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094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0432FF"/>
    <a:srgbClr val="FF7B00"/>
    <a:srgbClr val="00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69"/>
    <p:restoredTop sz="96405"/>
  </p:normalViewPr>
  <p:slideViewPr>
    <p:cSldViewPr snapToGrid="0">
      <p:cViewPr varScale="1">
        <p:scale>
          <a:sx n="131" d="100"/>
          <a:sy n="131" d="100"/>
        </p:scale>
        <p:origin x="1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4A99EC5-791A-968C-2423-2DD756D79A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54" b="5767"/>
          <a:stretch/>
        </p:blipFill>
        <p:spPr>
          <a:xfrm>
            <a:off x="6961371" y="1238968"/>
            <a:ext cx="900000" cy="21110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99745A5-C514-2675-400E-F521F018F1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43" b="5833"/>
          <a:stretch/>
        </p:blipFill>
        <p:spPr>
          <a:xfrm>
            <a:off x="3943164" y="1242888"/>
            <a:ext cx="897794" cy="210925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930EDDF-5C20-6852-29E8-978DF74DD4CD}"/>
              </a:ext>
            </a:extLst>
          </p:cNvPr>
          <p:cNvSpPr txBox="1"/>
          <p:nvPr/>
        </p:nvSpPr>
        <p:spPr>
          <a:xfrm>
            <a:off x="3023236" y="102279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APOE4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E3E4EB-8D7B-831C-213E-C4666F8CEFAB}"/>
              </a:ext>
            </a:extLst>
          </p:cNvPr>
          <p:cNvSpPr txBox="1"/>
          <p:nvPr/>
        </p:nvSpPr>
        <p:spPr>
          <a:xfrm>
            <a:off x="4035876" y="1013607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APOE2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846C7C-78A7-E836-3108-AF8D91DBC02E}"/>
              </a:ext>
            </a:extLst>
          </p:cNvPr>
          <p:cNvSpPr txBox="1"/>
          <p:nvPr/>
        </p:nvSpPr>
        <p:spPr>
          <a:xfrm>
            <a:off x="6111062" y="1013606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GRM7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16F6A4C-7FE6-D8B5-33E9-33DD80A0E2F1}"/>
              </a:ext>
            </a:extLst>
          </p:cNvPr>
          <p:cNvSpPr txBox="1"/>
          <p:nvPr/>
        </p:nvSpPr>
        <p:spPr>
          <a:xfrm>
            <a:off x="5132649" y="101158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EYS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911A74E-A4DA-7A7A-4071-5ED09D3A431B}"/>
              </a:ext>
            </a:extLst>
          </p:cNvPr>
          <p:cNvSpPr txBox="1"/>
          <p:nvPr/>
        </p:nvSpPr>
        <p:spPr>
          <a:xfrm>
            <a:off x="2476556" y="1247508"/>
            <a:ext cx="4336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ADL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5A0492-4913-4625-A7BD-ED8BBCAF4EC5}"/>
              </a:ext>
            </a:extLst>
          </p:cNvPr>
          <p:cNvSpPr txBox="1"/>
          <p:nvPr/>
        </p:nvSpPr>
        <p:spPr>
          <a:xfrm>
            <a:off x="1122824" y="1403968"/>
            <a:ext cx="1217031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Cognitive function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B617756-49D3-EFBD-68A8-89BDA6A5DD4F}"/>
              </a:ext>
            </a:extLst>
          </p:cNvPr>
          <p:cNvSpPr txBox="1"/>
          <p:nvPr/>
        </p:nvSpPr>
        <p:spPr>
          <a:xfrm>
            <a:off x="2541549" y="1833558"/>
            <a:ext cx="3686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TG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2B1EDF-7E08-A348-8EC2-48959048DACE}"/>
              </a:ext>
            </a:extLst>
          </p:cNvPr>
          <p:cNvSpPr txBox="1"/>
          <p:nvPr/>
        </p:nvSpPr>
        <p:spPr>
          <a:xfrm>
            <a:off x="1122824" y="1578538"/>
            <a:ext cx="1089069" cy="30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Cardiovascular/</a:t>
            </a:r>
          </a:p>
          <a:p>
            <a:pPr algn="ctr"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Blood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EC9AE56-951D-E976-7431-E82E19C1631F}"/>
              </a:ext>
            </a:extLst>
          </p:cNvPr>
          <p:cNvSpPr txBox="1"/>
          <p:nvPr/>
        </p:nvSpPr>
        <p:spPr>
          <a:xfrm>
            <a:off x="2388095" y="1950768"/>
            <a:ext cx="5221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HDLC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E606C87-4905-37FA-9E8B-8DC74A8B9CD5}"/>
              </a:ext>
            </a:extLst>
          </p:cNvPr>
          <p:cNvSpPr txBox="1"/>
          <p:nvPr/>
        </p:nvSpPr>
        <p:spPr>
          <a:xfrm>
            <a:off x="2406148" y="2067978"/>
            <a:ext cx="504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LDLC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D9B9CDE-8FCC-A8AC-7ECA-E0132D147EC3}"/>
              </a:ext>
            </a:extLst>
          </p:cNvPr>
          <p:cNvSpPr txBox="1"/>
          <p:nvPr/>
        </p:nvSpPr>
        <p:spPr>
          <a:xfrm>
            <a:off x="1122824" y="1990389"/>
            <a:ext cx="457883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Lipid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40B1EBA-6787-B98D-178A-E5886FD08774}"/>
              </a:ext>
            </a:extLst>
          </p:cNvPr>
          <p:cNvSpPr txBox="1"/>
          <p:nvPr/>
        </p:nvSpPr>
        <p:spPr>
          <a:xfrm>
            <a:off x="2353792" y="2185188"/>
            <a:ext cx="556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HbA1c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3D8EF4-20D7-1EA0-15E0-070C13A66844}"/>
              </a:ext>
            </a:extLst>
          </p:cNvPr>
          <p:cNvSpPr txBox="1"/>
          <p:nvPr/>
        </p:nvSpPr>
        <p:spPr>
          <a:xfrm>
            <a:off x="2167839" y="2302398"/>
            <a:ext cx="7423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Cystatin C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56A547-A0ED-A4B9-3E75-256C83D09B96}"/>
              </a:ext>
            </a:extLst>
          </p:cNvPr>
          <p:cNvSpPr txBox="1"/>
          <p:nvPr/>
        </p:nvSpPr>
        <p:spPr>
          <a:xfrm>
            <a:off x="2458503" y="2419608"/>
            <a:ext cx="4517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CHE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92FF4D9-1FCB-05D2-F542-C6070FCB015D}"/>
              </a:ext>
            </a:extLst>
          </p:cNvPr>
          <p:cNvSpPr txBox="1"/>
          <p:nvPr/>
        </p:nvSpPr>
        <p:spPr>
          <a:xfrm>
            <a:off x="2476556" y="2536818"/>
            <a:ext cx="4336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AST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D8D0382-3069-83FC-11FA-75062C83004A}"/>
              </a:ext>
            </a:extLst>
          </p:cNvPr>
          <p:cNvSpPr txBox="1"/>
          <p:nvPr/>
        </p:nvSpPr>
        <p:spPr>
          <a:xfrm>
            <a:off x="2458503" y="2654028"/>
            <a:ext cx="4517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CRP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9198B88-F772-51A6-AA60-04A7E2989127}"/>
              </a:ext>
            </a:extLst>
          </p:cNvPr>
          <p:cNvSpPr txBox="1"/>
          <p:nvPr/>
        </p:nvSpPr>
        <p:spPr>
          <a:xfrm>
            <a:off x="2481973" y="2888448"/>
            <a:ext cx="4282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ALB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7697391-2577-28F3-6C86-B2BC460633F9}"/>
              </a:ext>
            </a:extLst>
          </p:cNvPr>
          <p:cNvSpPr txBox="1"/>
          <p:nvPr/>
        </p:nvSpPr>
        <p:spPr>
          <a:xfrm>
            <a:off x="1122824" y="2402832"/>
            <a:ext cx="1050593" cy="30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Internal organ</a:t>
            </a:r>
          </a:p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markers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761CE25-4B35-887E-B26D-F3AB3B314513}"/>
              </a:ext>
            </a:extLst>
          </p:cNvPr>
          <p:cNvSpPr txBox="1"/>
          <p:nvPr/>
        </p:nvSpPr>
        <p:spPr>
          <a:xfrm>
            <a:off x="1122824" y="2748765"/>
            <a:ext cx="965183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Inflammation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D95E537-7858-75B1-0783-C8DB60C9D40C}"/>
              </a:ext>
            </a:extLst>
          </p:cNvPr>
          <p:cNvSpPr txBox="1"/>
          <p:nvPr/>
        </p:nvSpPr>
        <p:spPr>
          <a:xfrm>
            <a:off x="1122824" y="2922968"/>
            <a:ext cx="999646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Survival/Aging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EB09E47-A44C-1199-F19B-00F16F414B5C}"/>
              </a:ext>
            </a:extLst>
          </p:cNvPr>
          <p:cNvSpPr txBox="1"/>
          <p:nvPr/>
        </p:nvSpPr>
        <p:spPr>
          <a:xfrm>
            <a:off x="1122824" y="2216187"/>
            <a:ext cx="1167778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Blood glucose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63A9775-9AA2-CD22-605A-92A4CB262AFE}"/>
              </a:ext>
            </a:extLst>
          </p:cNvPr>
          <p:cNvSpPr txBox="1"/>
          <p:nvPr/>
        </p:nvSpPr>
        <p:spPr>
          <a:xfrm>
            <a:off x="2539744" y="2771238"/>
            <a:ext cx="3704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IL6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989A93B-7F5F-AB72-EB82-BF8ED9B2524C}"/>
              </a:ext>
            </a:extLst>
          </p:cNvPr>
          <p:cNvSpPr txBox="1"/>
          <p:nvPr/>
        </p:nvSpPr>
        <p:spPr>
          <a:xfrm>
            <a:off x="2328517" y="3122875"/>
            <a:ext cx="581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Cancer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AB0A3C6-2023-87CE-47C4-E7214774CAB6}"/>
              </a:ext>
            </a:extLst>
          </p:cNvPr>
          <p:cNvSpPr txBox="1"/>
          <p:nvPr/>
        </p:nvSpPr>
        <p:spPr>
          <a:xfrm>
            <a:off x="1122824" y="3111707"/>
            <a:ext cx="1167778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Medical history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D7DE2C-ED97-A195-D795-6FD1BA0D9CBA}"/>
              </a:ext>
            </a:extLst>
          </p:cNvPr>
          <p:cNvSpPr txBox="1"/>
          <p:nvPr/>
        </p:nvSpPr>
        <p:spPr>
          <a:xfrm>
            <a:off x="2113678" y="3005658"/>
            <a:ext cx="7965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Pneumonia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56528D45-31A8-CD44-66C7-CFA1240B30F0}"/>
              </a:ext>
            </a:extLst>
          </p:cNvPr>
          <p:cNvSpPr txBox="1"/>
          <p:nvPr/>
        </p:nvSpPr>
        <p:spPr>
          <a:xfrm>
            <a:off x="1576047" y="1013607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(n=962)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FA294E73-09A1-879B-CB90-76713672731D}"/>
              </a:ext>
            </a:extLst>
          </p:cNvPr>
          <p:cNvSpPr txBox="1"/>
          <p:nvPr/>
        </p:nvSpPr>
        <p:spPr>
          <a:xfrm>
            <a:off x="1200791" y="98341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rgbClr val="FF8AD8"/>
                </a:solidFill>
                <a:latin typeface="Helvetica" pitchFamily="2" charset="0"/>
              </a:rPr>
              <a:t>Cent</a:t>
            </a:r>
            <a:endParaRPr lang="en-US" sz="1200" dirty="0">
              <a:solidFill>
                <a:srgbClr val="FF8AD8"/>
              </a:solidFill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2ADD74AF-660B-F91E-FAC7-F3CD72F94A6B}"/>
              </a:ext>
            </a:extLst>
          </p:cNvPr>
          <p:cNvSpPr txBox="1"/>
          <p:nvPr/>
        </p:nvSpPr>
        <p:spPr>
          <a:xfrm>
            <a:off x="1122824" y="1255885"/>
            <a:ext cx="1138566" cy="20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1000" dirty="0">
                <a:latin typeface="Helvetica" pitchFamily="2" charset="0"/>
              </a:rPr>
              <a:t>Physical function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B1C93D26-3F11-0AC7-DA72-45CE422ABA52}"/>
              </a:ext>
            </a:extLst>
          </p:cNvPr>
          <p:cNvSpPr txBox="1"/>
          <p:nvPr/>
        </p:nvSpPr>
        <p:spPr>
          <a:xfrm>
            <a:off x="2265328" y="1364718"/>
            <a:ext cx="644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ex.CDR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8D4CC8BF-323A-5F9E-880E-99A4543086DD}"/>
              </a:ext>
            </a:extLst>
          </p:cNvPr>
          <p:cNvSpPr txBox="1"/>
          <p:nvPr/>
        </p:nvSpPr>
        <p:spPr>
          <a:xfrm>
            <a:off x="2469335" y="1481928"/>
            <a:ext cx="440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SBP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B9992DE5-9F81-C92A-056C-700D7BCBEBEF}"/>
              </a:ext>
            </a:extLst>
          </p:cNvPr>
          <p:cNvSpPr txBox="1"/>
          <p:nvPr/>
        </p:nvSpPr>
        <p:spPr>
          <a:xfrm>
            <a:off x="2463920" y="1599138"/>
            <a:ext cx="4462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DBP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03DCE507-F130-F3D5-E38F-0A624EF0B5E5}"/>
              </a:ext>
            </a:extLst>
          </p:cNvPr>
          <p:cNvSpPr txBox="1"/>
          <p:nvPr/>
        </p:nvSpPr>
        <p:spPr>
          <a:xfrm>
            <a:off x="2142565" y="1716348"/>
            <a:ext cx="767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NTproBNP</a:t>
            </a:r>
          </a:p>
        </p:txBody>
      </p:sp>
      <p:cxnSp>
        <p:nvCxnSpPr>
          <p:cNvPr id="124" name="直線コネクタ 123">
            <a:extLst>
              <a:ext uri="{FF2B5EF4-FFF2-40B4-BE49-F238E27FC236}">
                <a16:creationId xmlns:a16="http://schemas.microsoft.com/office/drawing/2014/main" id="{36A65BFF-A74B-88BB-E1D6-A4423840E600}"/>
              </a:ext>
            </a:extLst>
          </p:cNvPr>
          <p:cNvCxnSpPr>
            <a:cxnSpLocks/>
          </p:cNvCxnSpPr>
          <p:nvPr/>
        </p:nvCxnSpPr>
        <p:spPr>
          <a:xfrm flipH="1">
            <a:off x="1200791" y="1273885"/>
            <a:ext cx="1587223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コネクタ 124">
            <a:extLst>
              <a:ext uri="{FF2B5EF4-FFF2-40B4-BE49-F238E27FC236}">
                <a16:creationId xmlns:a16="http://schemas.microsoft.com/office/drawing/2014/main" id="{223BCE45-E2C7-10A2-C350-7E66DA03DE9B}"/>
              </a:ext>
            </a:extLst>
          </p:cNvPr>
          <p:cNvCxnSpPr>
            <a:cxnSpLocks/>
          </p:cNvCxnSpPr>
          <p:nvPr/>
        </p:nvCxnSpPr>
        <p:spPr>
          <a:xfrm flipH="1">
            <a:off x="1200791" y="3302428"/>
            <a:ext cx="1587223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>
            <a:extLst>
              <a:ext uri="{FF2B5EF4-FFF2-40B4-BE49-F238E27FC236}">
                <a16:creationId xmlns:a16="http://schemas.microsoft.com/office/drawing/2014/main" id="{F1C8D065-EB8D-C7CE-1FDD-9DAFED82A871}"/>
              </a:ext>
            </a:extLst>
          </p:cNvPr>
          <p:cNvCxnSpPr>
            <a:cxnSpLocks/>
          </p:cNvCxnSpPr>
          <p:nvPr/>
        </p:nvCxnSpPr>
        <p:spPr>
          <a:xfrm flipH="1">
            <a:off x="1449658" y="1406867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線コネクタ 126">
            <a:extLst>
              <a:ext uri="{FF2B5EF4-FFF2-40B4-BE49-F238E27FC236}">
                <a16:creationId xmlns:a16="http://schemas.microsoft.com/office/drawing/2014/main" id="{25835C9F-E0B5-BE0B-84AA-E95A4439BA22}"/>
              </a:ext>
            </a:extLst>
          </p:cNvPr>
          <p:cNvCxnSpPr>
            <a:cxnSpLocks/>
          </p:cNvCxnSpPr>
          <p:nvPr/>
        </p:nvCxnSpPr>
        <p:spPr>
          <a:xfrm flipH="1">
            <a:off x="1449658" y="1533232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コネクタ 127">
            <a:extLst>
              <a:ext uri="{FF2B5EF4-FFF2-40B4-BE49-F238E27FC236}">
                <a16:creationId xmlns:a16="http://schemas.microsoft.com/office/drawing/2014/main" id="{D7042D52-7EFE-1A2E-5F53-156344EF7373}"/>
              </a:ext>
            </a:extLst>
          </p:cNvPr>
          <p:cNvCxnSpPr>
            <a:cxnSpLocks/>
          </p:cNvCxnSpPr>
          <p:nvPr/>
        </p:nvCxnSpPr>
        <p:spPr>
          <a:xfrm flipH="1">
            <a:off x="1449658" y="1886292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>
            <a:extLst>
              <a:ext uri="{FF2B5EF4-FFF2-40B4-BE49-F238E27FC236}">
                <a16:creationId xmlns:a16="http://schemas.microsoft.com/office/drawing/2014/main" id="{DB5D0586-8E0E-11CE-75C3-BDD02CFAA816}"/>
              </a:ext>
            </a:extLst>
          </p:cNvPr>
          <p:cNvCxnSpPr>
            <a:cxnSpLocks/>
          </p:cNvCxnSpPr>
          <p:nvPr/>
        </p:nvCxnSpPr>
        <p:spPr>
          <a:xfrm flipH="1">
            <a:off x="1449658" y="2234907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>
            <a:extLst>
              <a:ext uri="{FF2B5EF4-FFF2-40B4-BE49-F238E27FC236}">
                <a16:creationId xmlns:a16="http://schemas.microsoft.com/office/drawing/2014/main" id="{BFE7DBEF-F6FE-5907-7C3E-2A935142C1E9}"/>
              </a:ext>
            </a:extLst>
          </p:cNvPr>
          <p:cNvCxnSpPr>
            <a:cxnSpLocks/>
          </p:cNvCxnSpPr>
          <p:nvPr/>
        </p:nvCxnSpPr>
        <p:spPr>
          <a:xfrm flipH="1">
            <a:off x="1449658" y="2361272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>
            <a:extLst>
              <a:ext uri="{FF2B5EF4-FFF2-40B4-BE49-F238E27FC236}">
                <a16:creationId xmlns:a16="http://schemas.microsoft.com/office/drawing/2014/main" id="{E4AAB2CD-4009-79D2-6D1F-13711E0A650F}"/>
              </a:ext>
            </a:extLst>
          </p:cNvPr>
          <p:cNvCxnSpPr>
            <a:cxnSpLocks/>
          </p:cNvCxnSpPr>
          <p:nvPr/>
        </p:nvCxnSpPr>
        <p:spPr>
          <a:xfrm flipH="1">
            <a:off x="1449658" y="2706077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>
            <a:extLst>
              <a:ext uri="{FF2B5EF4-FFF2-40B4-BE49-F238E27FC236}">
                <a16:creationId xmlns:a16="http://schemas.microsoft.com/office/drawing/2014/main" id="{96D28AD9-B23E-F22E-F9B0-2D312BD5AF61}"/>
              </a:ext>
            </a:extLst>
          </p:cNvPr>
          <p:cNvCxnSpPr>
            <a:cxnSpLocks/>
          </p:cNvCxnSpPr>
          <p:nvPr/>
        </p:nvCxnSpPr>
        <p:spPr>
          <a:xfrm flipH="1">
            <a:off x="1449658" y="3068027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>
            <a:extLst>
              <a:ext uri="{FF2B5EF4-FFF2-40B4-BE49-F238E27FC236}">
                <a16:creationId xmlns:a16="http://schemas.microsoft.com/office/drawing/2014/main" id="{E6F1D32B-2690-DCF3-7AB4-A4F6FE457064}"/>
              </a:ext>
            </a:extLst>
          </p:cNvPr>
          <p:cNvCxnSpPr>
            <a:cxnSpLocks/>
          </p:cNvCxnSpPr>
          <p:nvPr/>
        </p:nvCxnSpPr>
        <p:spPr>
          <a:xfrm flipH="1">
            <a:off x="1449658" y="2941662"/>
            <a:ext cx="133835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43BFC52C-E114-9781-0198-C299D896A8C2}"/>
              </a:ext>
            </a:extLst>
          </p:cNvPr>
          <p:cNvSpPr txBox="1"/>
          <p:nvPr/>
        </p:nvSpPr>
        <p:spPr>
          <a:xfrm>
            <a:off x="7157415" y="3405089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beta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F9F76E14-20D8-E6AF-782A-2DF16859036F}"/>
              </a:ext>
            </a:extLst>
          </p:cNvPr>
          <p:cNvSpPr txBox="1"/>
          <p:nvPr/>
        </p:nvSpPr>
        <p:spPr>
          <a:xfrm>
            <a:off x="6983521" y="1017028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Cent.PGS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BE4E28E1-25E6-0EE5-3716-A49971E9FE14}"/>
              </a:ext>
            </a:extLst>
          </p:cNvPr>
          <p:cNvSpPr txBox="1"/>
          <p:nvPr/>
        </p:nvSpPr>
        <p:spPr>
          <a:xfrm>
            <a:off x="6854972" y="3298253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0.6</a:t>
            </a: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5F370BE2-3BA8-3A90-53D5-9ADC963D7523}"/>
              </a:ext>
            </a:extLst>
          </p:cNvPr>
          <p:cNvSpPr txBox="1"/>
          <p:nvPr/>
        </p:nvSpPr>
        <p:spPr>
          <a:xfrm>
            <a:off x="7173557" y="3296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1.0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46E5943F-369F-87A3-6B86-9288FE224089}"/>
              </a:ext>
            </a:extLst>
          </p:cNvPr>
          <p:cNvSpPr txBox="1"/>
          <p:nvPr/>
        </p:nvSpPr>
        <p:spPr>
          <a:xfrm>
            <a:off x="7484961" y="3291605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1.4</a:t>
            </a:r>
          </a:p>
        </p:txBody>
      </p:sp>
      <p:sp>
        <p:nvSpPr>
          <p:cNvPr id="139" name="正方形/長方形 138">
            <a:extLst>
              <a:ext uri="{FF2B5EF4-FFF2-40B4-BE49-F238E27FC236}">
                <a16:creationId xmlns:a16="http://schemas.microsoft.com/office/drawing/2014/main" id="{9041FED9-EF8F-8E57-5274-5EC192825642}"/>
              </a:ext>
            </a:extLst>
          </p:cNvPr>
          <p:cNvSpPr/>
          <p:nvPr/>
        </p:nvSpPr>
        <p:spPr>
          <a:xfrm>
            <a:off x="6979462" y="1264136"/>
            <a:ext cx="854075" cy="207247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0CE5C653-695D-E062-B741-E1D07BECAFB5}"/>
              </a:ext>
            </a:extLst>
          </p:cNvPr>
          <p:cNvSpPr txBox="1"/>
          <p:nvPr/>
        </p:nvSpPr>
        <p:spPr>
          <a:xfrm>
            <a:off x="2500866" y="1229893"/>
            <a:ext cx="4336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*</a:t>
            </a:r>
          </a:p>
        </p:txBody>
      </p:sp>
      <p:pic>
        <p:nvPicPr>
          <p:cNvPr id="141" name="図 140">
            <a:extLst>
              <a:ext uri="{FF2B5EF4-FFF2-40B4-BE49-F238E27FC236}">
                <a16:creationId xmlns:a16="http://schemas.microsoft.com/office/drawing/2014/main" id="{30FAB958-B3D3-38D6-085E-6AF2F24FBF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8" b="5667"/>
          <a:stretch/>
        </p:blipFill>
        <p:spPr>
          <a:xfrm>
            <a:off x="2945544" y="1243011"/>
            <a:ext cx="895960" cy="2114781"/>
          </a:xfrm>
          <a:prstGeom prst="rect">
            <a:avLst/>
          </a:prstGeom>
        </p:spPr>
      </p:pic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F7E1A0B5-CD11-841B-7FB5-A47E8798C51B}"/>
              </a:ext>
            </a:extLst>
          </p:cNvPr>
          <p:cNvSpPr txBox="1"/>
          <p:nvPr/>
        </p:nvSpPr>
        <p:spPr>
          <a:xfrm>
            <a:off x="2851202" y="3298253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0.6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42F37468-C2E3-4FD0-F634-736C52AAE5C4}"/>
              </a:ext>
            </a:extLst>
          </p:cNvPr>
          <p:cNvSpPr txBox="1"/>
          <p:nvPr/>
        </p:nvSpPr>
        <p:spPr>
          <a:xfrm>
            <a:off x="3143897" y="3296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1.0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31DA3609-611F-751C-84CE-2D70F2DC139B}"/>
              </a:ext>
            </a:extLst>
          </p:cNvPr>
          <p:cNvSpPr txBox="1"/>
          <p:nvPr/>
        </p:nvSpPr>
        <p:spPr>
          <a:xfrm>
            <a:off x="3454031" y="3291605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1.4</a:t>
            </a:r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93C2F125-65F4-6411-A268-94E2073969FE}"/>
              </a:ext>
            </a:extLst>
          </p:cNvPr>
          <p:cNvSpPr/>
          <p:nvPr/>
        </p:nvSpPr>
        <p:spPr>
          <a:xfrm>
            <a:off x="2954353" y="1264136"/>
            <a:ext cx="854075" cy="207247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73554BDF-1258-E839-10BB-E9C7B28D6A71}"/>
              </a:ext>
            </a:extLst>
          </p:cNvPr>
          <p:cNvSpPr txBox="1"/>
          <p:nvPr/>
        </p:nvSpPr>
        <p:spPr>
          <a:xfrm>
            <a:off x="3145359" y="3405089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beta</a:t>
            </a:r>
          </a:p>
        </p:txBody>
      </p:sp>
      <p:cxnSp>
        <p:nvCxnSpPr>
          <p:cNvPr id="147" name="直線コネクタ 146">
            <a:extLst>
              <a:ext uri="{FF2B5EF4-FFF2-40B4-BE49-F238E27FC236}">
                <a16:creationId xmlns:a16="http://schemas.microsoft.com/office/drawing/2014/main" id="{3F6242B7-3692-9859-1B57-46AB9FC8B657}"/>
              </a:ext>
            </a:extLst>
          </p:cNvPr>
          <p:cNvCxnSpPr>
            <a:cxnSpLocks/>
          </p:cNvCxnSpPr>
          <p:nvPr/>
        </p:nvCxnSpPr>
        <p:spPr>
          <a:xfrm flipH="1">
            <a:off x="2965959" y="1364539"/>
            <a:ext cx="482782" cy="0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線コネクタ 147">
            <a:extLst>
              <a:ext uri="{FF2B5EF4-FFF2-40B4-BE49-F238E27FC236}">
                <a16:creationId xmlns:a16="http://schemas.microsoft.com/office/drawing/2014/main" id="{6D20C72F-683A-1478-7FF1-C2712D3B85A7}"/>
              </a:ext>
            </a:extLst>
          </p:cNvPr>
          <p:cNvCxnSpPr>
            <a:cxnSpLocks/>
          </p:cNvCxnSpPr>
          <p:nvPr/>
        </p:nvCxnSpPr>
        <p:spPr>
          <a:xfrm>
            <a:off x="3481191" y="1482392"/>
            <a:ext cx="327237" cy="0"/>
          </a:xfrm>
          <a:prstGeom prst="line">
            <a:avLst/>
          </a:prstGeom>
          <a:ln w="6350">
            <a:solidFill>
              <a:srgbClr val="FF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正方形/長方形 148">
            <a:extLst>
              <a:ext uri="{FF2B5EF4-FFF2-40B4-BE49-F238E27FC236}">
                <a16:creationId xmlns:a16="http://schemas.microsoft.com/office/drawing/2014/main" id="{2FB43279-7364-2827-6D9B-040D82B417D1}"/>
              </a:ext>
            </a:extLst>
          </p:cNvPr>
          <p:cNvSpPr/>
          <p:nvPr/>
        </p:nvSpPr>
        <p:spPr>
          <a:xfrm>
            <a:off x="3957653" y="1264136"/>
            <a:ext cx="854075" cy="207247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9E10AFF9-41B7-5EA4-6211-CC7F0370C585}"/>
              </a:ext>
            </a:extLst>
          </p:cNvPr>
          <p:cNvSpPr txBox="1"/>
          <p:nvPr/>
        </p:nvSpPr>
        <p:spPr>
          <a:xfrm>
            <a:off x="3902127" y="3298253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0.6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54598EDA-103D-8981-AD3C-5D0EC86DC872}"/>
              </a:ext>
            </a:extLst>
          </p:cNvPr>
          <p:cNvSpPr txBox="1"/>
          <p:nvPr/>
        </p:nvSpPr>
        <p:spPr>
          <a:xfrm>
            <a:off x="4185233" y="3296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1.0</a:t>
            </a: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8789F910-6E41-4752-B030-2DC45A8BC5D8}"/>
              </a:ext>
            </a:extLst>
          </p:cNvPr>
          <p:cNvSpPr txBox="1"/>
          <p:nvPr/>
        </p:nvSpPr>
        <p:spPr>
          <a:xfrm>
            <a:off x="4468338" y="3291605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1.4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1541A8B9-B8FD-4D9E-78D2-AB3D17ABFDDA}"/>
              </a:ext>
            </a:extLst>
          </p:cNvPr>
          <p:cNvSpPr txBox="1"/>
          <p:nvPr/>
        </p:nvSpPr>
        <p:spPr>
          <a:xfrm>
            <a:off x="4160558" y="3405089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beta</a:t>
            </a:r>
          </a:p>
        </p:txBody>
      </p:sp>
      <p:cxnSp>
        <p:nvCxnSpPr>
          <p:cNvPr id="154" name="直線コネクタ 153">
            <a:extLst>
              <a:ext uri="{FF2B5EF4-FFF2-40B4-BE49-F238E27FC236}">
                <a16:creationId xmlns:a16="http://schemas.microsoft.com/office/drawing/2014/main" id="{7FC8B0C0-929F-9491-ED15-4BCE50F2D1FD}"/>
              </a:ext>
            </a:extLst>
          </p:cNvPr>
          <p:cNvCxnSpPr>
            <a:cxnSpLocks/>
          </p:cNvCxnSpPr>
          <p:nvPr/>
        </p:nvCxnSpPr>
        <p:spPr>
          <a:xfrm flipH="1">
            <a:off x="4108310" y="1365753"/>
            <a:ext cx="703418" cy="0"/>
          </a:xfrm>
          <a:prstGeom prst="line">
            <a:avLst/>
          </a:prstGeom>
          <a:ln w="6350">
            <a:solidFill>
              <a:schemeClr val="tx1"/>
            </a:solidFill>
            <a:headEnd type="triangl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4B19BBAD-920C-2C3B-7304-702819825359}"/>
              </a:ext>
            </a:extLst>
          </p:cNvPr>
          <p:cNvSpPr txBox="1"/>
          <p:nvPr/>
        </p:nvSpPr>
        <p:spPr>
          <a:xfrm>
            <a:off x="4914498" y="3298253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0.6</a:t>
            </a: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2F8A98DF-493A-8F01-9B71-886A950F7089}"/>
              </a:ext>
            </a:extLst>
          </p:cNvPr>
          <p:cNvSpPr txBox="1"/>
          <p:nvPr/>
        </p:nvSpPr>
        <p:spPr>
          <a:xfrm>
            <a:off x="5197604" y="3296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1.0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1EE3845D-0DD9-66D3-DCF8-99C5A3F4C376}"/>
              </a:ext>
            </a:extLst>
          </p:cNvPr>
          <p:cNvSpPr txBox="1"/>
          <p:nvPr/>
        </p:nvSpPr>
        <p:spPr>
          <a:xfrm>
            <a:off x="5480709" y="3291605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1.4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97DB3795-ADC7-13DC-EC07-0AF88762360F}"/>
              </a:ext>
            </a:extLst>
          </p:cNvPr>
          <p:cNvSpPr txBox="1"/>
          <p:nvPr/>
        </p:nvSpPr>
        <p:spPr>
          <a:xfrm>
            <a:off x="5172929" y="3405089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beta</a:t>
            </a:r>
          </a:p>
        </p:txBody>
      </p:sp>
      <p:grpSp>
        <p:nvGrpSpPr>
          <p:cNvPr id="159" name="グループ化 158">
            <a:extLst>
              <a:ext uri="{FF2B5EF4-FFF2-40B4-BE49-F238E27FC236}">
                <a16:creationId xmlns:a16="http://schemas.microsoft.com/office/drawing/2014/main" id="{3E435434-6463-609A-1BAF-751280A84B2D}"/>
              </a:ext>
            </a:extLst>
          </p:cNvPr>
          <p:cNvGrpSpPr/>
          <p:nvPr/>
        </p:nvGrpSpPr>
        <p:grpSpPr>
          <a:xfrm>
            <a:off x="5965819" y="1234645"/>
            <a:ext cx="900000" cy="2112025"/>
            <a:chOff x="8027072" y="1457201"/>
            <a:chExt cx="900000" cy="2112025"/>
          </a:xfrm>
        </p:grpSpPr>
        <p:pic>
          <p:nvPicPr>
            <p:cNvPr id="160" name="図 159">
              <a:extLst>
                <a:ext uri="{FF2B5EF4-FFF2-40B4-BE49-F238E27FC236}">
                  <a16:creationId xmlns:a16="http://schemas.microsoft.com/office/drawing/2014/main" id="{AA44F22A-EAB4-8A6B-0919-7354C9487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997" b="5767"/>
            <a:stretch/>
          </p:blipFill>
          <p:spPr>
            <a:xfrm>
              <a:off x="8027072" y="1457201"/>
              <a:ext cx="900000" cy="2112025"/>
            </a:xfrm>
            <a:prstGeom prst="rect">
              <a:avLst/>
            </a:prstGeom>
          </p:spPr>
        </p:pic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963F2223-D5E0-8D56-49D2-2D6C4C0CCE50}"/>
                </a:ext>
              </a:extLst>
            </p:cNvPr>
            <p:cNvSpPr/>
            <p:nvPr/>
          </p:nvSpPr>
          <p:spPr>
            <a:xfrm>
              <a:off x="8045456" y="1478449"/>
              <a:ext cx="854075" cy="207247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2" name="直線コネクタ 161">
            <a:extLst>
              <a:ext uri="{FF2B5EF4-FFF2-40B4-BE49-F238E27FC236}">
                <a16:creationId xmlns:a16="http://schemas.microsoft.com/office/drawing/2014/main" id="{39BA1B82-3817-A2BF-254C-20D6195BCDB2}"/>
              </a:ext>
            </a:extLst>
          </p:cNvPr>
          <p:cNvCxnSpPr>
            <a:cxnSpLocks/>
          </p:cNvCxnSpPr>
          <p:nvPr/>
        </p:nvCxnSpPr>
        <p:spPr>
          <a:xfrm flipH="1">
            <a:off x="3968884" y="2185472"/>
            <a:ext cx="151200" cy="0"/>
          </a:xfrm>
          <a:prstGeom prst="line">
            <a:avLst/>
          </a:prstGeom>
          <a:ln w="6350">
            <a:solidFill>
              <a:srgbClr val="FF0000"/>
            </a:solidFill>
            <a:headEnd type="none" w="med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EAD9F264-15C8-7AD6-5323-FE53B3662C2E}"/>
              </a:ext>
            </a:extLst>
          </p:cNvPr>
          <p:cNvSpPr txBox="1"/>
          <p:nvPr/>
        </p:nvSpPr>
        <p:spPr>
          <a:xfrm>
            <a:off x="5943198" y="3298253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0.6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7333482B-F202-B339-3B0F-B86C7329F347}"/>
              </a:ext>
            </a:extLst>
          </p:cNvPr>
          <p:cNvSpPr txBox="1"/>
          <p:nvPr/>
        </p:nvSpPr>
        <p:spPr>
          <a:xfrm>
            <a:off x="6226304" y="3296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1.0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07C72729-5B8D-CFF3-EF3B-BD615C87785A}"/>
              </a:ext>
            </a:extLst>
          </p:cNvPr>
          <p:cNvSpPr txBox="1"/>
          <p:nvPr/>
        </p:nvSpPr>
        <p:spPr>
          <a:xfrm>
            <a:off x="6509409" y="3291605"/>
            <a:ext cx="3289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1.4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9CF4418F-DCFA-670A-45E7-36C4B8BBC43D}"/>
              </a:ext>
            </a:extLst>
          </p:cNvPr>
          <p:cNvSpPr txBox="1"/>
          <p:nvPr/>
        </p:nvSpPr>
        <p:spPr>
          <a:xfrm>
            <a:off x="6201629" y="3405089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beta</a:t>
            </a:r>
          </a:p>
        </p:txBody>
      </p:sp>
      <p:grpSp>
        <p:nvGrpSpPr>
          <p:cNvPr id="168" name="グループ化 167">
            <a:extLst>
              <a:ext uri="{FF2B5EF4-FFF2-40B4-BE49-F238E27FC236}">
                <a16:creationId xmlns:a16="http://schemas.microsoft.com/office/drawing/2014/main" id="{6BB90C1B-AE39-EA85-8A80-C0B59F5136C7}"/>
              </a:ext>
            </a:extLst>
          </p:cNvPr>
          <p:cNvGrpSpPr/>
          <p:nvPr/>
        </p:nvGrpSpPr>
        <p:grpSpPr>
          <a:xfrm>
            <a:off x="4953789" y="1240565"/>
            <a:ext cx="900000" cy="2111465"/>
            <a:chOff x="5578594" y="1476310"/>
            <a:chExt cx="900000" cy="2111465"/>
          </a:xfrm>
        </p:grpSpPr>
        <p:pic>
          <p:nvPicPr>
            <p:cNvPr id="169" name="図 168">
              <a:extLst>
                <a:ext uri="{FF2B5EF4-FFF2-40B4-BE49-F238E27FC236}">
                  <a16:creationId xmlns:a16="http://schemas.microsoft.com/office/drawing/2014/main" id="{E6941733-A25F-6C4F-7BF6-426E4C72CD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2840" b="5788"/>
            <a:stretch/>
          </p:blipFill>
          <p:spPr>
            <a:xfrm>
              <a:off x="5578594" y="1476310"/>
              <a:ext cx="900000" cy="2111465"/>
            </a:xfrm>
            <a:prstGeom prst="rect">
              <a:avLst/>
            </a:prstGeom>
          </p:spPr>
        </p:pic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E945A84A-A3E4-D956-4910-BFCB991E3EE0}"/>
                </a:ext>
              </a:extLst>
            </p:cNvPr>
            <p:cNvSpPr/>
            <p:nvPr/>
          </p:nvSpPr>
          <p:spPr>
            <a:xfrm>
              <a:off x="5597946" y="1498981"/>
              <a:ext cx="854075" cy="207247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1" name="直線コネクタ 170">
              <a:extLst>
                <a:ext uri="{FF2B5EF4-FFF2-40B4-BE49-F238E27FC236}">
                  <a16:creationId xmlns:a16="http://schemas.microsoft.com/office/drawing/2014/main" id="{EE406723-FF48-E33E-C4A1-C936D6EA3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44233" y="1600598"/>
              <a:ext cx="510233" cy="0"/>
            </a:xfrm>
            <a:prstGeom prst="line">
              <a:avLst/>
            </a:prstGeom>
            <a:ln w="6350">
              <a:solidFill>
                <a:schemeClr val="tx1"/>
              </a:solidFill>
              <a:headEnd type="triangle" w="sm" len="sm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E983B306-DE27-6F5E-616D-D2CF71924C45}"/>
              </a:ext>
            </a:extLst>
          </p:cNvPr>
          <p:cNvSpPr txBox="1"/>
          <p:nvPr/>
        </p:nvSpPr>
        <p:spPr>
          <a:xfrm>
            <a:off x="1774876" y="3335707"/>
            <a:ext cx="949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p&lt;0.05 &amp; q&lt;0.05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A5D552DC-C1C3-7E2B-C8D8-808AA66FF719}"/>
              </a:ext>
            </a:extLst>
          </p:cNvPr>
          <p:cNvSpPr txBox="1"/>
          <p:nvPr/>
        </p:nvSpPr>
        <p:spPr>
          <a:xfrm>
            <a:off x="1213488" y="3335707"/>
            <a:ext cx="503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p&lt;0.05</a:t>
            </a:r>
          </a:p>
        </p:txBody>
      </p:sp>
      <p:sp>
        <p:nvSpPr>
          <p:cNvPr id="175" name="正方形/長方形 174">
            <a:extLst>
              <a:ext uri="{FF2B5EF4-FFF2-40B4-BE49-F238E27FC236}">
                <a16:creationId xmlns:a16="http://schemas.microsoft.com/office/drawing/2014/main" id="{30B3D2C4-9FAD-3783-51A9-EEC65FE37DF7}"/>
              </a:ext>
            </a:extLst>
          </p:cNvPr>
          <p:cNvSpPr/>
          <p:nvPr/>
        </p:nvSpPr>
        <p:spPr>
          <a:xfrm>
            <a:off x="1758327" y="3401195"/>
            <a:ext cx="84469" cy="84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3C0A8AAA-D2D9-963E-A85A-4FE1FAA437E8}"/>
              </a:ext>
            </a:extLst>
          </p:cNvPr>
          <p:cNvSpPr/>
          <p:nvPr/>
        </p:nvSpPr>
        <p:spPr>
          <a:xfrm>
            <a:off x="1191884" y="3401195"/>
            <a:ext cx="84469" cy="844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B6014A33-F2B6-E4BD-E3D4-0FDBE98432AC}"/>
              </a:ext>
            </a:extLst>
          </p:cNvPr>
          <p:cNvSpPr txBox="1"/>
          <p:nvPr/>
        </p:nvSpPr>
        <p:spPr>
          <a:xfrm>
            <a:off x="1220621" y="534987"/>
            <a:ext cx="158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Standardized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observed phenotype</a:t>
            </a:r>
          </a:p>
        </p:txBody>
      </p: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84D3C5E8-409F-38C0-4331-B4384A40B8B3}"/>
              </a:ext>
            </a:extLst>
          </p:cNvPr>
          <p:cNvSpPr txBox="1"/>
          <p:nvPr/>
        </p:nvSpPr>
        <p:spPr>
          <a:xfrm>
            <a:off x="2808671" y="513502"/>
            <a:ext cx="5537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Univariate regression analysis between genotypes and standardized observed phenotypes using generalized linear model adjusted with age at entry and sex 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B3757C-28BA-5129-8801-4FD2CDFCD01E}"/>
              </a:ext>
            </a:extLst>
          </p:cNvPr>
          <p:cNvSpPr txBox="1"/>
          <p:nvPr/>
        </p:nvSpPr>
        <p:spPr>
          <a:xfrm>
            <a:off x="3005847" y="47470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63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3281</TotalTime>
  <Words>106</Words>
  <Application>Microsoft Macintosh PowerPoint</Application>
  <PresentationFormat>A4 210 x 297 mm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43</cp:revision>
  <dcterms:created xsi:type="dcterms:W3CDTF">2023-08-16T03:04:07Z</dcterms:created>
  <dcterms:modified xsi:type="dcterms:W3CDTF">2024-01-23T06:56:48Z</dcterms:modified>
</cp:coreProperties>
</file>