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094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7B00"/>
    <a:srgbClr val="00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69"/>
    <p:restoredTop sz="96405"/>
  </p:normalViewPr>
  <p:slideViewPr>
    <p:cSldViewPr snapToGrid="0">
      <p:cViewPr varScale="1">
        <p:scale>
          <a:sx n="131" d="100"/>
          <a:sy n="131" d="100"/>
        </p:scale>
        <p:origin x="1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2023/11/2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テキスト ボックス 327">
            <a:extLst>
              <a:ext uri="{FF2B5EF4-FFF2-40B4-BE49-F238E27FC236}">
                <a16:creationId xmlns:a16="http://schemas.microsoft.com/office/drawing/2014/main" id="{FDC46BD9-6B4E-F00B-CB21-180847E23A93}"/>
              </a:ext>
            </a:extLst>
          </p:cNvPr>
          <p:cNvSpPr txBox="1"/>
          <p:nvPr/>
        </p:nvSpPr>
        <p:spPr>
          <a:xfrm>
            <a:off x="142608" y="67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435730A-380A-2C2A-31CC-374365EC7EB9}"/>
              </a:ext>
            </a:extLst>
          </p:cNvPr>
          <p:cNvGrpSpPr/>
          <p:nvPr/>
        </p:nvGrpSpPr>
        <p:grpSpPr>
          <a:xfrm>
            <a:off x="248431" y="1127318"/>
            <a:ext cx="3728643" cy="2048157"/>
            <a:chOff x="4725026" y="3802694"/>
            <a:chExt cx="3728643" cy="2048157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217FB2A-A0DE-0A02-5646-B6340352DDCA}"/>
                </a:ext>
              </a:extLst>
            </p:cNvPr>
            <p:cNvSpPr txBox="1"/>
            <p:nvPr/>
          </p:nvSpPr>
          <p:spPr>
            <a:xfrm>
              <a:off x="5395404" y="5125925"/>
              <a:ext cx="9476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p&lt;0.001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76A9C00-0A1D-7F5E-CF3F-9FF775934059}"/>
                </a:ext>
              </a:extLst>
            </p:cNvPr>
            <p:cNvSpPr txBox="1"/>
            <p:nvPr/>
          </p:nvSpPr>
          <p:spPr>
            <a:xfrm rot="16200000">
              <a:off x="4128389" y="4448827"/>
              <a:ext cx="1470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Helvetica" pitchFamily="2" charset="0"/>
                </a:rPr>
                <a:t>Survival probability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E77A129-0B91-111B-BAAF-ACF3D823B138}"/>
                </a:ext>
              </a:extLst>
            </p:cNvPr>
            <p:cNvSpPr txBox="1"/>
            <p:nvPr/>
          </p:nvSpPr>
          <p:spPr>
            <a:xfrm>
              <a:off x="4993657" y="5273074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0.00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03BD0D1-5591-04AC-21A5-38AF9489F0E1}"/>
                </a:ext>
              </a:extLst>
            </p:cNvPr>
            <p:cNvSpPr txBox="1"/>
            <p:nvPr/>
          </p:nvSpPr>
          <p:spPr>
            <a:xfrm>
              <a:off x="4993657" y="4535026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0.50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00C352C-3FAC-BB55-5D2A-AF530218A2AD}"/>
                </a:ext>
              </a:extLst>
            </p:cNvPr>
            <p:cNvSpPr txBox="1"/>
            <p:nvPr/>
          </p:nvSpPr>
          <p:spPr>
            <a:xfrm>
              <a:off x="4993657" y="3802694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1.00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6062996-4FCD-E22A-42AD-3E48A372DE2D}"/>
                </a:ext>
              </a:extLst>
            </p:cNvPr>
            <p:cNvSpPr txBox="1"/>
            <p:nvPr/>
          </p:nvSpPr>
          <p:spPr>
            <a:xfrm>
              <a:off x="6435103" y="5573852"/>
              <a:ext cx="9781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Age (years)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FB29DBF-523F-54A8-ED38-DCDF4A63C530}"/>
                </a:ext>
              </a:extLst>
            </p:cNvPr>
            <p:cNvSpPr txBox="1"/>
            <p:nvPr/>
          </p:nvSpPr>
          <p:spPr>
            <a:xfrm>
              <a:off x="7970845" y="5459379"/>
              <a:ext cx="4828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120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22EBDA1-A504-4890-548E-F8FBE859EEA6}"/>
                </a:ext>
              </a:extLst>
            </p:cNvPr>
            <p:cNvSpPr txBox="1"/>
            <p:nvPr/>
          </p:nvSpPr>
          <p:spPr>
            <a:xfrm>
              <a:off x="5355443" y="5451462"/>
              <a:ext cx="4395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100</a:t>
              </a: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3AD32E18-49F1-43E2-FC1B-5F789DACA5D9}"/>
                </a:ext>
              </a:extLst>
            </p:cNvPr>
            <p:cNvGrpSpPr/>
            <p:nvPr/>
          </p:nvGrpSpPr>
          <p:grpSpPr>
            <a:xfrm>
              <a:off x="5395403" y="3814086"/>
              <a:ext cx="2949397" cy="1675785"/>
              <a:chOff x="5395403" y="4041579"/>
              <a:chExt cx="3452400" cy="1961581"/>
            </a:xfrm>
          </p:grpSpPr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F49AD7A7-38F4-D67E-00B5-BEEA07522A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168" t="6361" b="30691"/>
              <a:stretch/>
            </p:blipFill>
            <p:spPr>
              <a:xfrm>
                <a:off x="5395403" y="4041579"/>
                <a:ext cx="3452400" cy="1957133"/>
              </a:xfrm>
              <a:prstGeom prst="rect">
                <a:avLst/>
              </a:prstGeom>
            </p:spPr>
          </p:pic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8C2A07FD-4AA8-C33D-331E-36CF5BC34B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168" t="92582" b="5947"/>
              <a:stretch/>
            </p:blipFill>
            <p:spPr>
              <a:xfrm>
                <a:off x="5395404" y="5957441"/>
                <a:ext cx="3452191" cy="45719"/>
              </a:xfrm>
              <a:prstGeom prst="rect">
                <a:avLst/>
              </a:prstGeom>
            </p:spPr>
          </p:pic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B86FE17-37A2-E5FA-BEF6-B733B670901A}"/>
                </a:ext>
              </a:extLst>
            </p:cNvPr>
            <p:cNvSpPr txBox="1"/>
            <p:nvPr/>
          </p:nvSpPr>
          <p:spPr>
            <a:xfrm>
              <a:off x="6655916" y="5445484"/>
              <a:ext cx="4281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110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17151D2-3F80-31C1-C945-34B1B9FCCA5D}"/>
                </a:ext>
              </a:extLst>
            </p:cNvPr>
            <p:cNvSpPr txBox="1"/>
            <p:nvPr/>
          </p:nvSpPr>
          <p:spPr>
            <a:xfrm>
              <a:off x="7146997" y="3815079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 pitchFamily="2" charset="0"/>
                </a:rPr>
                <a:t>Men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EE0A101-3927-F1C1-9D12-2BC2C504B555}"/>
                </a:ext>
              </a:extLst>
            </p:cNvPr>
            <p:cNvSpPr txBox="1"/>
            <p:nvPr/>
          </p:nvSpPr>
          <p:spPr>
            <a:xfrm>
              <a:off x="7146997" y="4023800"/>
              <a:ext cx="7986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 pitchFamily="2" charset="0"/>
                </a:rPr>
                <a:t>Women</a:t>
              </a:r>
            </a:p>
          </p:txBody>
        </p: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9EB81401-A9A1-CBB8-24F7-E94AEBE47FA6}"/>
                </a:ext>
              </a:extLst>
            </p:cNvPr>
            <p:cNvCxnSpPr>
              <a:endCxn id="56" idx="1"/>
            </p:cNvCxnSpPr>
            <p:nvPr/>
          </p:nvCxnSpPr>
          <p:spPr>
            <a:xfrm>
              <a:off x="6949152" y="3968967"/>
              <a:ext cx="197845" cy="1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E4240E9E-A8F5-6E90-0B7B-7B68B34BC430}"/>
                </a:ext>
              </a:extLst>
            </p:cNvPr>
            <p:cNvCxnSpPr/>
            <p:nvPr/>
          </p:nvCxnSpPr>
          <p:spPr>
            <a:xfrm>
              <a:off x="6949152" y="4167750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0B45B07-882F-4DA8-D539-0FE3607FC196}"/>
                </a:ext>
              </a:extLst>
            </p:cNvPr>
            <p:cNvSpPr txBox="1"/>
            <p:nvPr/>
          </p:nvSpPr>
          <p:spPr>
            <a:xfrm>
              <a:off x="7522165" y="3869869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(n=144)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EFAA6C3-1B4E-ECFB-7281-D87C3E9B1F4C}"/>
                </a:ext>
              </a:extLst>
            </p:cNvPr>
            <p:cNvSpPr txBox="1"/>
            <p:nvPr/>
          </p:nvSpPr>
          <p:spPr>
            <a:xfrm>
              <a:off x="7793821" y="4054577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(n=820)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B0365610-20A3-CE00-BE79-B22AFCB5AEBF}"/>
              </a:ext>
            </a:extLst>
          </p:cNvPr>
          <p:cNvGrpSpPr/>
          <p:nvPr/>
        </p:nvGrpSpPr>
        <p:grpSpPr>
          <a:xfrm>
            <a:off x="149283" y="3502310"/>
            <a:ext cx="3710116" cy="993730"/>
            <a:chOff x="4675874" y="5751243"/>
            <a:chExt cx="3710116" cy="993730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EEAC668-7D97-4CFF-D8F5-7CF5F3329E18}"/>
                </a:ext>
              </a:extLst>
            </p:cNvPr>
            <p:cNvSpPr txBox="1"/>
            <p:nvPr/>
          </p:nvSpPr>
          <p:spPr>
            <a:xfrm>
              <a:off x="5406113" y="5977355"/>
              <a:ext cx="439544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144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(1)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0C9819E-44E5-C85F-2279-6D8F24CF2CC3}"/>
                </a:ext>
              </a:extLst>
            </p:cNvPr>
            <p:cNvSpPr txBox="1"/>
            <p:nvPr/>
          </p:nvSpPr>
          <p:spPr>
            <a:xfrm>
              <a:off x="4942036" y="6032171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0432FF"/>
                  </a:solidFill>
                  <a:latin typeface="Helvetica" pitchFamily="2" charset="0"/>
                </a:rPr>
                <a:t>Men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81AFFFB-EC85-646A-C369-21D476100C6E}"/>
                </a:ext>
              </a:extLst>
            </p:cNvPr>
            <p:cNvSpPr txBox="1"/>
            <p:nvPr/>
          </p:nvSpPr>
          <p:spPr>
            <a:xfrm>
              <a:off x="5957364" y="5977355"/>
              <a:ext cx="585417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97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(0.67)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B3DF97E-F1F2-1344-2CC2-869347F8604B}"/>
                </a:ext>
              </a:extLst>
            </p:cNvPr>
            <p:cNvSpPr txBox="1"/>
            <p:nvPr/>
          </p:nvSpPr>
          <p:spPr>
            <a:xfrm>
              <a:off x="6631651" y="5977355"/>
              <a:ext cx="585417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15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(0.10)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C7127A8-1FB2-699E-7F89-29C6A01652D3}"/>
                </a:ext>
              </a:extLst>
            </p:cNvPr>
            <p:cNvSpPr txBox="1"/>
            <p:nvPr/>
          </p:nvSpPr>
          <p:spPr>
            <a:xfrm>
              <a:off x="7305938" y="5977355"/>
              <a:ext cx="585417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1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(0.01)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39FBC80-94F7-5C1E-4E44-D49E0A445148}"/>
                </a:ext>
              </a:extLst>
            </p:cNvPr>
            <p:cNvSpPr txBox="1"/>
            <p:nvPr/>
          </p:nvSpPr>
          <p:spPr>
            <a:xfrm>
              <a:off x="8013772" y="5977355"/>
              <a:ext cx="372218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0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(0)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4C1FCAC-21FA-3EEA-8637-89E4C45BF463}"/>
                </a:ext>
              </a:extLst>
            </p:cNvPr>
            <p:cNvSpPr txBox="1"/>
            <p:nvPr/>
          </p:nvSpPr>
          <p:spPr>
            <a:xfrm>
              <a:off x="4675874" y="6369958"/>
              <a:ext cx="7986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FF0000"/>
                  </a:solidFill>
                  <a:latin typeface="Helvetica" pitchFamily="2" charset="0"/>
                </a:rPr>
                <a:t>Women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389CE4F-6DA0-060D-7477-CB6B77CDADAB}"/>
                </a:ext>
              </a:extLst>
            </p:cNvPr>
            <p:cNvSpPr txBox="1"/>
            <p:nvPr/>
          </p:nvSpPr>
          <p:spPr>
            <a:xfrm>
              <a:off x="5406113" y="6340952"/>
              <a:ext cx="439544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820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(1)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5440B967-B592-5679-9256-4B8F37A065FA}"/>
                </a:ext>
              </a:extLst>
            </p:cNvPr>
            <p:cNvSpPr txBox="1"/>
            <p:nvPr/>
          </p:nvSpPr>
          <p:spPr>
            <a:xfrm>
              <a:off x="5957363" y="6340952"/>
              <a:ext cx="585418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688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(0.73)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6E02D59-6C2C-328D-3662-24571D715835}"/>
                </a:ext>
              </a:extLst>
            </p:cNvPr>
            <p:cNvSpPr txBox="1"/>
            <p:nvPr/>
          </p:nvSpPr>
          <p:spPr>
            <a:xfrm>
              <a:off x="6631650" y="6340952"/>
              <a:ext cx="585418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158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(0.19)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F2F45B0-E90E-4D06-D0A2-00EC8A64F279}"/>
                </a:ext>
              </a:extLst>
            </p:cNvPr>
            <p:cNvSpPr txBox="1"/>
            <p:nvPr/>
          </p:nvSpPr>
          <p:spPr>
            <a:xfrm>
              <a:off x="7305937" y="6340952"/>
              <a:ext cx="585418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5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(0.00)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9D500C83-7C0E-7068-8084-4115DCEF54C0}"/>
                </a:ext>
              </a:extLst>
            </p:cNvPr>
            <p:cNvSpPr txBox="1"/>
            <p:nvPr/>
          </p:nvSpPr>
          <p:spPr>
            <a:xfrm>
              <a:off x="8013772" y="6340952"/>
              <a:ext cx="372218" cy="404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0</a:t>
              </a:r>
            </a:p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(0)</a:t>
              </a:r>
            </a:p>
          </p:txBody>
        </p: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03027610-EC25-1BB4-9C11-2854D56C2F62}"/>
                </a:ext>
              </a:extLst>
            </p:cNvPr>
            <p:cNvCxnSpPr>
              <a:cxnSpLocks/>
            </p:cNvCxnSpPr>
            <p:nvPr/>
          </p:nvCxnSpPr>
          <p:spPr>
            <a:xfrm>
              <a:off x="5418878" y="5968753"/>
              <a:ext cx="293560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21C2EBE-EA6F-3BFF-F402-19E966E9C740}"/>
                </a:ext>
              </a:extLst>
            </p:cNvPr>
            <p:cNvSpPr txBox="1"/>
            <p:nvPr/>
          </p:nvSpPr>
          <p:spPr>
            <a:xfrm>
              <a:off x="5312841" y="5751243"/>
              <a:ext cx="1834156" cy="250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 dirty="0">
                  <a:latin typeface="Helvetica" pitchFamily="2" charset="0"/>
                </a:rPr>
                <a:t>Number at risk:  N (rate)</a:t>
              </a:r>
            </a:p>
          </p:txBody>
        </p: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7E7A94B7-0EEA-7FD4-10AC-CC0D1B37C7A2}"/>
                </a:ext>
              </a:extLst>
            </p:cNvPr>
            <p:cNvCxnSpPr>
              <a:cxnSpLocks/>
            </p:cNvCxnSpPr>
            <p:nvPr/>
          </p:nvCxnSpPr>
          <p:spPr>
            <a:xfrm>
              <a:off x="5418878" y="6725706"/>
              <a:ext cx="293560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0A2157F-8D2B-4A61-0344-706ECB4CA391}"/>
              </a:ext>
            </a:extLst>
          </p:cNvPr>
          <p:cNvSpPr txBox="1"/>
          <p:nvPr/>
        </p:nvSpPr>
        <p:spPr>
          <a:xfrm>
            <a:off x="947963" y="2502075"/>
            <a:ext cx="835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p&lt;0.001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8CD2B3F-E618-5BD7-4950-4B3A3E2400EF}"/>
              </a:ext>
            </a:extLst>
          </p:cNvPr>
          <p:cNvSpPr txBox="1"/>
          <p:nvPr/>
        </p:nvSpPr>
        <p:spPr>
          <a:xfrm>
            <a:off x="6977448" y="6048040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120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41074BA-D441-7434-3951-8BCEFE1453C5}"/>
              </a:ext>
            </a:extLst>
          </p:cNvPr>
          <p:cNvSpPr txBox="1"/>
          <p:nvPr/>
        </p:nvSpPr>
        <p:spPr>
          <a:xfrm>
            <a:off x="5773600" y="6211906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C8F90920-8BFC-D044-5A2E-3547BE1C072F}"/>
              </a:ext>
            </a:extLst>
          </p:cNvPr>
          <p:cNvSpPr txBox="1"/>
          <p:nvPr/>
        </p:nvSpPr>
        <p:spPr>
          <a:xfrm>
            <a:off x="5281482" y="6064211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100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8B83F96C-42F3-2D18-97E1-0A48133F2EB0}"/>
              </a:ext>
            </a:extLst>
          </p:cNvPr>
          <p:cNvSpPr txBox="1"/>
          <p:nvPr/>
        </p:nvSpPr>
        <p:spPr>
          <a:xfrm>
            <a:off x="6059153" y="6063341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110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7C5EB34-C903-9E94-8098-6E2549C54AA4}"/>
              </a:ext>
            </a:extLst>
          </p:cNvPr>
          <p:cNvSpPr txBox="1"/>
          <p:nvPr/>
        </p:nvSpPr>
        <p:spPr>
          <a:xfrm>
            <a:off x="4748390" y="1084173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APOE</a:t>
            </a:r>
            <a:r>
              <a:rPr lang="en-US" sz="1400" dirty="0">
                <a:latin typeface="Helvetica" pitchFamily="2" charset="0"/>
              </a:rPr>
              <a:t>*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B5B43D5-7630-562F-D2F2-CC9C11BF02E5}"/>
              </a:ext>
            </a:extLst>
          </p:cNvPr>
          <p:cNvSpPr txBox="1"/>
          <p:nvPr/>
        </p:nvSpPr>
        <p:spPr>
          <a:xfrm>
            <a:off x="6048668" y="859601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432FF"/>
                </a:solidFill>
                <a:latin typeface="Helvetica" pitchFamily="2" charset="0"/>
              </a:rPr>
              <a:t>Men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FF203EF7-4AB8-E1E2-9DE8-EEFD2CF57EFB}"/>
              </a:ext>
            </a:extLst>
          </p:cNvPr>
          <p:cNvSpPr txBox="1"/>
          <p:nvPr/>
        </p:nvSpPr>
        <p:spPr>
          <a:xfrm>
            <a:off x="8168821" y="814362"/>
            <a:ext cx="79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Women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4EDA14E7-B002-826F-251A-EEE82831B912}"/>
              </a:ext>
            </a:extLst>
          </p:cNvPr>
          <p:cNvSpPr txBox="1"/>
          <p:nvPr/>
        </p:nvSpPr>
        <p:spPr>
          <a:xfrm>
            <a:off x="4982786" y="2518398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BBB1CED3-518B-E944-DD34-3B0907BEA811}"/>
              </a:ext>
            </a:extLst>
          </p:cNvPr>
          <p:cNvSpPr txBox="1"/>
          <p:nvPr/>
        </p:nvSpPr>
        <p:spPr>
          <a:xfrm>
            <a:off x="4976751" y="1926102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FBA8F1A-64EC-F971-DC26-E49F81E90276}"/>
              </a:ext>
            </a:extLst>
          </p:cNvPr>
          <p:cNvSpPr txBox="1"/>
          <p:nvPr/>
        </p:nvSpPr>
        <p:spPr>
          <a:xfrm>
            <a:off x="4985229" y="1331119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pic>
        <p:nvPicPr>
          <p:cNvPr id="101" name="図 100">
            <a:extLst>
              <a:ext uri="{FF2B5EF4-FFF2-40B4-BE49-F238E27FC236}">
                <a16:creationId xmlns:a16="http://schemas.microsoft.com/office/drawing/2014/main" id="{7AA47C76-0858-D934-907A-1DE26159C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44" t="10133" b="32667"/>
          <a:stretch/>
        </p:blipFill>
        <p:spPr>
          <a:xfrm>
            <a:off x="5337402" y="3051497"/>
            <a:ext cx="1955049" cy="1332000"/>
          </a:xfrm>
          <a:prstGeom prst="rect">
            <a:avLst/>
          </a:prstGeom>
        </p:spPr>
      </p:pic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6D723F-5C53-7EC3-D77E-26B488258A54}"/>
              </a:ext>
            </a:extLst>
          </p:cNvPr>
          <p:cNvSpPr txBox="1"/>
          <p:nvPr/>
        </p:nvSpPr>
        <p:spPr>
          <a:xfrm>
            <a:off x="4682542" y="2783249"/>
            <a:ext cx="1683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 dirty="0">
                <a:latin typeface="Helvetica" pitchFamily="2" charset="0"/>
              </a:rPr>
              <a:t>GRM7 </a:t>
            </a:r>
            <a:r>
              <a:rPr lang="en-US" altLang="ja-JP" sz="1400" dirty="0">
                <a:latin typeface="Helvetica" pitchFamily="2" charset="0"/>
              </a:rPr>
              <a:t>rs73116078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558C8B48-CF22-29A7-AC36-2FD5FAC8EEFC}"/>
              </a:ext>
            </a:extLst>
          </p:cNvPr>
          <p:cNvSpPr txBox="1"/>
          <p:nvPr/>
        </p:nvSpPr>
        <p:spPr>
          <a:xfrm rot="16200000">
            <a:off x="4179474" y="5238454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0214C4A-F482-8098-0E63-98B23F07956C}"/>
              </a:ext>
            </a:extLst>
          </p:cNvPr>
          <p:cNvSpPr txBox="1"/>
          <p:nvPr/>
        </p:nvSpPr>
        <p:spPr>
          <a:xfrm>
            <a:off x="4972613" y="4213672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48D5BD81-0F79-22B4-9649-7CB8CAC25DE4}"/>
              </a:ext>
            </a:extLst>
          </p:cNvPr>
          <p:cNvSpPr txBox="1"/>
          <p:nvPr/>
        </p:nvSpPr>
        <p:spPr>
          <a:xfrm>
            <a:off x="4966578" y="360610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62A39F81-C192-3FBF-B943-D0C61747807C}"/>
              </a:ext>
            </a:extLst>
          </p:cNvPr>
          <p:cNvSpPr txBox="1"/>
          <p:nvPr/>
        </p:nvSpPr>
        <p:spPr>
          <a:xfrm>
            <a:off x="4975056" y="2996322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40B98E0-06EF-F5EF-82F1-4966DA58CB8B}"/>
              </a:ext>
            </a:extLst>
          </p:cNvPr>
          <p:cNvSpPr txBox="1"/>
          <p:nvPr/>
        </p:nvSpPr>
        <p:spPr>
          <a:xfrm>
            <a:off x="5336400" y="411408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0.409</a:t>
            </a:r>
          </a:p>
        </p:txBody>
      </p: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FAF65679-ABA0-D6A0-4833-5D4474831135}"/>
              </a:ext>
            </a:extLst>
          </p:cNvPr>
          <p:cNvGrpSpPr/>
          <p:nvPr/>
        </p:nvGrpSpPr>
        <p:grpSpPr>
          <a:xfrm>
            <a:off x="6373419" y="2992891"/>
            <a:ext cx="1083996" cy="924375"/>
            <a:chOff x="8668938" y="598152"/>
            <a:chExt cx="1083996" cy="924375"/>
          </a:xfrm>
        </p:grpSpPr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5375E984-035C-D2CD-0A3E-0307E1B7CB87}"/>
                </a:ext>
              </a:extLst>
            </p:cNvPr>
            <p:cNvSpPr txBox="1"/>
            <p:nvPr/>
          </p:nvSpPr>
          <p:spPr>
            <a:xfrm>
              <a:off x="8866783" y="878147"/>
              <a:ext cx="623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 </a:t>
              </a:r>
            </a:p>
          </p:txBody>
        </p:sp>
        <p:cxnSp>
          <p:nvCxnSpPr>
            <p:cNvPr id="110" name="直線コネクタ 109">
              <a:extLst>
                <a:ext uri="{FF2B5EF4-FFF2-40B4-BE49-F238E27FC236}">
                  <a16:creationId xmlns:a16="http://schemas.microsoft.com/office/drawing/2014/main" id="{160D7A57-F224-050B-4B98-5C39FDB1CDD7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コネクタ 110">
              <a:extLst>
                <a:ext uri="{FF2B5EF4-FFF2-40B4-BE49-F238E27FC236}">
                  <a16:creationId xmlns:a16="http://schemas.microsoft.com/office/drawing/2014/main" id="{1267C3A8-A4FF-7544-1BB5-69095DF51843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>
              <a:extLst>
                <a:ext uri="{FF2B5EF4-FFF2-40B4-BE49-F238E27FC236}">
                  <a16:creationId xmlns:a16="http://schemas.microsoft.com/office/drawing/2014/main" id="{DFE8D04B-1B5A-69D3-A896-A12BD426F246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2CAAE9F9-B38D-BB5C-A33C-C41D4C43BF1D}"/>
                </a:ext>
              </a:extLst>
            </p:cNvPr>
            <p:cNvSpPr txBox="1"/>
            <p:nvPr/>
          </p:nvSpPr>
          <p:spPr>
            <a:xfrm>
              <a:off x="8866783" y="598152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 </a:t>
              </a: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29F15FDB-51B2-B89D-3A5D-298D9AEBD549}"/>
                </a:ext>
              </a:extLst>
            </p:cNvPr>
            <p:cNvSpPr txBox="1"/>
            <p:nvPr/>
          </p:nvSpPr>
          <p:spPr>
            <a:xfrm>
              <a:off x="8866783" y="1155328"/>
              <a:ext cx="6880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 </a:t>
              </a: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B74A46A-52BB-F868-D821-4ED659BBD7C6}"/>
                </a:ext>
              </a:extLst>
            </p:cNvPr>
            <p:cNvSpPr txBox="1"/>
            <p:nvPr/>
          </p:nvSpPr>
          <p:spPr>
            <a:xfrm>
              <a:off x="9108752" y="709378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(n=78)</a:t>
              </a: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50257E87-D485-E404-7047-DECBDFE8BF2C}"/>
                </a:ext>
              </a:extLst>
            </p:cNvPr>
            <p:cNvSpPr txBox="1"/>
            <p:nvPr/>
          </p:nvSpPr>
          <p:spPr>
            <a:xfrm>
              <a:off x="9108752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(n=58)</a:t>
              </a: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64F7DD33-C019-8326-308C-9B2DCB6464A2}"/>
                </a:ext>
              </a:extLst>
            </p:cNvPr>
            <p:cNvSpPr txBox="1"/>
            <p:nvPr/>
          </p:nvSpPr>
          <p:spPr>
            <a:xfrm>
              <a:off x="9108752" y="127630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(n=7)</a:t>
              </a:r>
            </a:p>
          </p:txBody>
        </p:sp>
      </p:grpSp>
      <p:pic>
        <p:nvPicPr>
          <p:cNvPr id="118" name="図 117">
            <a:extLst>
              <a:ext uri="{FF2B5EF4-FFF2-40B4-BE49-F238E27FC236}">
                <a16:creationId xmlns:a16="http://schemas.microsoft.com/office/drawing/2014/main" id="{F8B0D307-0D6B-CF42-5131-711582EBC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44" t="10133" b="32667"/>
          <a:stretch/>
        </p:blipFill>
        <p:spPr>
          <a:xfrm>
            <a:off x="7420848" y="3049528"/>
            <a:ext cx="1955049" cy="1332000"/>
          </a:xfrm>
          <a:prstGeom prst="rect">
            <a:avLst/>
          </a:prstGeom>
        </p:spPr>
      </p:pic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C28EC290-E97F-D0C0-E604-A51A144FA7B8}"/>
              </a:ext>
            </a:extLst>
          </p:cNvPr>
          <p:cNvGrpSpPr/>
          <p:nvPr/>
        </p:nvGrpSpPr>
        <p:grpSpPr>
          <a:xfrm>
            <a:off x="8470944" y="2986135"/>
            <a:ext cx="1083996" cy="924375"/>
            <a:chOff x="8668938" y="598152"/>
            <a:chExt cx="1083996" cy="924375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3B7FAAB4-3466-D395-3941-D6D31D95B8A1}"/>
                </a:ext>
              </a:extLst>
            </p:cNvPr>
            <p:cNvSpPr txBox="1"/>
            <p:nvPr/>
          </p:nvSpPr>
          <p:spPr>
            <a:xfrm>
              <a:off x="8866783" y="878147"/>
              <a:ext cx="623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 </a:t>
              </a:r>
            </a:p>
          </p:txBody>
        </p:sp>
        <p:cxnSp>
          <p:nvCxnSpPr>
            <p:cNvPr id="121" name="直線コネクタ 120">
              <a:extLst>
                <a:ext uri="{FF2B5EF4-FFF2-40B4-BE49-F238E27FC236}">
                  <a16:creationId xmlns:a16="http://schemas.microsoft.com/office/drawing/2014/main" id="{13B229F9-A114-2995-106F-5C0417B82498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線コネクタ 121">
              <a:extLst>
                <a:ext uri="{FF2B5EF4-FFF2-40B4-BE49-F238E27FC236}">
                  <a16:creationId xmlns:a16="http://schemas.microsoft.com/office/drawing/2014/main" id="{50FE5A47-99D3-B2F3-5D45-CF9E1858A15C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コネクタ 122">
              <a:extLst>
                <a:ext uri="{FF2B5EF4-FFF2-40B4-BE49-F238E27FC236}">
                  <a16:creationId xmlns:a16="http://schemas.microsoft.com/office/drawing/2014/main" id="{0BDC61C8-8262-1698-D798-6484F4AB62E4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52D4AC2B-8DFD-8A28-9755-4DD8B009F31B}"/>
                </a:ext>
              </a:extLst>
            </p:cNvPr>
            <p:cNvSpPr txBox="1"/>
            <p:nvPr/>
          </p:nvSpPr>
          <p:spPr>
            <a:xfrm>
              <a:off x="8866783" y="598152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 </a:t>
              </a: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5EE60A60-27FF-8395-4244-43E857D33278}"/>
                </a:ext>
              </a:extLst>
            </p:cNvPr>
            <p:cNvSpPr txBox="1"/>
            <p:nvPr/>
          </p:nvSpPr>
          <p:spPr>
            <a:xfrm>
              <a:off x="8866783" y="1155328"/>
              <a:ext cx="6880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 </a:t>
              </a: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5C63AACF-0321-78C8-10C9-670A3460CB58}"/>
                </a:ext>
              </a:extLst>
            </p:cNvPr>
            <p:cNvSpPr txBox="1"/>
            <p:nvPr/>
          </p:nvSpPr>
          <p:spPr>
            <a:xfrm>
              <a:off x="9108752" y="709378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(n=473)</a:t>
              </a: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4CE20688-2D49-BAB4-B877-D8F7EE6DE8F7}"/>
                </a:ext>
              </a:extLst>
            </p:cNvPr>
            <p:cNvSpPr txBox="1"/>
            <p:nvPr/>
          </p:nvSpPr>
          <p:spPr>
            <a:xfrm>
              <a:off x="9108752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(n=301)</a:t>
              </a: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67EEA935-91DA-68BB-E778-CB5924D45789}"/>
                </a:ext>
              </a:extLst>
            </p:cNvPr>
            <p:cNvSpPr txBox="1"/>
            <p:nvPr/>
          </p:nvSpPr>
          <p:spPr>
            <a:xfrm>
              <a:off x="9108752" y="127630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(n=45)</a:t>
              </a:r>
            </a:p>
          </p:txBody>
        </p:sp>
      </p:grp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6D01641A-3C91-02A3-0A92-10182FC93EBC}"/>
              </a:ext>
            </a:extLst>
          </p:cNvPr>
          <p:cNvSpPr txBox="1"/>
          <p:nvPr/>
        </p:nvSpPr>
        <p:spPr>
          <a:xfrm>
            <a:off x="7419882" y="4115340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0.888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C77DBCEA-E78F-9D58-23F8-03A819380D36}"/>
              </a:ext>
            </a:extLst>
          </p:cNvPr>
          <p:cNvSpPr txBox="1"/>
          <p:nvPr/>
        </p:nvSpPr>
        <p:spPr>
          <a:xfrm>
            <a:off x="4727596" y="4483011"/>
            <a:ext cx="1539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>
                <a:latin typeface="Helvetica" pitchFamily="2" charset="0"/>
              </a:rPr>
              <a:t>EYS </a:t>
            </a:r>
            <a:r>
              <a:rPr lang="en-US" altLang="ja-JP" sz="1400">
                <a:latin typeface="Helvetica" pitchFamily="2" charset="0"/>
              </a:rPr>
              <a:t>rs75571981</a:t>
            </a:r>
            <a:endParaRPr lang="en-US" altLang="ja-JP" sz="1400" dirty="0">
              <a:latin typeface="Helvetica" pitchFamily="2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9985E193-D458-2B93-ACAE-6B885DF1F35F}"/>
              </a:ext>
            </a:extLst>
          </p:cNvPr>
          <p:cNvSpPr txBox="1"/>
          <p:nvPr/>
        </p:nvSpPr>
        <p:spPr>
          <a:xfrm>
            <a:off x="4981828" y="5882284"/>
            <a:ext cx="532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0.00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40D3243E-FBDB-5066-23FB-E20C224ECC64}"/>
              </a:ext>
            </a:extLst>
          </p:cNvPr>
          <p:cNvSpPr txBox="1"/>
          <p:nvPr/>
        </p:nvSpPr>
        <p:spPr>
          <a:xfrm>
            <a:off x="4993654" y="5322296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0.50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5B147048-8301-A545-0887-972A7B33B766}"/>
              </a:ext>
            </a:extLst>
          </p:cNvPr>
          <p:cNvSpPr txBox="1"/>
          <p:nvPr/>
        </p:nvSpPr>
        <p:spPr>
          <a:xfrm>
            <a:off x="4984271" y="4712510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1.00</a:t>
            </a: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A7DC03CF-A5DA-3A0E-344E-CFDC5E309982}"/>
              </a:ext>
            </a:extLst>
          </p:cNvPr>
          <p:cNvSpPr txBox="1"/>
          <p:nvPr/>
        </p:nvSpPr>
        <p:spPr>
          <a:xfrm>
            <a:off x="9105065" y="6049292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120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06903BCF-ED17-1FF3-2E84-67376E66B982}"/>
              </a:ext>
            </a:extLst>
          </p:cNvPr>
          <p:cNvSpPr txBox="1"/>
          <p:nvPr/>
        </p:nvSpPr>
        <p:spPr>
          <a:xfrm>
            <a:off x="8012983" y="6213158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Age (years)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9D0F4256-168F-860F-3FBD-041C0C8EA217}"/>
              </a:ext>
            </a:extLst>
          </p:cNvPr>
          <p:cNvSpPr txBox="1"/>
          <p:nvPr/>
        </p:nvSpPr>
        <p:spPr>
          <a:xfrm>
            <a:off x="7342915" y="606546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100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DA0F0788-5F66-CA01-52B7-9AA3E5FCE236}"/>
              </a:ext>
            </a:extLst>
          </p:cNvPr>
          <p:cNvSpPr txBox="1"/>
          <p:nvPr/>
        </p:nvSpPr>
        <p:spPr>
          <a:xfrm>
            <a:off x="8273997" y="606459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110</a:t>
            </a:r>
          </a:p>
        </p:txBody>
      </p:sp>
      <p:pic>
        <p:nvPicPr>
          <p:cNvPr id="146" name="図 145">
            <a:extLst>
              <a:ext uri="{FF2B5EF4-FFF2-40B4-BE49-F238E27FC236}">
                <a16:creationId xmlns:a16="http://schemas.microsoft.com/office/drawing/2014/main" id="{620BC494-5E46-D902-948C-5CBD78A512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44" t="10000" b="32666"/>
          <a:stretch/>
        </p:blipFill>
        <p:spPr>
          <a:xfrm>
            <a:off x="5338940" y="4752766"/>
            <a:ext cx="2006260" cy="1332000"/>
          </a:xfrm>
          <a:prstGeom prst="rect">
            <a:avLst/>
          </a:prstGeom>
        </p:spPr>
      </p:pic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D8920C66-3262-4A76-9E49-C9504175E3FD}"/>
              </a:ext>
            </a:extLst>
          </p:cNvPr>
          <p:cNvGrpSpPr/>
          <p:nvPr/>
        </p:nvGrpSpPr>
        <p:grpSpPr>
          <a:xfrm>
            <a:off x="6373419" y="4688480"/>
            <a:ext cx="1083996" cy="926200"/>
            <a:chOff x="8668938" y="596327"/>
            <a:chExt cx="1083996" cy="926200"/>
          </a:xfrm>
        </p:grpSpPr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7B7B4695-692A-31D9-C578-D27B7B996104}"/>
                </a:ext>
              </a:extLst>
            </p:cNvPr>
            <p:cNvSpPr txBox="1"/>
            <p:nvPr/>
          </p:nvSpPr>
          <p:spPr>
            <a:xfrm>
              <a:off x="8866783" y="870860"/>
              <a:ext cx="623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 </a:t>
              </a:r>
            </a:p>
          </p:txBody>
        </p:sp>
        <p:cxnSp>
          <p:nvCxnSpPr>
            <p:cNvPr id="149" name="直線コネクタ 148">
              <a:extLst>
                <a:ext uri="{FF2B5EF4-FFF2-40B4-BE49-F238E27FC236}">
                  <a16:creationId xmlns:a16="http://schemas.microsoft.com/office/drawing/2014/main" id="{20677BDD-E933-5528-A7B5-8A1C19F5F5B6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線コネクタ 149">
              <a:extLst>
                <a:ext uri="{FF2B5EF4-FFF2-40B4-BE49-F238E27FC236}">
                  <a16:creationId xmlns:a16="http://schemas.microsoft.com/office/drawing/2014/main" id="{35AC1BCC-14E4-A134-1CA9-DE9A81A81988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コネクタ 150">
              <a:extLst>
                <a:ext uri="{FF2B5EF4-FFF2-40B4-BE49-F238E27FC236}">
                  <a16:creationId xmlns:a16="http://schemas.microsoft.com/office/drawing/2014/main" id="{6A7C142E-184B-36D6-1600-4EBC32C1D16D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C75675B1-6271-B3B0-3345-0B37C5408A6C}"/>
                </a:ext>
              </a:extLst>
            </p:cNvPr>
            <p:cNvSpPr txBox="1"/>
            <p:nvPr/>
          </p:nvSpPr>
          <p:spPr>
            <a:xfrm>
              <a:off x="8866783" y="596327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 </a:t>
              </a: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7C1BB992-A48A-815A-7E8C-BCFEA1204CA5}"/>
                </a:ext>
              </a:extLst>
            </p:cNvPr>
            <p:cNvSpPr txBox="1"/>
            <p:nvPr/>
          </p:nvSpPr>
          <p:spPr>
            <a:xfrm>
              <a:off x="8866783" y="1140275"/>
              <a:ext cx="6880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 </a:t>
              </a: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76A6F448-2053-3A1E-BAEF-28C618879A75}"/>
                </a:ext>
              </a:extLst>
            </p:cNvPr>
            <p:cNvSpPr txBox="1"/>
            <p:nvPr/>
          </p:nvSpPr>
          <p:spPr>
            <a:xfrm>
              <a:off x="9108752" y="709378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(n=122)</a:t>
              </a:r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101F6564-F740-92CE-96EB-774CB9320037}"/>
                </a:ext>
              </a:extLst>
            </p:cNvPr>
            <p:cNvSpPr txBox="1"/>
            <p:nvPr/>
          </p:nvSpPr>
          <p:spPr>
            <a:xfrm>
              <a:off x="9108752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(n=19)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85FB82AF-BEFB-2167-463E-50785E0D7AE6}"/>
                </a:ext>
              </a:extLst>
            </p:cNvPr>
            <p:cNvSpPr txBox="1"/>
            <p:nvPr/>
          </p:nvSpPr>
          <p:spPr>
            <a:xfrm>
              <a:off x="9108752" y="127630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(n=3)</a:t>
              </a:r>
            </a:p>
          </p:txBody>
        </p:sp>
      </p:grp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A945CC29-5319-C1A9-8784-490501A98A37}"/>
              </a:ext>
            </a:extLst>
          </p:cNvPr>
          <p:cNvSpPr txBox="1"/>
          <p:nvPr/>
        </p:nvSpPr>
        <p:spPr>
          <a:xfrm>
            <a:off x="5336400" y="5835092"/>
            <a:ext cx="81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0.118</a:t>
            </a:r>
          </a:p>
        </p:txBody>
      </p:sp>
      <p:pic>
        <p:nvPicPr>
          <p:cNvPr id="159" name="図 158">
            <a:extLst>
              <a:ext uri="{FF2B5EF4-FFF2-40B4-BE49-F238E27FC236}">
                <a16:creationId xmlns:a16="http://schemas.microsoft.com/office/drawing/2014/main" id="{08DAF540-64D4-824D-6DA9-FA5E0C7ECB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644" t="10133" b="32667"/>
          <a:stretch/>
        </p:blipFill>
        <p:spPr>
          <a:xfrm>
            <a:off x="7433332" y="4744521"/>
            <a:ext cx="2010937" cy="1332000"/>
          </a:xfrm>
          <a:prstGeom prst="rect">
            <a:avLst/>
          </a:prstGeom>
        </p:spPr>
      </p:pic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E9EEEB9D-E904-B513-71D1-D7576C53286C}"/>
              </a:ext>
            </a:extLst>
          </p:cNvPr>
          <p:cNvGrpSpPr/>
          <p:nvPr/>
        </p:nvGrpSpPr>
        <p:grpSpPr>
          <a:xfrm>
            <a:off x="8470944" y="4669039"/>
            <a:ext cx="1083996" cy="916755"/>
            <a:chOff x="8668938" y="605772"/>
            <a:chExt cx="1083996" cy="916755"/>
          </a:xfrm>
        </p:grpSpPr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4EDAEB42-27EA-D555-3568-6A93FDBC9E7F}"/>
                </a:ext>
              </a:extLst>
            </p:cNvPr>
            <p:cNvSpPr txBox="1"/>
            <p:nvPr/>
          </p:nvSpPr>
          <p:spPr>
            <a:xfrm>
              <a:off x="8866783" y="885767"/>
              <a:ext cx="623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1 allele </a:t>
              </a:r>
            </a:p>
          </p:txBody>
        </p:sp>
        <p:cxnSp>
          <p:nvCxnSpPr>
            <p:cNvPr id="162" name="直線コネクタ 161">
              <a:extLst>
                <a:ext uri="{FF2B5EF4-FFF2-40B4-BE49-F238E27FC236}">
                  <a16:creationId xmlns:a16="http://schemas.microsoft.com/office/drawing/2014/main" id="{C5C34622-7943-A4AA-4CFF-0970AA22C9C6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4B42D420-FC66-155A-AC1E-D4F67DE50B46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>
              <a:extLst>
                <a:ext uri="{FF2B5EF4-FFF2-40B4-BE49-F238E27FC236}">
                  <a16:creationId xmlns:a16="http://schemas.microsoft.com/office/drawing/2014/main" id="{630672D3-AEFF-B78E-4333-CE6D85BE37B1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3AE0921D-8608-439F-E3C6-AAD8DD756ECB}"/>
                </a:ext>
              </a:extLst>
            </p:cNvPr>
            <p:cNvSpPr txBox="1"/>
            <p:nvPr/>
          </p:nvSpPr>
          <p:spPr>
            <a:xfrm>
              <a:off x="8866783" y="605772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0 allele </a:t>
              </a: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50C858C3-AF07-5BAF-64B6-AFD4B4D36B54}"/>
                </a:ext>
              </a:extLst>
            </p:cNvPr>
            <p:cNvSpPr txBox="1"/>
            <p:nvPr/>
          </p:nvSpPr>
          <p:spPr>
            <a:xfrm>
              <a:off x="8866783" y="1162948"/>
              <a:ext cx="6880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2 alleles </a:t>
              </a: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4C605500-2F41-72F2-57DE-F7494160E96B}"/>
                </a:ext>
              </a:extLst>
            </p:cNvPr>
            <p:cNvSpPr txBox="1"/>
            <p:nvPr/>
          </p:nvSpPr>
          <p:spPr>
            <a:xfrm>
              <a:off x="9108752" y="709378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(n=726)</a:t>
              </a: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F41AA76E-C380-919F-4B47-694AFF448A7A}"/>
                </a:ext>
              </a:extLst>
            </p:cNvPr>
            <p:cNvSpPr txBox="1"/>
            <p:nvPr/>
          </p:nvSpPr>
          <p:spPr>
            <a:xfrm>
              <a:off x="9108752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(n=88)</a:t>
              </a:r>
            </a:p>
          </p:txBody>
        </p:sp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13311740-1945-06ED-17C9-8B7200FB2CAB}"/>
                </a:ext>
              </a:extLst>
            </p:cNvPr>
            <p:cNvSpPr txBox="1"/>
            <p:nvPr/>
          </p:nvSpPr>
          <p:spPr>
            <a:xfrm>
              <a:off x="9108752" y="127630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(n=6)</a:t>
              </a:r>
            </a:p>
          </p:txBody>
        </p:sp>
      </p:grp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BE8C3DFE-20F4-7F49-9CD4-C0688A549FF1}"/>
              </a:ext>
            </a:extLst>
          </p:cNvPr>
          <p:cNvSpPr txBox="1"/>
          <p:nvPr/>
        </p:nvSpPr>
        <p:spPr>
          <a:xfrm>
            <a:off x="7419882" y="5827200"/>
            <a:ext cx="81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0.611</a:t>
            </a: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92CF0AE0-68DE-EC4E-4B07-CE0B4D741C9E}"/>
              </a:ext>
            </a:extLst>
          </p:cNvPr>
          <p:cNvSpPr txBox="1"/>
          <p:nvPr/>
        </p:nvSpPr>
        <p:spPr>
          <a:xfrm>
            <a:off x="5372394" y="1122139"/>
            <a:ext cx="1314784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  <a:ea typeface="Hiragino Maru Gothic Pro W4" panose="020F0400000000000000" pitchFamily="34" charset="-128"/>
              </a:rPr>
              <a:t>*remove APOE2/APOE4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0E05C09F-56F0-60D9-D467-CF3019970583}"/>
              </a:ext>
            </a:extLst>
          </p:cNvPr>
          <p:cNvSpPr txBox="1"/>
          <p:nvPr/>
        </p:nvSpPr>
        <p:spPr>
          <a:xfrm rot="16200000">
            <a:off x="4179476" y="3575776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AD1D76BD-929D-0490-D974-CF5B5432FF8F}"/>
              </a:ext>
            </a:extLst>
          </p:cNvPr>
          <p:cNvSpPr txBox="1"/>
          <p:nvPr/>
        </p:nvSpPr>
        <p:spPr>
          <a:xfrm rot="16200000">
            <a:off x="4179476" y="1892540"/>
            <a:ext cx="14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Survival probability</a:t>
            </a:r>
          </a:p>
        </p:txBody>
      </p:sp>
      <p:pic>
        <p:nvPicPr>
          <p:cNvPr id="174" name="図 173">
            <a:extLst>
              <a:ext uri="{FF2B5EF4-FFF2-40B4-BE49-F238E27FC236}">
                <a16:creationId xmlns:a16="http://schemas.microsoft.com/office/drawing/2014/main" id="{A5C84AF8-4568-BF50-70BF-99E06984F3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778" t="10000" b="32778"/>
          <a:stretch/>
        </p:blipFill>
        <p:spPr>
          <a:xfrm>
            <a:off x="5336515" y="1383033"/>
            <a:ext cx="1960497" cy="1332000"/>
          </a:xfrm>
          <a:prstGeom prst="rect">
            <a:avLst/>
          </a:prstGeom>
        </p:spPr>
      </p:pic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5CA5AF8F-C731-2F4B-EDAD-78E9A6EA5FCC}"/>
              </a:ext>
            </a:extLst>
          </p:cNvPr>
          <p:cNvGrpSpPr/>
          <p:nvPr/>
        </p:nvGrpSpPr>
        <p:grpSpPr>
          <a:xfrm>
            <a:off x="6337730" y="1247948"/>
            <a:ext cx="1155075" cy="924375"/>
            <a:chOff x="8668938" y="598152"/>
            <a:chExt cx="1155075" cy="924375"/>
          </a:xfrm>
        </p:grpSpPr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00250CC0-3B88-A6B5-30FC-E6985ECAE433}"/>
                </a:ext>
              </a:extLst>
            </p:cNvPr>
            <p:cNvSpPr txBox="1"/>
            <p:nvPr/>
          </p:nvSpPr>
          <p:spPr>
            <a:xfrm>
              <a:off x="8866783" y="878147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177" name="直線コネクタ 176">
              <a:extLst>
                <a:ext uri="{FF2B5EF4-FFF2-40B4-BE49-F238E27FC236}">
                  <a16:creationId xmlns:a16="http://schemas.microsoft.com/office/drawing/2014/main" id="{279737A6-97E9-C84E-3AB3-DB7EC8CD051E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線コネクタ 177">
              <a:extLst>
                <a:ext uri="{FF2B5EF4-FFF2-40B4-BE49-F238E27FC236}">
                  <a16:creationId xmlns:a16="http://schemas.microsoft.com/office/drawing/2014/main" id="{F6D28EA3-6211-3447-0D92-31940FACD58E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コネクタ 178">
              <a:extLst>
                <a:ext uri="{FF2B5EF4-FFF2-40B4-BE49-F238E27FC236}">
                  <a16:creationId xmlns:a16="http://schemas.microsoft.com/office/drawing/2014/main" id="{02F092A2-6655-B26F-42BC-271F66A25C24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テキスト ボックス 179">
              <a:extLst>
                <a:ext uri="{FF2B5EF4-FFF2-40B4-BE49-F238E27FC236}">
                  <a16:creationId xmlns:a16="http://schemas.microsoft.com/office/drawing/2014/main" id="{57F963F1-86A9-5BC4-58EA-BEFA66E4D51B}"/>
                </a:ext>
              </a:extLst>
            </p:cNvPr>
            <p:cNvSpPr txBox="1"/>
            <p:nvPr/>
          </p:nvSpPr>
          <p:spPr>
            <a:xfrm>
              <a:off x="8866783" y="598152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15E3AE6A-71E4-0C9D-411E-328EA0F44392}"/>
                </a:ext>
              </a:extLst>
            </p:cNvPr>
            <p:cNvSpPr txBox="1"/>
            <p:nvPr/>
          </p:nvSpPr>
          <p:spPr>
            <a:xfrm>
              <a:off x="8866783" y="1155328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BC224E4D-BBC3-1D50-661A-A9C0EAC777C8}"/>
                </a:ext>
              </a:extLst>
            </p:cNvPr>
            <p:cNvSpPr txBox="1"/>
            <p:nvPr/>
          </p:nvSpPr>
          <p:spPr>
            <a:xfrm>
              <a:off x="9178727" y="74038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(n=27)</a:t>
              </a: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A8A7EB82-7139-42B7-3D34-4AC0CBC6723F}"/>
                </a:ext>
              </a:extLst>
            </p:cNvPr>
            <p:cNvSpPr txBox="1"/>
            <p:nvPr/>
          </p:nvSpPr>
          <p:spPr>
            <a:xfrm>
              <a:off x="9179831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(n=110)</a:t>
              </a: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24CB600C-592B-778A-6763-D80312894E1A}"/>
                </a:ext>
              </a:extLst>
            </p:cNvPr>
            <p:cNvSpPr txBox="1"/>
            <p:nvPr/>
          </p:nvSpPr>
          <p:spPr>
            <a:xfrm>
              <a:off x="9178727" y="1276306"/>
              <a:ext cx="4981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(n=6)</a:t>
              </a:r>
            </a:p>
          </p:txBody>
        </p:sp>
      </p:grpSp>
      <p:sp>
        <p:nvSpPr>
          <p:cNvPr id="185" name="テキスト ボックス 184">
            <a:extLst>
              <a:ext uri="{FF2B5EF4-FFF2-40B4-BE49-F238E27FC236}">
                <a16:creationId xmlns:a16="http://schemas.microsoft.com/office/drawing/2014/main" id="{2EA8EB10-60ED-3D57-A3F3-B022C68534C3}"/>
              </a:ext>
            </a:extLst>
          </p:cNvPr>
          <p:cNvSpPr txBox="1"/>
          <p:nvPr/>
        </p:nvSpPr>
        <p:spPr>
          <a:xfrm>
            <a:off x="5336400" y="244530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0.792</a:t>
            </a:r>
          </a:p>
        </p:txBody>
      </p:sp>
      <p:pic>
        <p:nvPicPr>
          <p:cNvPr id="186" name="図 185">
            <a:extLst>
              <a:ext uri="{FF2B5EF4-FFF2-40B4-BE49-F238E27FC236}">
                <a16:creationId xmlns:a16="http://schemas.microsoft.com/office/drawing/2014/main" id="{E09379F6-9F1B-F2C0-0EA5-3526906D79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778" t="10333" b="32666"/>
          <a:stretch/>
        </p:blipFill>
        <p:spPr>
          <a:xfrm>
            <a:off x="7433332" y="1381838"/>
            <a:ext cx="1968140" cy="1332000"/>
          </a:xfrm>
          <a:prstGeom prst="rect">
            <a:avLst/>
          </a:prstGeom>
        </p:spPr>
      </p:pic>
      <p:sp>
        <p:nvSpPr>
          <p:cNvPr id="187" name="テキスト ボックス 186">
            <a:extLst>
              <a:ext uri="{FF2B5EF4-FFF2-40B4-BE49-F238E27FC236}">
                <a16:creationId xmlns:a16="http://schemas.microsoft.com/office/drawing/2014/main" id="{479326D2-7443-1619-BE3F-624F8E620B7C}"/>
              </a:ext>
            </a:extLst>
          </p:cNvPr>
          <p:cNvSpPr txBox="1"/>
          <p:nvPr/>
        </p:nvSpPr>
        <p:spPr>
          <a:xfrm>
            <a:off x="7416660" y="2445308"/>
            <a:ext cx="829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p = 0.136</a:t>
            </a:r>
          </a:p>
        </p:txBody>
      </p:sp>
      <p:grpSp>
        <p:nvGrpSpPr>
          <p:cNvPr id="188" name="グループ化 187">
            <a:extLst>
              <a:ext uri="{FF2B5EF4-FFF2-40B4-BE49-F238E27FC236}">
                <a16:creationId xmlns:a16="http://schemas.microsoft.com/office/drawing/2014/main" id="{B64DC8D3-B988-EE2B-6AFE-4FF9729732BD}"/>
              </a:ext>
            </a:extLst>
          </p:cNvPr>
          <p:cNvGrpSpPr/>
          <p:nvPr/>
        </p:nvGrpSpPr>
        <p:grpSpPr>
          <a:xfrm>
            <a:off x="8471330" y="1247948"/>
            <a:ext cx="1155075" cy="924375"/>
            <a:chOff x="8668938" y="598152"/>
            <a:chExt cx="1155075" cy="924375"/>
          </a:xfrm>
        </p:grpSpPr>
        <p:sp>
          <p:nvSpPr>
            <p:cNvPr id="189" name="テキスト ボックス 188">
              <a:extLst>
                <a:ext uri="{FF2B5EF4-FFF2-40B4-BE49-F238E27FC236}">
                  <a16:creationId xmlns:a16="http://schemas.microsoft.com/office/drawing/2014/main" id="{C09E7BC4-B98B-4E6A-5599-0A32B481A602}"/>
                </a:ext>
              </a:extLst>
            </p:cNvPr>
            <p:cNvSpPr txBox="1"/>
            <p:nvPr/>
          </p:nvSpPr>
          <p:spPr>
            <a:xfrm>
              <a:off x="8866783" y="878147"/>
              <a:ext cx="800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APOE3/E3</a:t>
              </a:r>
            </a:p>
          </p:txBody>
        </p:sp>
        <p:cxnSp>
          <p:nvCxnSpPr>
            <p:cNvPr id="190" name="直線コネクタ 189">
              <a:extLst>
                <a:ext uri="{FF2B5EF4-FFF2-40B4-BE49-F238E27FC236}">
                  <a16:creationId xmlns:a16="http://schemas.microsoft.com/office/drawing/2014/main" id="{4C9D268C-BE4A-1202-C912-8022E7B402C0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64" y="982124"/>
              <a:ext cx="189419" cy="0"/>
            </a:xfrm>
            <a:prstGeom prst="line">
              <a:avLst/>
            </a:prstGeom>
            <a:ln w="1905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線コネクタ 190">
              <a:extLst>
                <a:ext uri="{FF2B5EF4-FFF2-40B4-BE49-F238E27FC236}">
                  <a16:creationId xmlns:a16="http://schemas.microsoft.com/office/drawing/2014/main" id="{C04B3A65-7B66-5D73-0B92-393D00381F4E}"/>
                </a:ext>
              </a:extLst>
            </p:cNvPr>
            <p:cNvCxnSpPr/>
            <p:nvPr/>
          </p:nvCxnSpPr>
          <p:spPr>
            <a:xfrm>
              <a:off x="8668938" y="1267207"/>
              <a:ext cx="197845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id="{F8350511-782D-4B7C-7CB8-2A802E237561}"/>
                </a:ext>
              </a:extLst>
            </p:cNvPr>
            <p:cNvCxnSpPr/>
            <p:nvPr/>
          </p:nvCxnSpPr>
          <p:spPr>
            <a:xfrm>
              <a:off x="8668938" y="721561"/>
              <a:ext cx="197845" cy="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4E026ACF-0878-DD51-945E-E6F2EFB62416}"/>
                </a:ext>
              </a:extLst>
            </p:cNvPr>
            <p:cNvSpPr txBox="1"/>
            <p:nvPr/>
          </p:nvSpPr>
          <p:spPr>
            <a:xfrm>
              <a:off x="8866783" y="598152"/>
              <a:ext cx="8794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APOE2pos</a:t>
              </a:r>
            </a:p>
          </p:txBody>
        </p:sp>
        <p:sp>
          <p:nvSpPr>
            <p:cNvPr id="194" name="テキスト ボックス 193">
              <a:extLst>
                <a:ext uri="{FF2B5EF4-FFF2-40B4-BE49-F238E27FC236}">
                  <a16:creationId xmlns:a16="http://schemas.microsoft.com/office/drawing/2014/main" id="{913715FC-D3B9-6760-E355-713E983BB66D}"/>
                </a:ext>
              </a:extLst>
            </p:cNvPr>
            <p:cNvSpPr txBox="1"/>
            <p:nvPr/>
          </p:nvSpPr>
          <p:spPr>
            <a:xfrm>
              <a:off x="8866783" y="1155328"/>
              <a:ext cx="8146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APOE4pos</a:t>
              </a:r>
            </a:p>
          </p:txBody>
        </p:sp>
        <p:sp>
          <p:nvSpPr>
            <p:cNvPr id="195" name="テキスト ボックス 194">
              <a:extLst>
                <a:ext uri="{FF2B5EF4-FFF2-40B4-BE49-F238E27FC236}">
                  <a16:creationId xmlns:a16="http://schemas.microsoft.com/office/drawing/2014/main" id="{77B39413-24BC-4B05-04BC-7CB14C20CEDD}"/>
                </a:ext>
              </a:extLst>
            </p:cNvPr>
            <p:cNvSpPr txBox="1"/>
            <p:nvPr/>
          </p:nvSpPr>
          <p:spPr>
            <a:xfrm>
              <a:off x="9178727" y="740385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(n=107)</a:t>
              </a:r>
            </a:p>
          </p:txBody>
        </p:sp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AECD8900-A892-9BD9-B4BC-BEDDEF5C05C0}"/>
                </a:ext>
              </a:extLst>
            </p:cNvPr>
            <p:cNvSpPr txBox="1"/>
            <p:nvPr/>
          </p:nvSpPr>
          <p:spPr>
            <a:xfrm>
              <a:off x="9179831" y="1001986"/>
              <a:ext cx="6441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(n=632)</a:t>
              </a:r>
            </a:p>
          </p:txBody>
        </p:sp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CCA8EEDC-DE7C-0947-4752-A7DBD771A3F4}"/>
                </a:ext>
              </a:extLst>
            </p:cNvPr>
            <p:cNvSpPr txBox="1"/>
            <p:nvPr/>
          </p:nvSpPr>
          <p:spPr>
            <a:xfrm>
              <a:off x="9178726" y="1276306"/>
              <a:ext cx="556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Helvetica" pitchFamily="2" charset="0"/>
                </a:rPr>
                <a:t>(n=78)</a:t>
              </a: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CDD9BAAF-142A-3C31-00CC-CC9B54FACAEA}"/>
              </a:ext>
            </a:extLst>
          </p:cNvPr>
          <p:cNvSpPr txBox="1"/>
          <p:nvPr/>
        </p:nvSpPr>
        <p:spPr>
          <a:xfrm>
            <a:off x="6828706" y="6381660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Lifespan</a:t>
            </a: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09B08B2F-85AC-1FDD-4E2E-17B7E8655AC0}"/>
              </a:ext>
            </a:extLst>
          </p:cNvPr>
          <p:cNvSpPr txBox="1"/>
          <p:nvPr/>
        </p:nvSpPr>
        <p:spPr>
          <a:xfrm>
            <a:off x="4366591" y="67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b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011AE9-5B4B-4CFA-774B-9E95CF69A0A3}"/>
              </a:ext>
            </a:extLst>
          </p:cNvPr>
          <p:cNvSpPr txBox="1"/>
          <p:nvPr/>
        </p:nvSpPr>
        <p:spPr>
          <a:xfrm>
            <a:off x="2029660" y="3085223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Lifespan</a:t>
            </a:r>
          </a:p>
        </p:txBody>
      </p:sp>
    </p:spTree>
    <p:extLst>
      <p:ext uri="{BB962C8B-B14F-4D97-AF65-F5344CB8AC3E}">
        <p14:creationId xmlns:p14="http://schemas.microsoft.com/office/powerpoint/2010/main" val="2236663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3265</TotalTime>
  <Words>268</Words>
  <Application>Microsoft Macintosh PowerPoint</Application>
  <PresentationFormat>A4 210 x 297 mm</PresentationFormat>
  <Paragraphs>109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40</cp:revision>
  <dcterms:created xsi:type="dcterms:W3CDTF">2023-08-16T03:04:07Z</dcterms:created>
  <dcterms:modified xsi:type="dcterms:W3CDTF">2023-11-02T08:55:27Z</dcterms:modified>
</cp:coreProperties>
</file>