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85"/>
    <p:restoredTop sz="96405"/>
  </p:normalViewPr>
  <p:slideViewPr>
    <p:cSldViewPr snapToGrid="0">
      <p:cViewPr varScale="1">
        <p:scale>
          <a:sx n="131" d="100"/>
          <a:sy n="131" d="100"/>
        </p:scale>
        <p:origin x="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フリーフォーム 87">
            <a:extLst>
              <a:ext uri="{FF2B5EF4-FFF2-40B4-BE49-F238E27FC236}">
                <a16:creationId xmlns:a16="http://schemas.microsoft.com/office/drawing/2014/main" id="{087672F8-D288-6EF3-5357-2CB962195876}"/>
              </a:ext>
            </a:extLst>
          </p:cNvPr>
          <p:cNvSpPr/>
          <p:nvPr/>
        </p:nvSpPr>
        <p:spPr>
          <a:xfrm>
            <a:off x="2373549" y="3316260"/>
            <a:ext cx="102780" cy="409485"/>
          </a:xfrm>
          <a:custGeom>
            <a:avLst/>
            <a:gdLst>
              <a:gd name="connsiteX0" fmla="*/ 51390 w 102780"/>
              <a:gd name="connsiteY0" fmla="*/ 0 h 409485"/>
              <a:gd name="connsiteX1" fmla="*/ 67399 w 102780"/>
              <a:gd name="connsiteY1" fmla="*/ 29495 h 409485"/>
              <a:gd name="connsiteX2" fmla="*/ 102780 w 102780"/>
              <a:gd name="connsiteY2" fmla="*/ 204742 h 409485"/>
              <a:gd name="connsiteX3" fmla="*/ 67399 w 102780"/>
              <a:gd name="connsiteY3" fmla="*/ 379990 h 409485"/>
              <a:gd name="connsiteX4" fmla="*/ 51390 w 102780"/>
              <a:gd name="connsiteY4" fmla="*/ 409485 h 409485"/>
              <a:gd name="connsiteX5" fmla="*/ 35381 w 102780"/>
              <a:gd name="connsiteY5" fmla="*/ 379990 h 409485"/>
              <a:gd name="connsiteX6" fmla="*/ 0 w 102780"/>
              <a:gd name="connsiteY6" fmla="*/ 204742 h 409485"/>
              <a:gd name="connsiteX7" fmla="*/ 35381 w 102780"/>
              <a:gd name="connsiteY7" fmla="*/ 29495 h 40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780" h="409485">
                <a:moveTo>
                  <a:pt x="51390" y="0"/>
                </a:moveTo>
                <a:lnTo>
                  <a:pt x="67399" y="29495"/>
                </a:lnTo>
                <a:cubicBezTo>
                  <a:pt x="90182" y="83359"/>
                  <a:pt x="102780" y="142579"/>
                  <a:pt x="102780" y="204742"/>
                </a:cubicBezTo>
                <a:cubicBezTo>
                  <a:pt x="102780" y="266905"/>
                  <a:pt x="90182" y="326126"/>
                  <a:pt x="67399" y="379990"/>
                </a:cubicBezTo>
                <a:lnTo>
                  <a:pt x="51390" y="409485"/>
                </a:lnTo>
                <a:lnTo>
                  <a:pt x="35381" y="379990"/>
                </a:lnTo>
                <a:cubicBezTo>
                  <a:pt x="12598" y="326126"/>
                  <a:pt x="0" y="266905"/>
                  <a:pt x="0" y="204742"/>
                </a:cubicBezTo>
                <a:cubicBezTo>
                  <a:pt x="0" y="142579"/>
                  <a:pt x="12598" y="83359"/>
                  <a:pt x="35381" y="29495"/>
                </a:cubicBezTo>
                <a:close/>
              </a:path>
            </a:pathLst>
          </a:custGeom>
          <a:solidFill>
            <a:srgbClr val="FF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7731784-9902-86C1-CB0C-0A930154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18" y="243596"/>
            <a:ext cx="4203741" cy="2386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5500B2-0B1F-6F71-29B5-E2D26AFD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659" y="533096"/>
            <a:ext cx="2083243" cy="2090427"/>
          </a:xfrm>
          <a:prstGeom prst="rect">
            <a:avLst/>
          </a:prstGeom>
        </p:spPr>
      </p:pic>
      <p:sp>
        <p:nvSpPr>
          <p:cNvPr id="4" name="円/楕円 3">
            <a:extLst>
              <a:ext uri="{FF2B5EF4-FFF2-40B4-BE49-F238E27FC236}">
                <a16:creationId xmlns:a16="http://schemas.microsoft.com/office/drawing/2014/main" id="{5022FB4D-1ACE-F3BE-96A6-C97DDFAA8671}"/>
              </a:ext>
            </a:extLst>
          </p:cNvPr>
          <p:cNvSpPr/>
          <p:nvPr/>
        </p:nvSpPr>
        <p:spPr>
          <a:xfrm>
            <a:off x="2373549" y="3071235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9736BF-1C9F-FEF5-0F68-24D7969313FD}"/>
              </a:ext>
            </a:extLst>
          </p:cNvPr>
          <p:cNvSpPr txBox="1"/>
          <p:nvPr/>
        </p:nvSpPr>
        <p:spPr>
          <a:xfrm>
            <a:off x="1610918" y="3238452"/>
            <a:ext cx="840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>
                <a:latin typeface="Helvetica" pitchFamily="2" charset="0"/>
              </a:rPr>
              <a:t>Longevity</a:t>
            </a:r>
          </a:p>
          <a:p>
            <a:pPr algn="ctr"/>
            <a:r>
              <a:rPr lang="en-US" altLang="ja-JP" sz="1200" dirty="0">
                <a:latin typeface="Helvetica" pitchFamily="2" charset="0"/>
              </a:rPr>
              <a:t>Map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FB0DA5B-10C2-1A56-28AB-D465B8BCB82D}"/>
              </a:ext>
            </a:extLst>
          </p:cNvPr>
          <p:cNvSpPr txBox="1"/>
          <p:nvPr/>
        </p:nvSpPr>
        <p:spPr>
          <a:xfrm>
            <a:off x="1591659" y="3606413"/>
            <a:ext cx="8643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(341 genes)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E493B3-E872-2556-F8BF-F940152431BD}"/>
              </a:ext>
            </a:extLst>
          </p:cNvPr>
          <p:cNvSpPr txBox="1"/>
          <p:nvPr/>
        </p:nvSpPr>
        <p:spPr>
          <a:xfrm>
            <a:off x="2549368" y="3284304"/>
            <a:ext cx="601447" cy="40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Cent.</a:t>
            </a:r>
          </a:p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genes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224C341-0091-E43B-48BA-08FFDFD83205}"/>
              </a:ext>
            </a:extLst>
          </p:cNvPr>
          <p:cNvSpPr txBox="1"/>
          <p:nvPr/>
        </p:nvSpPr>
        <p:spPr>
          <a:xfrm>
            <a:off x="2409658" y="3609311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(270 genes)</a:t>
            </a:r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C90DDD3D-FCDA-FBAD-3134-DA59B21ED77C}"/>
              </a:ext>
            </a:extLst>
          </p:cNvPr>
          <p:cNvSpPr/>
          <p:nvPr/>
        </p:nvSpPr>
        <p:spPr>
          <a:xfrm>
            <a:off x="1575881" y="3071235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2903C8B-C220-1310-255E-3EEEDE7B8B47}"/>
              </a:ext>
            </a:extLst>
          </p:cNvPr>
          <p:cNvGrpSpPr/>
          <p:nvPr/>
        </p:nvGrpSpPr>
        <p:grpSpPr>
          <a:xfrm>
            <a:off x="1816659" y="4013332"/>
            <a:ext cx="1278957" cy="799713"/>
            <a:chOff x="911986" y="4350755"/>
            <a:chExt cx="1278957" cy="799713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42157EA6-3AF4-7942-7FF2-2255DA41E007}"/>
                </a:ext>
              </a:extLst>
            </p:cNvPr>
            <p:cNvSpPr/>
            <p:nvPr/>
          </p:nvSpPr>
          <p:spPr>
            <a:xfrm>
              <a:off x="952369" y="4372525"/>
              <a:ext cx="1181232" cy="72805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DE29B1-BD94-361F-EFB2-EA5C97625A0B}"/>
                </a:ext>
              </a:extLst>
            </p:cNvPr>
            <p:cNvSpPr txBox="1"/>
            <p:nvPr/>
          </p:nvSpPr>
          <p:spPr>
            <a:xfrm>
              <a:off x="917502" y="4362254"/>
              <a:ext cx="63671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8 genes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FF16D26-5725-CB8B-D80E-3126CE68D674}"/>
                </a:ext>
              </a:extLst>
            </p:cNvPr>
            <p:cNvSpPr txBox="1"/>
            <p:nvPr/>
          </p:nvSpPr>
          <p:spPr>
            <a:xfrm>
              <a:off x="922311" y="4481303"/>
              <a:ext cx="6319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(2.35%)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B511585-8726-2125-5BD9-1F16064ED9A2}"/>
                </a:ext>
              </a:extLst>
            </p:cNvPr>
            <p:cNvSpPr txBox="1"/>
            <p:nvPr/>
          </p:nvSpPr>
          <p:spPr>
            <a:xfrm>
              <a:off x="917502" y="4634103"/>
              <a:ext cx="5469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AGER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04EB059-6D0B-930F-966C-88135D0DEB4B}"/>
                </a:ext>
              </a:extLst>
            </p:cNvPr>
            <p:cNvSpPr txBox="1"/>
            <p:nvPr/>
          </p:nvSpPr>
          <p:spPr>
            <a:xfrm>
              <a:off x="917502" y="4763041"/>
              <a:ext cx="6174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APOC1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1D81CFB-FB5D-B511-4D29-AA500D0FC1F3}"/>
                </a:ext>
              </a:extLst>
            </p:cNvPr>
            <p:cNvSpPr txBox="1"/>
            <p:nvPr/>
          </p:nvSpPr>
          <p:spPr>
            <a:xfrm>
              <a:off x="911986" y="4894300"/>
              <a:ext cx="6174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APOC3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22812B5-EB5A-5936-0275-9280F9CDBE1B}"/>
                </a:ext>
              </a:extLst>
            </p:cNvPr>
            <p:cNvSpPr txBox="1"/>
            <p:nvPr/>
          </p:nvSpPr>
          <p:spPr>
            <a:xfrm>
              <a:off x="1472477" y="4350755"/>
              <a:ext cx="5389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APOE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B816D94-D589-1472-A917-B0B73B69F790}"/>
                </a:ext>
              </a:extLst>
            </p:cNvPr>
            <p:cNvSpPr txBox="1"/>
            <p:nvPr/>
          </p:nvSpPr>
          <p:spPr>
            <a:xfrm>
              <a:off x="1472477" y="4904247"/>
              <a:ext cx="6190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XRCC5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3233A2E-EFD4-0935-F063-644E79B3FD81}"/>
                </a:ext>
              </a:extLst>
            </p:cNvPr>
            <p:cNvSpPr txBox="1"/>
            <p:nvPr/>
          </p:nvSpPr>
          <p:spPr>
            <a:xfrm>
              <a:off x="1472477" y="4489128"/>
              <a:ext cx="5245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SGK1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3A94024-3B7C-EC73-EE47-007B3643D5B2}"/>
                </a:ext>
              </a:extLst>
            </p:cNvPr>
            <p:cNvSpPr txBox="1"/>
            <p:nvPr/>
          </p:nvSpPr>
          <p:spPr>
            <a:xfrm>
              <a:off x="1472477" y="4627501"/>
              <a:ext cx="6591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SLC6A4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96F3B72-5605-9B45-9487-47035D63F904}"/>
                </a:ext>
              </a:extLst>
            </p:cNvPr>
            <p:cNvSpPr txBox="1"/>
            <p:nvPr/>
          </p:nvSpPr>
          <p:spPr>
            <a:xfrm>
              <a:off x="1472477" y="4765874"/>
              <a:ext cx="7184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TOMM40</a:t>
              </a:r>
            </a:p>
          </p:txBody>
        </p:sp>
      </p:grp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01B9CD27-A47D-16F4-CC40-C195E858452F}"/>
              </a:ext>
            </a:extLst>
          </p:cNvPr>
          <p:cNvCxnSpPr>
            <a:cxnSpLocks/>
          </p:cNvCxnSpPr>
          <p:nvPr/>
        </p:nvCxnSpPr>
        <p:spPr>
          <a:xfrm flipH="1">
            <a:off x="2391502" y="3584699"/>
            <a:ext cx="34684" cy="4565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547298-09B6-94C4-9FBF-B7B5E6E0AC9F}"/>
              </a:ext>
            </a:extLst>
          </p:cNvPr>
          <p:cNvSpPr txBox="1"/>
          <p:nvPr/>
        </p:nvSpPr>
        <p:spPr>
          <a:xfrm>
            <a:off x="1164420" y="2736930"/>
            <a:ext cx="60863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</a:rPr>
              <a:t>Human Ageing Genomic Resources (https://genomics.senescence.info) X Cent.GWAS</a:t>
            </a:r>
          </a:p>
        </p:txBody>
      </p: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6EBA2A04-7EE5-9302-15B4-7D78EF209D88}"/>
              </a:ext>
            </a:extLst>
          </p:cNvPr>
          <p:cNvGrpSpPr/>
          <p:nvPr/>
        </p:nvGrpSpPr>
        <p:grpSpPr>
          <a:xfrm>
            <a:off x="5300027" y="3075792"/>
            <a:ext cx="1698116" cy="1460708"/>
            <a:chOff x="2559481" y="3408658"/>
            <a:chExt cx="1698116" cy="1460708"/>
          </a:xfrm>
        </p:grpSpPr>
        <p:sp>
          <p:nvSpPr>
            <p:cNvPr id="89" name="フリーフォーム 88">
              <a:extLst>
                <a:ext uri="{FF2B5EF4-FFF2-40B4-BE49-F238E27FC236}">
                  <a16:creationId xmlns:a16="http://schemas.microsoft.com/office/drawing/2014/main" id="{A870F7D7-BFDE-0B30-5152-5138068346C1}"/>
                </a:ext>
              </a:extLst>
            </p:cNvPr>
            <p:cNvSpPr/>
            <p:nvPr/>
          </p:nvSpPr>
          <p:spPr>
            <a:xfrm>
              <a:off x="3358305" y="3652524"/>
              <a:ext cx="102780" cy="409485"/>
            </a:xfrm>
            <a:custGeom>
              <a:avLst/>
              <a:gdLst>
                <a:gd name="connsiteX0" fmla="*/ 51390 w 102780"/>
                <a:gd name="connsiteY0" fmla="*/ 0 h 409485"/>
                <a:gd name="connsiteX1" fmla="*/ 67399 w 102780"/>
                <a:gd name="connsiteY1" fmla="*/ 29495 h 409485"/>
                <a:gd name="connsiteX2" fmla="*/ 102780 w 102780"/>
                <a:gd name="connsiteY2" fmla="*/ 204742 h 409485"/>
                <a:gd name="connsiteX3" fmla="*/ 67399 w 102780"/>
                <a:gd name="connsiteY3" fmla="*/ 379990 h 409485"/>
                <a:gd name="connsiteX4" fmla="*/ 51390 w 102780"/>
                <a:gd name="connsiteY4" fmla="*/ 409485 h 409485"/>
                <a:gd name="connsiteX5" fmla="*/ 35381 w 102780"/>
                <a:gd name="connsiteY5" fmla="*/ 379990 h 409485"/>
                <a:gd name="connsiteX6" fmla="*/ 0 w 102780"/>
                <a:gd name="connsiteY6" fmla="*/ 204742 h 409485"/>
                <a:gd name="connsiteX7" fmla="*/ 35381 w 102780"/>
                <a:gd name="connsiteY7" fmla="*/ 29495 h 4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780" h="409485">
                  <a:moveTo>
                    <a:pt x="51390" y="0"/>
                  </a:moveTo>
                  <a:lnTo>
                    <a:pt x="67399" y="29495"/>
                  </a:lnTo>
                  <a:cubicBezTo>
                    <a:pt x="90182" y="83359"/>
                    <a:pt x="102780" y="142579"/>
                    <a:pt x="102780" y="204742"/>
                  </a:cubicBezTo>
                  <a:cubicBezTo>
                    <a:pt x="102780" y="266905"/>
                    <a:pt x="90182" y="326126"/>
                    <a:pt x="67399" y="379990"/>
                  </a:cubicBezTo>
                  <a:lnTo>
                    <a:pt x="51390" y="409485"/>
                  </a:lnTo>
                  <a:lnTo>
                    <a:pt x="35381" y="379990"/>
                  </a:lnTo>
                  <a:cubicBezTo>
                    <a:pt x="12598" y="326126"/>
                    <a:pt x="0" y="266905"/>
                    <a:pt x="0" y="204742"/>
                  </a:cubicBezTo>
                  <a:cubicBezTo>
                    <a:pt x="0" y="142579"/>
                    <a:pt x="12598" y="83359"/>
                    <a:pt x="35381" y="29495"/>
                  </a:cubicBezTo>
                  <a:close/>
                </a:path>
              </a:pathLst>
            </a:custGeom>
            <a:solidFill>
              <a:srgbClr val="FF2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円/楕円 41">
              <a:extLst>
                <a:ext uri="{FF2B5EF4-FFF2-40B4-BE49-F238E27FC236}">
                  <a16:creationId xmlns:a16="http://schemas.microsoft.com/office/drawing/2014/main" id="{D386CBF5-1DEB-8366-6569-DB143F823180}"/>
                </a:ext>
              </a:extLst>
            </p:cNvPr>
            <p:cNvSpPr/>
            <p:nvPr/>
          </p:nvSpPr>
          <p:spPr>
            <a:xfrm>
              <a:off x="3357149" y="3408658"/>
              <a:ext cx="900448" cy="9004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9276CC7D-A21F-04CD-D5E6-983D7C8BAC08}"/>
                </a:ext>
              </a:extLst>
            </p:cNvPr>
            <p:cNvSpPr txBox="1"/>
            <p:nvPr/>
          </p:nvSpPr>
          <p:spPr>
            <a:xfrm>
              <a:off x="2643626" y="3663939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 err="1">
                  <a:latin typeface="Helvetica" pitchFamily="2" charset="0"/>
                </a:rPr>
                <a:t>GenAge</a:t>
              </a:r>
              <a:endParaRPr lang="en-US" altLang="ja-JP" sz="1200" dirty="0">
                <a:latin typeface="Helvetica" pitchFamily="2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2D69CA5-A767-566D-6268-37E3919A2477}"/>
                </a:ext>
              </a:extLst>
            </p:cNvPr>
            <p:cNvSpPr txBox="1"/>
            <p:nvPr/>
          </p:nvSpPr>
          <p:spPr>
            <a:xfrm>
              <a:off x="2575259" y="3869572"/>
              <a:ext cx="8643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(307 genes)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9DD9322-2B23-451B-0A0B-C25C0B5DB644}"/>
                </a:ext>
              </a:extLst>
            </p:cNvPr>
            <p:cNvSpPr txBox="1"/>
            <p:nvPr/>
          </p:nvSpPr>
          <p:spPr>
            <a:xfrm>
              <a:off x="3532968" y="3626703"/>
              <a:ext cx="601447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200" dirty="0">
                  <a:latin typeface="Helvetica" pitchFamily="2" charset="0"/>
                </a:rPr>
                <a:t>Cent.</a:t>
              </a:r>
            </a:p>
            <a:p>
              <a:pPr algn="ctr">
                <a:lnSpc>
                  <a:spcPts val="1200"/>
                </a:lnSpc>
              </a:pPr>
              <a:r>
                <a:rPr lang="en-US" altLang="ja-JP" sz="1200" dirty="0">
                  <a:latin typeface="Helvetica" pitchFamily="2" charset="0"/>
                </a:rPr>
                <a:t>genes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0850F1E-5EE9-60A0-2184-984E4D03A4B4}"/>
                </a:ext>
              </a:extLst>
            </p:cNvPr>
            <p:cNvSpPr txBox="1"/>
            <p:nvPr/>
          </p:nvSpPr>
          <p:spPr>
            <a:xfrm>
              <a:off x="3393258" y="3946734"/>
              <a:ext cx="8643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(270 genes)</a:t>
              </a:r>
            </a:p>
          </p:txBody>
        </p:sp>
        <p:sp>
          <p:nvSpPr>
            <p:cNvPr id="47" name="円/楕円 46">
              <a:extLst>
                <a:ext uri="{FF2B5EF4-FFF2-40B4-BE49-F238E27FC236}">
                  <a16:creationId xmlns:a16="http://schemas.microsoft.com/office/drawing/2014/main" id="{593E593F-2870-8959-FEE5-A80AE1A06D72}"/>
                </a:ext>
              </a:extLst>
            </p:cNvPr>
            <p:cNvSpPr/>
            <p:nvPr/>
          </p:nvSpPr>
          <p:spPr>
            <a:xfrm>
              <a:off x="2559481" y="3408658"/>
              <a:ext cx="900448" cy="9004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F30783C4-9DF1-2C8F-48F9-C50D8124BC73}"/>
                </a:ext>
              </a:extLst>
            </p:cNvPr>
            <p:cNvGrpSpPr/>
            <p:nvPr/>
          </p:nvGrpSpPr>
          <p:grpSpPr>
            <a:xfrm>
              <a:off x="2805775" y="4341935"/>
              <a:ext cx="1174055" cy="527431"/>
              <a:chOff x="2805775" y="4341935"/>
              <a:chExt cx="1174055" cy="527431"/>
            </a:xfrm>
          </p:grpSpPr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016C5D98-01AF-9064-331F-C143F005B490}"/>
                  </a:ext>
                </a:extLst>
              </p:cNvPr>
              <p:cNvSpPr/>
              <p:nvPr/>
            </p:nvSpPr>
            <p:spPr>
              <a:xfrm>
                <a:off x="2840641" y="4372526"/>
                <a:ext cx="1139189" cy="45809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68962BB4-AFE6-011F-A12F-E1F460C1F4E4}"/>
                  </a:ext>
                </a:extLst>
              </p:cNvPr>
              <p:cNvSpPr txBox="1"/>
              <p:nvPr/>
            </p:nvSpPr>
            <p:spPr>
              <a:xfrm>
                <a:off x="2805775" y="4341935"/>
                <a:ext cx="63671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dirty="0">
                    <a:latin typeface="Helvetica" pitchFamily="2" charset="0"/>
                  </a:rPr>
                  <a:t>4 genes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F5ECD583-D4F1-302C-794F-971AAFE39744}"/>
                  </a:ext>
                </a:extLst>
              </p:cNvPr>
              <p:cNvSpPr txBox="1"/>
              <p:nvPr/>
            </p:nvSpPr>
            <p:spPr>
              <a:xfrm>
                <a:off x="2810584" y="4481303"/>
                <a:ext cx="6319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dirty="0">
                    <a:latin typeface="Helvetica" pitchFamily="2" charset="0"/>
                  </a:rPr>
                  <a:t>(1.30%)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499A38FC-9A27-6E65-B425-152ED58AD2DC}"/>
                  </a:ext>
                </a:extLst>
              </p:cNvPr>
              <p:cNvSpPr txBox="1"/>
              <p:nvPr/>
            </p:nvSpPr>
            <p:spPr>
              <a:xfrm>
                <a:off x="2813805" y="4622548"/>
                <a:ext cx="61747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dirty="0">
                    <a:latin typeface="Helvetica" pitchFamily="2" charset="0"/>
                  </a:rPr>
                  <a:t>APOC3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69085A9D-2F0B-41A5-0531-697DB86894D7}"/>
                  </a:ext>
                </a:extLst>
              </p:cNvPr>
              <p:cNvSpPr txBox="1"/>
              <p:nvPr/>
            </p:nvSpPr>
            <p:spPr>
              <a:xfrm>
                <a:off x="3360750" y="4350755"/>
                <a:ext cx="5389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dirty="0">
                    <a:latin typeface="Helvetica" pitchFamily="2" charset="0"/>
                  </a:rPr>
                  <a:t>APOE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C4A3096-10FE-1AF1-193C-8C351C3EF698}"/>
                  </a:ext>
                </a:extLst>
              </p:cNvPr>
              <p:cNvSpPr txBox="1"/>
              <p:nvPr/>
            </p:nvSpPr>
            <p:spPr>
              <a:xfrm>
                <a:off x="3360750" y="4623145"/>
                <a:ext cx="61908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dirty="0">
                    <a:latin typeface="Helvetica" pitchFamily="2" charset="0"/>
                  </a:rPr>
                  <a:t>XRCC5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EB61046A-68D4-5F50-1542-D114493DE367}"/>
                  </a:ext>
                </a:extLst>
              </p:cNvPr>
              <p:cNvSpPr txBox="1"/>
              <p:nvPr/>
            </p:nvSpPr>
            <p:spPr>
              <a:xfrm>
                <a:off x="3360750" y="4494608"/>
                <a:ext cx="61106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dirty="0">
                    <a:latin typeface="Helvetica" pitchFamily="2" charset="0"/>
                  </a:rPr>
                  <a:t>CHEK2</a:t>
                </a:r>
              </a:p>
            </p:txBody>
          </p:sp>
        </p:grp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3C625DC3-F9CF-FDAD-2A73-18D62A0FCD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75102" y="3922122"/>
              <a:ext cx="34684" cy="4565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" name="フリーフォーム 89">
            <a:extLst>
              <a:ext uri="{FF2B5EF4-FFF2-40B4-BE49-F238E27FC236}">
                <a16:creationId xmlns:a16="http://schemas.microsoft.com/office/drawing/2014/main" id="{503CBBD2-3992-492D-CA10-83A5A85A9DAE}"/>
              </a:ext>
            </a:extLst>
          </p:cNvPr>
          <p:cNvSpPr/>
          <p:nvPr/>
        </p:nvSpPr>
        <p:spPr>
          <a:xfrm>
            <a:off x="4249559" y="3314720"/>
            <a:ext cx="102780" cy="409485"/>
          </a:xfrm>
          <a:custGeom>
            <a:avLst/>
            <a:gdLst>
              <a:gd name="connsiteX0" fmla="*/ 51390 w 102780"/>
              <a:gd name="connsiteY0" fmla="*/ 0 h 409485"/>
              <a:gd name="connsiteX1" fmla="*/ 67399 w 102780"/>
              <a:gd name="connsiteY1" fmla="*/ 29495 h 409485"/>
              <a:gd name="connsiteX2" fmla="*/ 102780 w 102780"/>
              <a:gd name="connsiteY2" fmla="*/ 204742 h 409485"/>
              <a:gd name="connsiteX3" fmla="*/ 67399 w 102780"/>
              <a:gd name="connsiteY3" fmla="*/ 379990 h 409485"/>
              <a:gd name="connsiteX4" fmla="*/ 51390 w 102780"/>
              <a:gd name="connsiteY4" fmla="*/ 409485 h 409485"/>
              <a:gd name="connsiteX5" fmla="*/ 35381 w 102780"/>
              <a:gd name="connsiteY5" fmla="*/ 379990 h 409485"/>
              <a:gd name="connsiteX6" fmla="*/ 0 w 102780"/>
              <a:gd name="connsiteY6" fmla="*/ 204742 h 409485"/>
              <a:gd name="connsiteX7" fmla="*/ 35381 w 102780"/>
              <a:gd name="connsiteY7" fmla="*/ 29495 h 40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780" h="409485">
                <a:moveTo>
                  <a:pt x="51390" y="0"/>
                </a:moveTo>
                <a:lnTo>
                  <a:pt x="67399" y="29495"/>
                </a:lnTo>
                <a:cubicBezTo>
                  <a:pt x="90182" y="83359"/>
                  <a:pt x="102780" y="142579"/>
                  <a:pt x="102780" y="204742"/>
                </a:cubicBezTo>
                <a:cubicBezTo>
                  <a:pt x="102780" y="266905"/>
                  <a:pt x="90182" y="326126"/>
                  <a:pt x="67399" y="379990"/>
                </a:cubicBezTo>
                <a:lnTo>
                  <a:pt x="51390" y="409485"/>
                </a:lnTo>
                <a:lnTo>
                  <a:pt x="35381" y="379990"/>
                </a:lnTo>
                <a:cubicBezTo>
                  <a:pt x="12598" y="326126"/>
                  <a:pt x="0" y="266905"/>
                  <a:pt x="0" y="204742"/>
                </a:cubicBezTo>
                <a:cubicBezTo>
                  <a:pt x="0" y="142579"/>
                  <a:pt x="12598" y="83359"/>
                  <a:pt x="35381" y="29495"/>
                </a:cubicBezTo>
                <a:close/>
              </a:path>
            </a:pathLst>
          </a:custGeom>
          <a:solidFill>
            <a:srgbClr val="FF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円/楕円 61">
            <a:extLst>
              <a:ext uri="{FF2B5EF4-FFF2-40B4-BE49-F238E27FC236}">
                <a16:creationId xmlns:a16="http://schemas.microsoft.com/office/drawing/2014/main" id="{E4B73A43-7BFB-ACDE-C31D-6234C5E45C1F}"/>
              </a:ext>
            </a:extLst>
          </p:cNvPr>
          <p:cNvSpPr/>
          <p:nvPr/>
        </p:nvSpPr>
        <p:spPr>
          <a:xfrm>
            <a:off x="4248814" y="3064387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1D2F054-0BCA-0816-DCA5-B4F8000C6329}"/>
              </a:ext>
            </a:extLst>
          </p:cNvPr>
          <p:cNvSpPr txBox="1"/>
          <p:nvPr/>
        </p:nvSpPr>
        <p:spPr>
          <a:xfrm>
            <a:off x="3548917" y="3319668"/>
            <a:ext cx="7200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 err="1">
                <a:latin typeface="Helvetica" pitchFamily="2" charset="0"/>
              </a:rPr>
              <a:t>CellAge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3A56140-3F58-1BBC-7D5C-7E48F0A4EEEE}"/>
              </a:ext>
            </a:extLst>
          </p:cNvPr>
          <p:cNvSpPr txBox="1"/>
          <p:nvPr/>
        </p:nvSpPr>
        <p:spPr>
          <a:xfrm>
            <a:off x="3466924" y="3525301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(866 genes)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2446ED0-83E9-D1F1-B6B8-35E304498D09}"/>
              </a:ext>
            </a:extLst>
          </p:cNvPr>
          <p:cNvSpPr txBox="1"/>
          <p:nvPr/>
        </p:nvSpPr>
        <p:spPr>
          <a:xfrm>
            <a:off x="4424633" y="3284304"/>
            <a:ext cx="601447" cy="40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Cent.</a:t>
            </a:r>
          </a:p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genes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1ECC52C-0C27-D4E6-2DF0-1341C6E3DCDD}"/>
              </a:ext>
            </a:extLst>
          </p:cNvPr>
          <p:cNvSpPr txBox="1"/>
          <p:nvPr/>
        </p:nvSpPr>
        <p:spPr>
          <a:xfrm>
            <a:off x="4284923" y="3602463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(270 genes)</a:t>
            </a:r>
          </a:p>
        </p:txBody>
      </p:sp>
      <p:sp>
        <p:nvSpPr>
          <p:cNvPr id="67" name="円/楕円 66">
            <a:extLst>
              <a:ext uri="{FF2B5EF4-FFF2-40B4-BE49-F238E27FC236}">
                <a16:creationId xmlns:a16="http://schemas.microsoft.com/office/drawing/2014/main" id="{1D3AD2FE-08A7-7351-9089-1AC83F6FE29A}"/>
              </a:ext>
            </a:extLst>
          </p:cNvPr>
          <p:cNvSpPr/>
          <p:nvPr/>
        </p:nvSpPr>
        <p:spPr>
          <a:xfrm>
            <a:off x="3451146" y="3064387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8F64912-1EAF-F127-6D01-5899DFBA8814}"/>
              </a:ext>
            </a:extLst>
          </p:cNvPr>
          <p:cNvGrpSpPr/>
          <p:nvPr/>
        </p:nvGrpSpPr>
        <p:grpSpPr>
          <a:xfrm>
            <a:off x="3355986" y="3998095"/>
            <a:ext cx="1843267" cy="788588"/>
            <a:chOff x="2451313" y="4056046"/>
            <a:chExt cx="1843267" cy="788588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EDD005B8-FDC5-00DE-2CAD-34DE95EBB615}"/>
                </a:ext>
              </a:extLst>
            </p:cNvPr>
            <p:cNvSpPr/>
            <p:nvPr/>
          </p:nvSpPr>
          <p:spPr>
            <a:xfrm>
              <a:off x="2494313" y="4086206"/>
              <a:ext cx="1749604" cy="73219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4F34494-2F1A-DC22-F5FB-D86359658DAC}"/>
                </a:ext>
              </a:extLst>
            </p:cNvPr>
            <p:cNvSpPr txBox="1"/>
            <p:nvPr/>
          </p:nvSpPr>
          <p:spPr>
            <a:xfrm>
              <a:off x="2451313" y="4056046"/>
              <a:ext cx="7072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12 genes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06DF8C6-6E0C-D329-B29B-804B06AF26EB}"/>
                </a:ext>
              </a:extLst>
            </p:cNvPr>
            <p:cNvSpPr txBox="1"/>
            <p:nvPr/>
          </p:nvSpPr>
          <p:spPr>
            <a:xfrm>
              <a:off x="2491388" y="4191545"/>
              <a:ext cx="6319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(1.38%)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CEC599D-2120-07D1-3E06-BE2DDF1ED886}"/>
                </a:ext>
              </a:extLst>
            </p:cNvPr>
            <p:cNvSpPr txBox="1"/>
            <p:nvPr/>
          </p:nvSpPr>
          <p:spPr>
            <a:xfrm>
              <a:off x="2494609" y="4462543"/>
              <a:ext cx="6046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CDC45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E93C787-8A14-0537-13FB-9DB703AB52C4}"/>
                </a:ext>
              </a:extLst>
            </p:cNvPr>
            <p:cNvSpPr txBox="1"/>
            <p:nvPr/>
          </p:nvSpPr>
          <p:spPr>
            <a:xfrm>
              <a:off x="3043067" y="4598413"/>
              <a:ext cx="4844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MITF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DC3BFA0-4678-E560-EB54-BFE78B70C850}"/>
                </a:ext>
              </a:extLst>
            </p:cNvPr>
            <p:cNvSpPr txBox="1"/>
            <p:nvPr/>
          </p:nvSpPr>
          <p:spPr>
            <a:xfrm>
              <a:off x="3521611" y="4474799"/>
              <a:ext cx="6335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WNT5A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D4FBCD6-A50A-61E1-9FB1-EFD9409F9E60}"/>
                </a:ext>
              </a:extLst>
            </p:cNvPr>
            <p:cNvSpPr txBox="1"/>
            <p:nvPr/>
          </p:nvSpPr>
          <p:spPr>
            <a:xfrm>
              <a:off x="2497814" y="4598043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CHEK2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71619994-8ACA-A8D8-F045-750E811D4FD6}"/>
                </a:ext>
              </a:extLst>
            </p:cNvPr>
            <p:cNvSpPr txBox="1"/>
            <p:nvPr/>
          </p:nvSpPr>
          <p:spPr>
            <a:xfrm>
              <a:off x="2497814" y="4327044"/>
              <a:ext cx="5180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BTG1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4B19379-EBFF-E8D8-8993-6F0B1B510F22}"/>
                </a:ext>
              </a:extLst>
            </p:cNvPr>
            <p:cNvSpPr txBox="1"/>
            <p:nvPr/>
          </p:nvSpPr>
          <p:spPr>
            <a:xfrm>
              <a:off x="3045402" y="4074796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DUSP3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37D6872-E968-4BF1-604F-566DA896B7A7}"/>
                </a:ext>
              </a:extLst>
            </p:cNvPr>
            <p:cNvSpPr txBox="1"/>
            <p:nvPr/>
          </p:nvSpPr>
          <p:spPr>
            <a:xfrm>
              <a:off x="3043067" y="4336604"/>
              <a:ext cx="5325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MAEL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CB88A10-BBEF-DC95-0F92-C305D3B749E2}"/>
                </a:ext>
              </a:extLst>
            </p:cNvPr>
            <p:cNvSpPr txBox="1"/>
            <p:nvPr/>
          </p:nvSpPr>
          <p:spPr>
            <a:xfrm>
              <a:off x="3045402" y="4205700"/>
              <a:ext cx="5806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LOXL2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B2C8558-920C-34F8-FCBC-3E7062E37B89}"/>
                </a:ext>
              </a:extLst>
            </p:cNvPr>
            <p:cNvSpPr txBox="1"/>
            <p:nvPr/>
          </p:nvSpPr>
          <p:spPr>
            <a:xfrm>
              <a:off x="3521611" y="4211058"/>
              <a:ext cx="6254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SMAD6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8F5A0A7-DBF7-70BA-C857-D3399D70CA08}"/>
                </a:ext>
              </a:extLst>
            </p:cNvPr>
            <p:cNvSpPr txBox="1"/>
            <p:nvPr/>
          </p:nvSpPr>
          <p:spPr>
            <a:xfrm>
              <a:off x="3043067" y="4467508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MAST1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AFEBCE6-246C-47CB-CD0E-531AA33E8A0F}"/>
                </a:ext>
              </a:extLst>
            </p:cNvPr>
            <p:cNvSpPr txBox="1"/>
            <p:nvPr/>
          </p:nvSpPr>
          <p:spPr>
            <a:xfrm>
              <a:off x="3521611" y="4079188"/>
              <a:ext cx="5245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SGK1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307AB7AD-118E-FC07-0D3E-C2FFDE5F25DC}"/>
                </a:ext>
              </a:extLst>
            </p:cNvPr>
            <p:cNvSpPr txBox="1"/>
            <p:nvPr/>
          </p:nvSpPr>
          <p:spPr>
            <a:xfrm>
              <a:off x="3521611" y="4342928"/>
              <a:ext cx="7729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TP53INP1</a:t>
              </a:r>
            </a:p>
          </p:txBody>
        </p:sp>
      </p:grp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91C63D54-1D52-5170-B917-8DCCB550F4F5}"/>
              </a:ext>
            </a:extLst>
          </p:cNvPr>
          <p:cNvCxnSpPr>
            <a:cxnSpLocks/>
          </p:cNvCxnSpPr>
          <p:nvPr/>
        </p:nvCxnSpPr>
        <p:spPr>
          <a:xfrm flipH="1">
            <a:off x="4266767" y="3577851"/>
            <a:ext cx="34684" cy="4565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AA0CF1D0-F5B9-F8F0-8AEA-1F3DE8771613}"/>
              </a:ext>
            </a:extLst>
          </p:cNvPr>
          <p:cNvGrpSpPr/>
          <p:nvPr/>
        </p:nvGrpSpPr>
        <p:grpSpPr>
          <a:xfrm>
            <a:off x="2393039" y="5072981"/>
            <a:ext cx="1873728" cy="970054"/>
            <a:chOff x="1315370" y="5488795"/>
            <a:chExt cx="1873728" cy="970054"/>
          </a:xfrm>
        </p:grpSpPr>
        <p:sp>
          <p:nvSpPr>
            <p:cNvPr id="92" name="フリーフォーム 91">
              <a:extLst>
                <a:ext uri="{FF2B5EF4-FFF2-40B4-BE49-F238E27FC236}">
                  <a16:creationId xmlns:a16="http://schemas.microsoft.com/office/drawing/2014/main" id="{59345093-B9E1-A8DF-D6D2-5D1D3DEFD1A7}"/>
                </a:ext>
              </a:extLst>
            </p:cNvPr>
            <p:cNvSpPr/>
            <p:nvPr/>
          </p:nvSpPr>
          <p:spPr>
            <a:xfrm>
              <a:off x="2288650" y="5733820"/>
              <a:ext cx="102780" cy="409485"/>
            </a:xfrm>
            <a:custGeom>
              <a:avLst/>
              <a:gdLst>
                <a:gd name="connsiteX0" fmla="*/ 51390 w 102780"/>
                <a:gd name="connsiteY0" fmla="*/ 0 h 409485"/>
                <a:gd name="connsiteX1" fmla="*/ 67399 w 102780"/>
                <a:gd name="connsiteY1" fmla="*/ 29495 h 409485"/>
                <a:gd name="connsiteX2" fmla="*/ 102780 w 102780"/>
                <a:gd name="connsiteY2" fmla="*/ 204742 h 409485"/>
                <a:gd name="connsiteX3" fmla="*/ 67399 w 102780"/>
                <a:gd name="connsiteY3" fmla="*/ 379990 h 409485"/>
                <a:gd name="connsiteX4" fmla="*/ 51390 w 102780"/>
                <a:gd name="connsiteY4" fmla="*/ 409485 h 409485"/>
                <a:gd name="connsiteX5" fmla="*/ 35381 w 102780"/>
                <a:gd name="connsiteY5" fmla="*/ 379990 h 409485"/>
                <a:gd name="connsiteX6" fmla="*/ 0 w 102780"/>
                <a:gd name="connsiteY6" fmla="*/ 204742 h 409485"/>
                <a:gd name="connsiteX7" fmla="*/ 35381 w 102780"/>
                <a:gd name="connsiteY7" fmla="*/ 29495 h 40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780" h="409485">
                  <a:moveTo>
                    <a:pt x="51390" y="0"/>
                  </a:moveTo>
                  <a:lnTo>
                    <a:pt x="67399" y="29495"/>
                  </a:lnTo>
                  <a:cubicBezTo>
                    <a:pt x="90182" y="83359"/>
                    <a:pt x="102780" y="142579"/>
                    <a:pt x="102780" y="204742"/>
                  </a:cubicBezTo>
                  <a:cubicBezTo>
                    <a:pt x="102780" y="266905"/>
                    <a:pt x="90182" y="326126"/>
                    <a:pt x="67399" y="379990"/>
                  </a:cubicBezTo>
                  <a:lnTo>
                    <a:pt x="51390" y="409485"/>
                  </a:lnTo>
                  <a:lnTo>
                    <a:pt x="35381" y="379990"/>
                  </a:lnTo>
                  <a:cubicBezTo>
                    <a:pt x="12598" y="326126"/>
                    <a:pt x="0" y="266905"/>
                    <a:pt x="0" y="204742"/>
                  </a:cubicBezTo>
                  <a:cubicBezTo>
                    <a:pt x="0" y="142579"/>
                    <a:pt x="12598" y="83359"/>
                    <a:pt x="35381" y="29495"/>
                  </a:cubicBezTo>
                  <a:close/>
                </a:path>
              </a:pathLst>
            </a:custGeom>
            <a:solidFill>
              <a:srgbClr val="FF2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円/楕円 92">
              <a:extLst>
                <a:ext uri="{FF2B5EF4-FFF2-40B4-BE49-F238E27FC236}">
                  <a16:creationId xmlns:a16="http://schemas.microsoft.com/office/drawing/2014/main" id="{494846D1-2876-F371-F277-20D61680459A}"/>
                </a:ext>
              </a:extLst>
            </p:cNvPr>
            <p:cNvSpPr/>
            <p:nvPr/>
          </p:nvSpPr>
          <p:spPr>
            <a:xfrm>
              <a:off x="2288650" y="5488795"/>
              <a:ext cx="900448" cy="9004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3A05A75B-B11B-07DF-DCCD-DB34C6BB720D}"/>
                </a:ext>
              </a:extLst>
            </p:cNvPr>
            <p:cNvSpPr txBox="1"/>
            <p:nvPr/>
          </p:nvSpPr>
          <p:spPr>
            <a:xfrm>
              <a:off x="1315370" y="5611953"/>
              <a:ext cx="1239132" cy="557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200" b="0" i="0" u="none" strike="noStrike" dirty="0">
                  <a:solidFill>
                    <a:srgbClr val="000000"/>
                  </a:solidFill>
                  <a:effectLst/>
                  <a:latin typeface="Helvetica" pitchFamily="2" charset="0"/>
                </a:rPr>
                <a:t>Longevity regulating pathway*</a:t>
              </a:r>
              <a:endParaRPr lang="en-US" altLang="ja-JP" sz="1200" dirty="0">
                <a:latin typeface="Helvetica" pitchFamily="2" charset="0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410343F-2997-41D3-C8FD-4E41C28826F5}"/>
                </a:ext>
              </a:extLst>
            </p:cNvPr>
            <p:cNvSpPr txBox="1"/>
            <p:nvPr/>
          </p:nvSpPr>
          <p:spPr>
            <a:xfrm>
              <a:off x="1563583" y="6063563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(89 genes)</a:t>
              </a: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A83CB2DB-FA13-6A06-DC50-EEEDE350413C}"/>
                </a:ext>
              </a:extLst>
            </p:cNvPr>
            <p:cNvSpPr txBox="1"/>
            <p:nvPr/>
          </p:nvSpPr>
          <p:spPr>
            <a:xfrm>
              <a:off x="2464469" y="5688897"/>
              <a:ext cx="601447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ja-JP" sz="1200" dirty="0">
                  <a:latin typeface="Helvetica" pitchFamily="2" charset="0"/>
                </a:rPr>
                <a:t>Cent.</a:t>
              </a:r>
            </a:p>
            <a:p>
              <a:pPr algn="ctr">
                <a:lnSpc>
                  <a:spcPts val="1200"/>
                </a:lnSpc>
              </a:pPr>
              <a:r>
                <a:rPr lang="en-US" altLang="ja-JP" sz="1200" dirty="0">
                  <a:latin typeface="Helvetica" pitchFamily="2" charset="0"/>
                </a:rPr>
                <a:t>genes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86A32AC8-269D-65A3-8C7A-AD2F4E54B07D}"/>
                </a:ext>
              </a:extLst>
            </p:cNvPr>
            <p:cNvSpPr txBox="1"/>
            <p:nvPr/>
          </p:nvSpPr>
          <p:spPr>
            <a:xfrm>
              <a:off x="2324759" y="6026871"/>
              <a:ext cx="8643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(270 genes)</a:t>
              </a:r>
            </a:p>
          </p:txBody>
        </p:sp>
        <p:sp>
          <p:nvSpPr>
            <p:cNvPr id="98" name="円/楕円 97">
              <a:extLst>
                <a:ext uri="{FF2B5EF4-FFF2-40B4-BE49-F238E27FC236}">
                  <a16:creationId xmlns:a16="http://schemas.microsoft.com/office/drawing/2014/main" id="{85889857-9C3B-4CAC-63B8-739EF47BFC78}"/>
                </a:ext>
              </a:extLst>
            </p:cNvPr>
            <p:cNvSpPr/>
            <p:nvPr/>
          </p:nvSpPr>
          <p:spPr>
            <a:xfrm>
              <a:off x="1490982" y="5488795"/>
              <a:ext cx="900448" cy="9004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直線コネクタ 98">
              <a:extLst>
                <a:ext uri="{FF2B5EF4-FFF2-40B4-BE49-F238E27FC236}">
                  <a16:creationId xmlns:a16="http://schemas.microsoft.com/office/drawing/2014/main" id="{E71E3068-8686-6412-1EE8-748E392EBA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06603" y="6002259"/>
              <a:ext cx="34684" cy="4565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D0448E05-587A-74EB-37FD-625F5C6459AB}"/>
              </a:ext>
            </a:extLst>
          </p:cNvPr>
          <p:cNvSpPr txBox="1"/>
          <p:nvPr/>
        </p:nvSpPr>
        <p:spPr>
          <a:xfrm>
            <a:off x="1169050" y="4894371"/>
            <a:ext cx="1787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Dejavu Sans Mono"/>
              </a:rPr>
              <a:t>KEGG  X Cent.GWAS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1A91474A-5DE8-9D70-AA52-4FECE12D7EB3}"/>
              </a:ext>
            </a:extLst>
          </p:cNvPr>
          <p:cNvSpPr txBox="1"/>
          <p:nvPr/>
        </p:nvSpPr>
        <p:spPr>
          <a:xfrm>
            <a:off x="4753362" y="4869227"/>
            <a:ext cx="1601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Dejavu Sans Mono"/>
              </a:rPr>
              <a:t>T2D X Cent.GWAS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E462D39-B237-3C71-3FC3-5676A6734C55}"/>
              </a:ext>
            </a:extLst>
          </p:cNvPr>
          <p:cNvSpPr txBox="1"/>
          <p:nvPr/>
        </p:nvSpPr>
        <p:spPr>
          <a:xfrm>
            <a:off x="1019934" y="5777216"/>
            <a:ext cx="21679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*”hsa04211” includes caloric restriction associated pathways </a:t>
            </a:r>
          </a:p>
          <a:p>
            <a:r>
              <a:rPr lang="en-US" altLang="ja-JP" sz="1000" dirty="0">
                <a:latin typeface="Helvetica" pitchFamily="2" charset="0"/>
              </a:rPr>
              <a:t>(IGF/insulin signal, </a:t>
            </a:r>
            <a:r>
              <a:rPr lang="en-US" altLang="ja-JP" sz="1000" dirty="0" err="1">
                <a:latin typeface="Helvetica" pitchFamily="2" charset="0"/>
              </a:rPr>
              <a:t>sirtuin</a:t>
            </a:r>
            <a:r>
              <a:rPr lang="en-US" altLang="ja-JP" sz="1000" dirty="0">
                <a:latin typeface="Helvetica" pitchFamily="2" charset="0"/>
              </a:rPr>
              <a:t>, AMP-AMPK, and TOR pathways.)</a:t>
            </a:r>
            <a:endParaRPr lang="en-US" sz="1000" dirty="0">
              <a:latin typeface="Helvetica" pitchFamily="2" charset="0"/>
            </a:endParaRPr>
          </a:p>
        </p:txBody>
      </p:sp>
      <p:sp>
        <p:nvSpPr>
          <p:cNvPr id="109" name="フリーフォーム 108">
            <a:extLst>
              <a:ext uri="{FF2B5EF4-FFF2-40B4-BE49-F238E27FC236}">
                <a16:creationId xmlns:a16="http://schemas.microsoft.com/office/drawing/2014/main" id="{381D4D8B-6B27-5EC7-D737-D7236EE21566}"/>
              </a:ext>
            </a:extLst>
          </p:cNvPr>
          <p:cNvSpPr/>
          <p:nvPr/>
        </p:nvSpPr>
        <p:spPr>
          <a:xfrm>
            <a:off x="5991282" y="5342247"/>
            <a:ext cx="102780" cy="409485"/>
          </a:xfrm>
          <a:custGeom>
            <a:avLst/>
            <a:gdLst>
              <a:gd name="connsiteX0" fmla="*/ 51390 w 102780"/>
              <a:gd name="connsiteY0" fmla="*/ 0 h 409485"/>
              <a:gd name="connsiteX1" fmla="*/ 67399 w 102780"/>
              <a:gd name="connsiteY1" fmla="*/ 29495 h 409485"/>
              <a:gd name="connsiteX2" fmla="*/ 102780 w 102780"/>
              <a:gd name="connsiteY2" fmla="*/ 204742 h 409485"/>
              <a:gd name="connsiteX3" fmla="*/ 67399 w 102780"/>
              <a:gd name="connsiteY3" fmla="*/ 379990 h 409485"/>
              <a:gd name="connsiteX4" fmla="*/ 51390 w 102780"/>
              <a:gd name="connsiteY4" fmla="*/ 409485 h 409485"/>
              <a:gd name="connsiteX5" fmla="*/ 35381 w 102780"/>
              <a:gd name="connsiteY5" fmla="*/ 379990 h 409485"/>
              <a:gd name="connsiteX6" fmla="*/ 0 w 102780"/>
              <a:gd name="connsiteY6" fmla="*/ 204742 h 409485"/>
              <a:gd name="connsiteX7" fmla="*/ 35381 w 102780"/>
              <a:gd name="connsiteY7" fmla="*/ 29495 h 40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780" h="409485">
                <a:moveTo>
                  <a:pt x="51390" y="0"/>
                </a:moveTo>
                <a:lnTo>
                  <a:pt x="67399" y="29495"/>
                </a:lnTo>
                <a:cubicBezTo>
                  <a:pt x="90182" y="83359"/>
                  <a:pt x="102780" y="142579"/>
                  <a:pt x="102780" y="204742"/>
                </a:cubicBezTo>
                <a:cubicBezTo>
                  <a:pt x="102780" y="266905"/>
                  <a:pt x="90182" y="326126"/>
                  <a:pt x="67399" y="379990"/>
                </a:cubicBezTo>
                <a:lnTo>
                  <a:pt x="51390" y="409485"/>
                </a:lnTo>
                <a:lnTo>
                  <a:pt x="35381" y="379990"/>
                </a:lnTo>
                <a:cubicBezTo>
                  <a:pt x="12598" y="326126"/>
                  <a:pt x="0" y="266905"/>
                  <a:pt x="0" y="204742"/>
                </a:cubicBezTo>
                <a:cubicBezTo>
                  <a:pt x="0" y="142579"/>
                  <a:pt x="12598" y="83359"/>
                  <a:pt x="35381" y="29495"/>
                </a:cubicBezTo>
                <a:close/>
              </a:path>
            </a:pathLst>
          </a:custGeom>
          <a:solidFill>
            <a:srgbClr val="FF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円/楕円 109">
            <a:extLst>
              <a:ext uri="{FF2B5EF4-FFF2-40B4-BE49-F238E27FC236}">
                <a16:creationId xmlns:a16="http://schemas.microsoft.com/office/drawing/2014/main" id="{B4AE9137-62DF-CC8A-C6FE-4EC4710227EE}"/>
              </a:ext>
            </a:extLst>
          </p:cNvPr>
          <p:cNvSpPr/>
          <p:nvPr/>
        </p:nvSpPr>
        <p:spPr>
          <a:xfrm>
            <a:off x="5990126" y="5098381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FEB99A50-90A8-58DD-C8CF-B2EA0621109B}"/>
              </a:ext>
            </a:extLst>
          </p:cNvPr>
          <p:cNvSpPr txBox="1"/>
          <p:nvPr/>
        </p:nvSpPr>
        <p:spPr>
          <a:xfrm>
            <a:off x="5271795" y="5299648"/>
            <a:ext cx="756938" cy="40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T2D risk</a:t>
            </a:r>
          </a:p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locus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764764BB-982A-4DB1-21D7-A51A453FC8F8}"/>
              </a:ext>
            </a:extLst>
          </p:cNvPr>
          <p:cNvSpPr txBox="1"/>
          <p:nvPr/>
        </p:nvSpPr>
        <p:spPr>
          <a:xfrm>
            <a:off x="5208236" y="5653529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(286 genes)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7D40D617-65A9-A20E-B9A0-F9B46AB7719E}"/>
              </a:ext>
            </a:extLst>
          </p:cNvPr>
          <p:cNvSpPr txBox="1"/>
          <p:nvPr/>
        </p:nvSpPr>
        <p:spPr>
          <a:xfrm>
            <a:off x="6165945" y="5319312"/>
            <a:ext cx="601447" cy="404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Cent.</a:t>
            </a:r>
          </a:p>
          <a:p>
            <a:pPr algn="ctr">
              <a:lnSpc>
                <a:spcPts val="1200"/>
              </a:lnSpc>
            </a:pPr>
            <a:r>
              <a:rPr lang="en-US" altLang="ja-JP" sz="1200" dirty="0">
                <a:latin typeface="Helvetica" pitchFamily="2" charset="0"/>
              </a:rPr>
              <a:t>genes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9A55F0A-FDB8-9B0F-8797-EF5881383368}"/>
              </a:ext>
            </a:extLst>
          </p:cNvPr>
          <p:cNvSpPr txBox="1"/>
          <p:nvPr/>
        </p:nvSpPr>
        <p:spPr>
          <a:xfrm>
            <a:off x="6026235" y="5636457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Helvetica" pitchFamily="2" charset="0"/>
              </a:rPr>
              <a:t>(270 genes)</a:t>
            </a:r>
          </a:p>
        </p:txBody>
      </p:sp>
      <p:sp>
        <p:nvSpPr>
          <p:cNvPr id="115" name="円/楕円 114">
            <a:extLst>
              <a:ext uri="{FF2B5EF4-FFF2-40B4-BE49-F238E27FC236}">
                <a16:creationId xmlns:a16="http://schemas.microsoft.com/office/drawing/2014/main" id="{7376A777-29C7-545F-FF83-FD304807DF9A}"/>
              </a:ext>
            </a:extLst>
          </p:cNvPr>
          <p:cNvSpPr/>
          <p:nvPr/>
        </p:nvSpPr>
        <p:spPr>
          <a:xfrm>
            <a:off x="5192458" y="5098381"/>
            <a:ext cx="900448" cy="90044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BFF98767-1292-E552-6D26-130FAF32E419}"/>
              </a:ext>
            </a:extLst>
          </p:cNvPr>
          <p:cNvGrpSpPr/>
          <p:nvPr/>
        </p:nvGrpSpPr>
        <p:grpSpPr>
          <a:xfrm>
            <a:off x="2985448" y="6036849"/>
            <a:ext cx="1178864" cy="518611"/>
            <a:chOff x="2805775" y="4350755"/>
            <a:chExt cx="1178864" cy="518611"/>
          </a:xfrm>
        </p:grpSpPr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49BEAE16-E5CF-FE9D-1863-8AB12D62AD12}"/>
                </a:ext>
              </a:extLst>
            </p:cNvPr>
            <p:cNvSpPr/>
            <p:nvPr/>
          </p:nvSpPr>
          <p:spPr>
            <a:xfrm>
              <a:off x="2840641" y="4372526"/>
              <a:ext cx="1139189" cy="45809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8F58FCD5-DE08-8933-6D6E-5B2783DA4D2A}"/>
                </a:ext>
              </a:extLst>
            </p:cNvPr>
            <p:cNvSpPr txBox="1"/>
            <p:nvPr/>
          </p:nvSpPr>
          <p:spPr>
            <a:xfrm>
              <a:off x="2805775" y="4362254"/>
              <a:ext cx="63671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4 genes</a:t>
              </a: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7EEDD042-F643-C813-C694-ABB8EE2071BF}"/>
                </a:ext>
              </a:extLst>
            </p:cNvPr>
            <p:cNvSpPr txBox="1"/>
            <p:nvPr/>
          </p:nvSpPr>
          <p:spPr>
            <a:xfrm>
              <a:off x="2810583" y="4481303"/>
              <a:ext cx="6319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(4.49%)</a:t>
              </a: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209978AF-C01A-5F18-EF22-205D5AA3850B}"/>
                </a:ext>
              </a:extLst>
            </p:cNvPr>
            <p:cNvSpPr txBox="1"/>
            <p:nvPr/>
          </p:nvSpPr>
          <p:spPr>
            <a:xfrm>
              <a:off x="2813805" y="4622548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ADCY8</a:t>
              </a: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AF0C184E-73F3-215E-3FBD-C284479845B9}"/>
                </a:ext>
              </a:extLst>
            </p:cNvPr>
            <p:cNvSpPr txBox="1"/>
            <p:nvPr/>
          </p:nvSpPr>
          <p:spPr>
            <a:xfrm>
              <a:off x="3360750" y="4350755"/>
              <a:ext cx="5822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ATF6B</a:t>
              </a: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7206FA1C-027A-DBEC-09F5-17213A377920}"/>
                </a:ext>
              </a:extLst>
            </p:cNvPr>
            <p:cNvSpPr txBox="1"/>
            <p:nvPr/>
          </p:nvSpPr>
          <p:spPr>
            <a:xfrm>
              <a:off x="3360750" y="4623145"/>
              <a:ext cx="623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PIK3R2</a:t>
              </a: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F5248B13-93D4-D1B9-866D-D8F9A0710B69}"/>
                </a:ext>
              </a:extLst>
            </p:cNvPr>
            <p:cNvSpPr txBox="1"/>
            <p:nvPr/>
          </p:nvSpPr>
          <p:spPr>
            <a:xfrm>
              <a:off x="3360750" y="4481062"/>
              <a:ext cx="6190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EHMT1</a:t>
              </a:r>
            </a:p>
          </p:txBody>
        </p:sp>
      </p:grp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A9A43DEB-E3BC-43BC-8069-983593ADAF28}"/>
              </a:ext>
            </a:extLst>
          </p:cNvPr>
          <p:cNvCxnSpPr>
            <a:cxnSpLocks/>
          </p:cNvCxnSpPr>
          <p:nvPr/>
        </p:nvCxnSpPr>
        <p:spPr>
          <a:xfrm flipH="1">
            <a:off x="6008079" y="5611845"/>
            <a:ext cx="34684" cy="4565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3AE14627-F077-1118-0598-22E556D6991B}"/>
              </a:ext>
            </a:extLst>
          </p:cNvPr>
          <p:cNvGrpSpPr/>
          <p:nvPr/>
        </p:nvGrpSpPr>
        <p:grpSpPr>
          <a:xfrm>
            <a:off x="4484825" y="6027183"/>
            <a:ext cx="3435017" cy="512860"/>
            <a:chOff x="3580152" y="6165543"/>
            <a:chExt cx="3435017" cy="512860"/>
          </a:xfrm>
        </p:grpSpPr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BE78D59D-FCA7-51CF-2552-A6483DC77392}"/>
                </a:ext>
              </a:extLst>
            </p:cNvPr>
            <p:cNvSpPr/>
            <p:nvPr/>
          </p:nvSpPr>
          <p:spPr>
            <a:xfrm>
              <a:off x="3625407" y="6196509"/>
              <a:ext cx="3340789" cy="45809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28A98A45-BE20-1FD7-E6A4-08901DA175BA}"/>
                </a:ext>
              </a:extLst>
            </p:cNvPr>
            <p:cNvSpPr txBox="1"/>
            <p:nvPr/>
          </p:nvSpPr>
          <p:spPr>
            <a:xfrm>
              <a:off x="3580152" y="6165543"/>
              <a:ext cx="7072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13 genes</a:t>
              </a: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57D5B7A6-00E5-83A5-4195-A79C89332A60}"/>
                </a:ext>
              </a:extLst>
            </p:cNvPr>
            <p:cNvSpPr txBox="1"/>
            <p:nvPr/>
          </p:nvSpPr>
          <p:spPr>
            <a:xfrm>
              <a:off x="3595012" y="6292620"/>
              <a:ext cx="6319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latin typeface="Helvetica" pitchFamily="2" charset="0"/>
                </a:rPr>
                <a:t>(4.55%)</a:t>
              </a: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3760282-E6C8-9285-26BA-2C2336CF1E16}"/>
                </a:ext>
              </a:extLst>
            </p:cNvPr>
            <p:cNvSpPr txBox="1"/>
            <p:nvPr/>
          </p:nvSpPr>
          <p:spPr>
            <a:xfrm>
              <a:off x="3587602" y="6419813"/>
              <a:ext cx="6862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CCNE2</a:t>
              </a: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5569DD2D-85F0-A529-DE73-AF27B7E3FF42}"/>
                </a:ext>
              </a:extLst>
            </p:cNvPr>
            <p:cNvSpPr txBox="1"/>
            <p:nvPr/>
          </p:nvSpPr>
          <p:spPr>
            <a:xfrm>
              <a:off x="4738519" y="6174738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IFT172</a:t>
              </a: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B24FACEF-3E99-B2F0-F438-710DACE83B97}"/>
                </a:ext>
              </a:extLst>
            </p:cNvPr>
            <p:cNvSpPr txBox="1"/>
            <p:nvPr/>
          </p:nvSpPr>
          <p:spPr>
            <a:xfrm>
              <a:off x="4737948" y="6432182"/>
              <a:ext cx="7745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KRTCAP3</a:t>
              </a: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27AD4456-37C4-5E9B-E57C-20D59D528E4A}"/>
                </a:ext>
              </a:extLst>
            </p:cNvPr>
            <p:cNvSpPr txBox="1"/>
            <p:nvPr/>
          </p:nvSpPr>
          <p:spPr>
            <a:xfrm>
              <a:off x="4746217" y="6305045"/>
              <a:ext cx="5469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INTS8</a:t>
              </a: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79F2CF24-1651-127C-6047-D17F488A87A7}"/>
                </a:ext>
              </a:extLst>
            </p:cNvPr>
            <p:cNvSpPr txBox="1"/>
            <p:nvPr/>
          </p:nvSpPr>
          <p:spPr>
            <a:xfrm>
              <a:off x="4182988" y="6175384"/>
              <a:ext cx="6126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FNDC4</a:t>
              </a: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8388BF4C-DA21-48B1-F0DC-8D37B16049B0}"/>
                </a:ext>
              </a:extLst>
            </p:cNvPr>
            <p:cNvSpPr txBox="1"/>
            <p:nvPr/>
          </p:nvSpPr>
          <p:spPr>
            <a:xfrm>
              <a:off x="4182988" y="6297304"/>
              <a:ext cx="5549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GCKR</a:t>
              </a: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9AE2BF44-7A7B-470A-8920-50CF53EEE120}"/>
                </a:ext>
              </a:extLst>
            </p:cNvPr>
            <p:cNvSpPr txBox="1"/>
            <p:nvPr/>
          </p:nvSpPr>
          <p:spPr>
            <a:xfrm>
              <a:off x="4182988" y="6425997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HCG27</a:t>
              </a: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1B80988B-D072-DA8F-E292-667132505D90}"/>
                </a:ext>
              </a:extLst>
            </p:cNvPr>
            <p:cNvSpPr txBox="1"/>
            <p:nvPr/>
          </p:nvSpPr>
          <p:spPr>
            <a:xfrm>
              <a:off x="5436173" y="6174738"/>
              <a:ext cx="6030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NPBP1</a:t>
              </a: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385E3A3E-416E-3CA4-D233-CF774603B4B2}"/>
                </a:ext>
              </a:extLst>
            </p:cNvPr>
            <p:cNvSpPr txBox="1"/>
            <p:nvPr/>
          </p:nvSpPr>
          <p:spPr>
            <a:xfrm>
              <a:off x="5436173" y="6303432"/>
              <a:ext cx="6319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PPM1G</a:t>
              </a: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03A166FE-3330-875D-414B-6D3C8DFC1130}"/>
                </a:ext>
              </a:extLst>
            </p:cNvPr>
            <p:cNvSpPr txBox="1"/>
            <p:nvPr/>
          </p:nvSpPr>
          <p:spPr>
            <a:xfrm>
              <a:off x="5436173" y="6418579"/>
              <a:ext cx="8659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PSORS1C1</a:t>
              </a: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727B9C0C-CDFE-E08E-8B94-5184CCA4E8DC}"/>
                </a:ext>
              </a:extLst>
            </p:cNvPr>
            <p:cNvSpPr txBox="1"/>
            <p:nvPr/>
          </p:nvSpPr>
          <p:spPr>
            <a:xfrm>
              <a:off x="6242200" y="6174738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SNX17</a:t>
              </a: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2ABC90FD-C584-BDE2-B227-14661B6E3E3B}"/>
                </a:ext>
              </a:extLst>
            </p:cNvPr>
            <p:cNvSpPr txBox="1"/>
            <p:nvPr/>
          </p:nvSpPr>
          <p:spPr>
            <a:xfrm>
              <a:off x="6242200" y="6289884"/>
              <a:ext cx="7729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TP53INP1</a:t>
              </a: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70F71FF2-8D00-F191-2DA6-31B529EEF960}"/>
                </a:ext>
              </a:extLst>
            </p:cNvPr>
            <p:cNvSpPr txBox="1"/>
            <p:nvPr/>
          </p:nvSpPr>
          <p:spPr>
            <a:xfrm>
              <a:off x="6242200" y="6418577"/>
              <a:ext cx="646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ZNF513</a:t>
              </a:r>
            </a:p>
          </p:txBody>
        </p:sp>
      </p:grp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95CB3852-4206-F563-C517-A27F123C8A6C}"/>
              </a:ext>
            </a:extLst>
          </p:cNvPr>
          <p:cNvSpPr txBox="1"/>
          <p:nvPr/>
        </p:nvSpPr>
        <p:spPr>
          <a:xfrm>
            <a:off x="1036174" y="60077"/>
            <a:ext cx="2843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</a:rPr>
              <a:t>a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892B536E-F9E7-312F-75AE-7242B58D06EE}"/>
              </a:ext>
            </a:extLst>
          </p:cNvPr>
          <p:cNvSpPr txBox="1"/>
          <p:nvPr/>
        </p:nvSpPr>
        <p:spPr>
          <a:xfrm>
            <a:off x="5154361" y="60077"/>
            <a:ext cx="284366" cy="27699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</a:rPr>
              <a:t>b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6FDAD83B-83C2-000F-B7C3-1109ED5A86A1}"/>
              </a:ext>
            </a:extLst>
          </p:cNvPr>
          <p:cNvSpPr txBox="1"/>
          <p:nvPr/>
        </p:nvSpPr>
        <p:spPr>
          <a:xfrm>
            <a:off x="942674" y="2723486"/>
            <a:ext cx="2843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</a:rPr>
              <a:t>c</a:t>
            </a: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FE57CF56-2B68-6C37-97AC-A40EF31A8664}"/>
              </a:ext>
            </a:extLst>
          </p:cNvPr>
          <p:cNvCxnSpPr/>
          <p:nvPr/>
        </p:nvCxnSpPr>
        <p:spPr>
          <a:xfrm>
            <a:off x="5546321" y="1902433"/>
            <a:ext cx="166046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AA069320-D630-1E9E-CB3E-B06CAD50421D}"/>
              </a:ext>
            </a:extLst>
          </p:cNvPr>
          <p:cNvCxnSpPr/>
          <p:nvPr/>
        </p:nvCxnSpPr>
        <p:spPr>
          <a:xfrm>
            <a:off x="5546321" y="1721365"/>
            <a:ext cx="166046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A0B8AB8B-CDD6-BCB0-DA4B-40E413B0BC67}"/>
              </a:ext>
            </a:extLst>
          </p:cNvPr>
          <p:cNvCxnSpPr/>
          <p:nvPr/>
        </p:nvCxnSpPr>
        <p:spPr>
          <a:xfrm>
            <a:off x="5546321" y="1531242"/>
            <a:ext cx="166046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2730B377-4AE5-FD83-76C7-D70C39A9D38E}"/>
              </a:ext>
            </a:extLst>
          </p:cNvPr>
          <p:cNvCxnSpPr/>
          <p:nvPr/>
        </p:nvCxnSpPr>
        <p:spPr>
          <a:xfrm>
            <a:off x="5546321" y="1205317"/>
            <a:ext cx="1660468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7CB3A589-8D7F-6E8C-C803-9FD8A92768D5}"/>
              </a:ext>
            </a:extLst>
          </p:cNvPr>
          <p:cNvCxnSpPr/>
          <p:nvPr/>
        </p:nvCxnSpPr>
        <p:spPr>
          <a:xfrm>
            <a:off x="5546321" y="1983914"/>
            <a:ext cx="166046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9540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5886</TotalTime>
  <Words>184</Words>
  <Application>Microsoft Macintosh PowerPoint</Application>
  <PresentationFormat>A4 210 x 297 mm</PresentationFormat>
  <Paragraphs>86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Dejavu Sans Mono</vt:lpstr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17</cp:revision>
  <cp:lastPrinted>2023-09-19T10:00:08Z</cp:lastPrinted>
  <dcterms:created xsi:type="dcterms:W3CDTF">2023-09-14T07:01:01Z</dcterms:created>
  <dcterms:modified xsi:type="dcterms:W3CDTF">2024-01-26T10:01:17Z</dcterms:modified>
</cp:coreProperties>
</file>