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140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131" d="100"/>
          <a:sy n="131" d="100"/>
        </p:scale>
        <p:origin x="1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C360775-B659-89FB-3F2A-32654E958F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56" t="10333" b="29333"/>
          <a:stretch/>
        </p:blipFill>
        <p:spPr>
          <a:xfrm>
            <a:off x="724999" y="1357396"/>
            <a:ext cx="1864309" cy="1332000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359B2CD-1803-DE83-E9BD-9ADA45E93ECC}"/>
              </a:ext>
            </a:extLst>
          </p:cNvPr>
          <p:cNvSpPr txBox="1"/>
          <p:nvPr/>
        </p:nvSpPr>
        <p:spPr>
          <a:xfrm>
            <a:off x="2366927" y="6041690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95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6C18383E-00CE-346A-ED86-16CCDAFBD071}"/>
              </a:ext>
            </a:extLst>
          </p:cNvPr>
          <p:cNvSpPr txBox="1"/>
          <p:nvPr/>
        </p:nvSpPr>
        <p:spPr>
          <a:xfrm>
            <a:off x="1162690" y="6211906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Age (years)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DA00328-542D-DD7A-727C-675404CDDA97}"/>
              </a:ext>
            </a:extLst>
          </p:cNvPr>
          <p:cNvSpPr txBox="1"/>
          <p:nvPr/>
        </p:nvSpPr>
        <p:spPr>
          <a:xfrm>
            <a:off x="686499" y="6041690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85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C5291B21-E7F1-3CEB-CBF7-FB18C96C0AF2}"/>
              </a:ext>
            </a:extLst>
          </p:cNvPr>
          <p:cNvSpPr txBox="1"/>
          <p:nvPr/>
        </p:nvSpPr>
        <p:spPr>
          <a:xfrm>
            <a:off x="1529313" y="6041690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90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F95472-72CF-5D83-3942-01BBFBCBD6B0}"/>
              </a:ext>
            </a:extLst>
          </p:cNvPr>
          <p:cNvSpPr txBox="1"/>
          <p:nvPr/>
        </p:nvSpPr>
        <p:spPr>
          <a:xfrm>
            <a:off x="137480" y="1084173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APOE</a:t>
            </a:r>
            <a:r>
              <a:rPr lang="en-US" sz="1400" dirty="0">
                <a:latin typeface="Helvetica" pitchFamily="2" charset="0"/>
              </a:rPr>
              <a:t>*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98F7081-E2E8-50BF-9776-96DB050961B6}"/>
              </a:ext>
            </a:extLst>
          </p:cNvPr>
          <p:cNvSpPr txBox="1"/>
          <p:nvPr/>
        </p:nvSpPr>
        <p:spPr>
          <a:xfrm>
            <a:off x="1437758" y="859601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432FF"/>
                </a:solidFill>
                <a:latin typeface="Helvetica" pitchFamily="2" charset="0"/>
              </a:rPr>
              <a:t>Men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366D51E-E768-4EB6-0CA7-27E6F6381A99}"/>
              </a:ext>
            </a:extLst>
          </p:cNvPr>
          <p:cNvSpPr txBox="1"/>
          <p:nvPr/>
        </p:nvSpPr>
        <p:spPr>
          <a:xfrm>
            <a:off x="3460694" y="814362"/>
            <a:ext cx="798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Women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5891F81-49CE-14F9-86AC-FD2902F5A56B}"/>
              </a:ext>
            </a:extLst>
          </p:cNvPr>
          <p:cNvSpPr txBox="1"/>
          <p:nvPr/>
        </p:nvSpPr>
        <p:spPr>
          <a:xfrm>
            <a:off x="371876" y="2518398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9AA9083-D224-A5D8-4E56-D6372A7B5198}"/>
              </a:ext>
            </a:extLst>
          </p:cNvPr>
          <p:cNvSpPr txBox="1"/>
          <p:nvPr/>
        </p:nvSpPr>
        <p:spPr>
          <a:xfrm>
            <a:off x="365841" y="1926102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CA5C49D-CF7A-2D5E-D2CE-2E90012B4D77}"/>
              </a:ext>
            </a:extLst>
          </p:cNvPr>
          <p:cNvSpPr txBox="1"/>
          <p:nvPr/>
        </p:nvSpPr>
        <p:spPr>
          <a:xfrm>
            <a:off x="374319" y="1331119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DA2FE3F2-9A7F-F8DC-DDFB-E1C27DA865A7}"/>
              </a:ext>
            </a:extLst>
          </p:cNvPr>
          <p:cNvSpPr txBox="1"/>
          <p:nvPr/>
        </p:nvSpPr>
        <p:spPr>
          <a:xfrm>
            <a:off x="71632" y="2783249"/>
            <a:ext cx="1683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GRM7 </a:t>
            </a:r>
            <a:r>
              <a:rPr lang="en-US" sz="1400" dirty="0">
                <a:latin typeface="Helvetica" pitchFamily="2" charset="0"/>
              </a:rPr>
              <a:t>rs73116078</a:t>
            </a: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464081DA-10D7-07E8-5DCE-AD16714818D3}"/>
              </a:ext>
            </a:extLst>
          </p:cNvPr>
          <p:cNvSpPr txBox="1"/>
          <p:nvPr/>
        </p:nvSpPr>
        <p:spPr>
          <a:xfrm rot="16200000">
            <a:off x="-431436" y="5238454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C31ECC76-A060-8C36-E869-C68ABA0B32B9}"/>
              </a:ext>
            </a:extLst>
          </p:cNvPr>
          <p:cNvSpPr txBox="1"/>
          <p:nvPr/>
        </p:nvSpPr>
        <p:spPr>
          <a:xfrm>
            <a:off x="361703" y="4213672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E7611BC1-8ED3-51F3-4D47-6874220E1919}"/>
              </a:ext>
            </a:extLst>
          </p:cNvPr>
          <p:cNvSpPr txBox="1"/>
          <p:nvPr/>
        </p:nvSpPr>
        <p:spPr>
          <a:xfrm>
            <a:off x="355668" y="360610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45FFDBA9-E51B-3A85-AE2A-B0AE6311EC98}"/>
              </a:ext>
            </a:extLst>
          </p:cNvPr>
          <p:cNvSpPr txBox="1"/>
          <p:nvPr/>
        </p:nvSpPr>
        <p:spPr>
          <a:xfrm>
            <a:off x="364146" y="2996322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5927AC9E-6993-E13C-3233-6902C8447AAD}"/>
              </a:ext>
            </a:extLst>
          </p:cNvPr>
          <p:cNvSpPr txBox="1"/>
          <p:nvPr/>
        </p:nvSpPr>
        <p:spPr>
          <a:xfrm>
            <a:off x="116686" y="4483011"/>
            <a:ext cx="1539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EYS </a:t>
            </a:r>
            <a:r>
              <a:rPr lang="en-US" sz="1400" dirty="0">
                <a:latin typeface="Helvetica" pitchFamily="2" charset="0"/>
              </a:rPr>
              <a:t>rs75571981</a:t>
            </a: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BC1B47A5-91B1-9D88-62F6-D16E5D74A475}"/>
              </a:ext>
            </a:extLst>
          </p:cNvPr>
          <p:cNvSpPr txBox="1"/>
          <p:nvPr/>
        </p:nvSpPr>
        <p:spPr>
          <a:xfrm>
            <a:off x="370918" y="5857054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8B6D0E88-367F-4C6E-734F-268CDE9F188B}"/>
              </a:ext>
            </a:extLst>
          </p:cNvPr>
          <p:cNvSpPr txBox="1"/>
          <p:nvPr/>
        </p:nvSpPr>
        <p:spPr>
          <a:xfrm>
            <a:off x="382744" y="5297066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4CEEB3D4-B873-9CF2-5500-A9AE76B90CC5}"/>
              </a:ext>
            </a:extLst>
          </p:cNvPr>
          <p:cNvSpPr txBox="1"/>
          <p:nvPr/>
        </p:nvSpPr>
        <p:spPr>
          <a:xfrm>
            <a:off x="373361" y="4687280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C2DAA935-4A6C-F60E-B39E-FDCF2701C427}"/>
              </a:ext>
            </a:extLst>
          </p:cNvPr>
          <p:cNvSpPr txBox="1"/>
          <p:nvPr/>
        </p:nvSpPr>
        <p:spPr>
          <a:xfrm>
            <a:off x="4494155" y="6041690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95</a:t>
            </a: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8311FCA7-8801-C349-8B6E-A1BC8F153F25}"/>
              </a:ext>
            </a:extLst>
          </p:cNvPr>
          <p:cNvSpPr txBox="1"/>
          <p:nvPr/>
        </p:nvSpPr>
        <p:spPr>
          <a:xfrm>
            <a:off x="3402073" y="6213158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Age (years)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05A531AB-3BC6-A2F0-5439-F1810B3F5C3F}"/>
              </a:ext>
            </a:extLst>
          </p:cNvPr>
          <p:cNvSpPr txBox="1"/>
          <p:nvPr/>
        </p:nvSpPr>
        <p:spPr>
          <a:xfrm>
            <a:off x="2799288" y="6041690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85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708D2EC6-50F2-22F8-0776-B3E741F79C82}"/>
              </a:ext>
            </a:extLst>
          </p:cNvPr>
          <p:cNvSpPr txBox="1"/>
          <p:nvPr/>
        </p:nvSpPr>
        <p:spPr>
          <a:xfrm>
            <a:off x="3629694" y="6041690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90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17AEB2A-CAA3-85B1-051B-02324238E6E8}"/>
              </a:ext>
            </a:extLst>
          </p:cNvPr>
          <p:cNvSpPr txBox="1"/>
          <p:nvPr/>
        </p:nvSpPr>
        <p:spPr>
          <a:xfrm>
            <a:off x="761484" y="1122139"/>
            <a:ext cx="1314784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  <a:ea typeface="Hiragino Maru Gothic Pro W4" panose="020F0400000000000000" pitchFamily="34" charset="-128"/>
              </a:rPr>
              <a:t>*remove APOE2/APOE4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9CD4F62-ECE5-71F9-6F12-FEA1705B6F0F}"/>
              </a:ext>
            </a:extLst>
          </p:cNvPr>
          <p:cNvSpPr txBox="1"/>
          <p:nvPr/>
        </p:nvSpPr>
        <p:spPr>
          <a:xfrm rot="16200000">
            <a:off x="-431434" y="3575776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23CF5E8-7198-6992-862F-78DA7B670414}"/>
              </a:ext>
            </a:extLst>
          </p:cNvPr>
          <p:cNvSpPr txBox="1"/>
          <p:nvPr/>
        </p:nvSpPr>
        <p:spPr>
          <a:xfrm rot="16200000">
            <a:off x="-431434" y="1892540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A8809F4C-FED1-27CD-4079-73F24E8D98B1}"/>
              </a:ext>
            </a:extLst>
          </p:cNvPr>
          <p:cNvGrpSpPr/>
          <p:nvPr/>
        </p:nvGrpSpPr>
        <p:grpSpPr>
          <a:xfrm>
            <a:off x="811169" y="1994525"/>
            <a:ext cx="1505005" cy="553043"/>
            <a:chOff x="811169" y="1994525"/>
            <a:chExt cx="1505005" cy="553043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82CC9B1-D142-FA08-491F-6B27A19D65C9}"/>
                </a:ext>
              </a:extLst>
            </p:cNvPr>
            <p:cNvSpPr txBox="1"/>
            <p:nvPr/>
          </p:nvSpPr>
          <p:spPr>
            <a:xfrm>
              <a:off x="1009014" y="2152954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APOE3/E3</a:t>
              </a:r>
            </a:p>
          </p:txBody>
        </p: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36AD83E7-620E-8095-B420-7B3EC4289C1C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CA7A2D13-205E-1467-4AD5-777DB70F2947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A3C413A5-D61C-4562-5663-3B26E38A460E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DBBF0A0-472D-05D2-0A7D-D2378A3B986D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APOE2pos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459AA99-AD6C-6370-34A0-B42E2C8F8CEF}"/>
                </a:ext>
              </a:extLst>
            </p:cNvPr>
            <p:cNvSpPr txBox="1"/>
            <p:nvPr/>
          </p:nvSpPr>
          <p:spPr>
            <a:xfrm>
              <a:off x="1009014" y="2294177"/>
              <a:ext cx="8146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APOE4pos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B88D31E-7AD4-B815-32A9-F33D15B5829F}"/>
                </a:ext>
              </a:extLst>
            </p:cNvPr>
            <p:cNvSpPr txBox="1"/>
            <p:nvPr/>
          </p:nvSpPr>
          <p:spPr>
            <a:xfrm>
              <a:off x="1671992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(n=33)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9919822D-7D31-17B5-4ABC-A371ACB7D562}"/>
                </a:ext>
              </a:extLst>
            </p:cNvPr>
            <p:cNvSpPr txBox="1"/>
            <p:nvPr/>
          </p:nvSpPr>
          <p:spPr>
            <a:xfrm>
              <a:off x="1650036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(n=396)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FAE5EA0-3957-1D6A-61E2-63472162FE99}"/>
                </a:ext>
              </a:extLst>
            </p:cNvPr>
            <p:cNvSpPr txBox="1"/>
            <p:nvPr/>
          </p:nvSpPr>
          <p:spPr>
            <a:xfrm>
              <a:off x="1663677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(n=76)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40B1042-9567-C5BB-74AF-FDE3522C6C01}"/>
              </a:ext>
            </a:extLst>
          </p:cNvPr>
          <p:cNvSpPr txBox="1"/>
          <p:nvPr/>
        </p:nvSpPr>
        <p:spPr>
          <a:xfrm>
            <a:off x="725490" y="244530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0.050</a:t>
            </a:r>
          </a:p>
        </p:txBody>
      </p:sp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D8D33428-4E6C-C0D8-50D7-9AED0A49BAE0}"/>
              </a:ext>
            </a:extLst>
          </p:cNvPr>
          <p:cNvSpPr txBox="1"/>
          <p:nvPr/>
        </p:nvSpPr>
        <p:spPr>
          <a:xfrm>
            <a:off x="2362352" y="6404957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Lifespan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B128CA7-2D03-86B7-4B59-B3A3D93EE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67" t="9889" b="29333"/>
          <a:stretch/>
        </p:blipFill>
        <p:spPr>
          <a:xfrm>
            <a:off x="2821390" y="1365039"/>
            <a:ext cx="1848241" cy="13320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39730A9-0E20-F19B-B746-5D608EE36F15}"/>
              </a:ext>
            </a:extLst>
          </p:cNvPr>
          <p:cNvSpPr txBox="1"/>
          <p:nvPr/>
        </p:nvSpPr>
        <p:spPr>
          <a:xfrm>
            <a:off x="2820990" y="244530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0.880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F382DC9-1269-8AAA-F7B6-4C1E87F7EA47}"/>
              </a:ext>
            </a:extLst>
          </p:cNvPr>
          <p:cNvGrpSpPr/>
          <p:nvPr/>
        </p:nvGrpSpPr>
        <p:grpSpPr>
          <a:xfrm>
            <a:off x="2929529" y="1994525"/>
            <a:ext cx="1505005" cy="553043"/>
            <a:chOff x="811169" y="1994525"/>
            <a:chExt cx="1505005" cy="553043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119566D-B2B9-D427-30A3-4E5207F65245}"/>
                </a:ext>
              </a:extLst>
            </p:cNvPr>
            <p:cNvSpPr txBox="1"/>
            <p:nvPr/>
          </p:nvSpPr>
          <p:spPr>
            <a:xfrm>
              <a:off x="1009014" y="2152954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APOE3/E3</a:t>
              </a:r>
            </a:p>
          </p:txBody>
        </p: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8D1A284A-6797-5658-5065-3C4B446C9120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68947288-1171-EF94-A838-47F34D415F81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6C7C0966-1C80-8B2F-0584-FEE5C57CFA50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A4646F9-7B62-1E65-28FC-B0DA6FFA0CD9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APOE2pos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2D4D0C50-18D5-4FC3-ADC5-D8FE152F8DB1}"/>
                </a:ext>
              </a:extLst>
            </p:cNvPr>
            <p:cNvSpPr txBox="1"/>
            <p:nvPr/>
          </p:nvSpPr>
          <p:spPr>
            <a:xfrm>
              <a:off x="1009014" y="2294177"/>
              <a:ext cx="8146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APOE4pos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2116BF0-719E-10EC-DCE2-5E6481A80A08}"/>
                </a:ext>
              </a:extLst>
            </p:cNvPr>
            <p:cNvSpPr txBox="1"/>
            <p:nvPr/>
          </p:nvSpPr>
          <p:spPr>
            <a:xfrm>
              <a:off x="1671992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(n=40)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FCEE7F2-075A-3009-8AB6-75D187C190F8}"/>
                </a:ext>
              </a:extLst>
            </p:cNvPr>
            <p:cNvSpPr txBox="1"/>
            <p:nvPr/>
          </p:nvSpPr>
          <p:spPr>
            <a:xfrm>
              <a:off x="1650036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(n=406)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29F2710-0E51-9FA9-FD91-6718D80491E7}"/>
                </a:ext>
              </a:extLst>
            </p:cNvPr>
            <p:cNvSpPr txBox="1"/>
            <p:nvPr/>
          </p:nvSpPr>
          <p:spPr>
            <a:xfrm>
              <a:off x="1663677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(n=55)</a:t>
              </a:r>
            </a:p>
          </p:txBody>
        </p:sp>
      </p:grpSp>
      <p:pic>
        <p:nvPicPr>
          <p:cNvPr id="71" name="図 70">
            <a:extLst>
              <a:ext uri="{FF2B5EF4-FFF2-40B4-BE49-F238E27FC236}">
                <a16:creationId xmlns:a16="http://schemas.microsoft.com/office/drawing/2014/main" id="{37EEF768-F9B7-20AD-B3FC-E9C8C9949F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00" t="10333" b="29333"/>
          <a:stretch/>
        </p:blipFill>
        <p:spPr>
          <a:xfrm>
            <a:off x="724999" y="3024301"/>
            <a:ext cx="1854497" cy="1332000"/>
          </a:xfrm>
          <a:prstGeom prst="rect">
            <a:avLst/>
          </a:prstGeom>
        </p:spPr>
      </p:pic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93A65BE0-9AF7-4323-9232-61004CAFB9F7}"/>
              </a:ext>
            </a:extLst>
          </p:cNvPr>
          <p:cNvGrpSpPr/>
          <p:nvPr/>
        </p:nvGrpSpPr>
        <p:grpSpPr>
          <a:xfrm>
            <a:off x="811169" y="3648065"/>
            <a:ext cx="1335371" cy="553043"/>
            <a:chOff x="811169" y="1994525"/>
            <a:chExt cx="1335371" cy="553043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DD47544-E7B6-CAB6-1801-CDEBDA4E8CE0}"/>
                </a:ext>
              </a:extLst>
            </p:cNvPr>
            <p:cNvSpPr txBox="1"/>
            <p:nvPr/>
          </p:nvSpPr>
          <p:spPr>
            <a:xfrm>
              <a:off x="1009014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4CD6A7BC-6869-3E34-E3A4-C838C095D50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BA0828E7-5818-9A69-1D7D-5289141EBF0F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250409C2-2966-4E55-FFA8-671133C35445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8C74698-06F9-D9BE-E3A4-1DDF5F795E43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F1B6CCE-7297-4A00-FE03-C67203FF608B}"/>
                </a:ext>
              </a:extLst>
            </p:cNvPr>
            <p:cNvSpPr txBox="1"/>
            <p:nvPr/>
          </p:nvSpPr>
          <p:spPr>
            <a:xfrm>
              <a:off x="1009014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92E93E93-35AE-5FEC-9C91-B4BB42E9E4CC}"/>
                </a:ext>
              </a:extLst>
            </p:cNvPr>
            <p:cNvSpPr txBox="1"/>
            <p:nvPr/>
          </p:nvSpPr>
          <p:spPr>
            <a:xfrm>
              <a:off x="1456494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(n=272)</a:t>
              </a: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AF2074AC-9C5D-30B3-1414-903274132687}"/>
                </a:ext>
              </a:extLst>
            </p:cNvPr>
            <p:cNvSpPr txBox="1"/>
            <p:nvPr/>
          </p:nvSpPr>
          <p:spPr>
            <a:xfrm>
              <a:off x="1461368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(n=200)</a:t>
              </a: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7DDEC4E8-8166-C600-7DDC-F49868FA972B}"/>
                </a:ext>
              </a:extLst>
            </p:cNvPr>
            <p:cNvSpPr txBox="1"/>
            <p:nvPr/>
          </p:nvSpPr>
          <p:spPr>
            <a:xfrm>
              <a:off x="1550016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(n=40)</a:t>
              </a:r>
            </a:p>
          </p:txBody>
        </p:sp>
      </p:grp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C1F46CC-BD67-D228-6B5A-132E025850BD}"/>
              </a:ext>
            </a:extLst>
          </p:cNvPr>
          <p:cNvSpPr txBox="1"/>
          <p:nvPr/>
        </p:nvSpPr>
        <p:spPr>
          <a:xfrm>
            <a:off x="725490" y="409884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0.598</a:t>
            </a:r>
          </a:p>
        </p:txBody>
      </p:sp>
      <p:pic>
        <p:nvPicPr>
          <p:cNvPr id="100" name="図 99">
            <a:extLst>
              <a:ext uri="{FF2B5EF4-FFF2-40B4-BE49-F238E27FC236}">
                <a16:creationId xmlns:a16="http://schemas.microsoft.com/office/drawing/2014/main" id="{AF68B39A-2B56-8D20-A54F-F6353A1918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222" t="10333" b="29444"/>
          <a:stretch/>
        </p:blipFill>
        <p:spPr>
          <a:xfrm>
            <a:off x="2843594" y="3019468"/>
            <a:ext cx="1853004" cy="1332000"/>
          </a:xfrm>
          <a:prstGeom prst="rect">
            <a:avLst/>
          </a:prstGeom>
        </p:spPr>
      </p:pic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B75DA802-A8E6-9AD6-29C9-D17487F64D78}"/>
              </a:ext>
            </a:extLst>
          </p:cNvPr>
          <p:cNvGrpSpPr/>
          <p:nvPr/>
        </p:nvGrpSpPr>
        <p:grpSpPr>
          <a:xfrm>
            <a:off x="2921909" y="3648065"/>
            <a:ext cx="1335371" cy="553043"/>
            <a:chOff x="811169" y="1994525"/>
            <a:chExt cx="1335371" cy="553043"/>
          </a:xfrm>
        </p:grpSpPr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82674D86-EBD8-A71C-E0B9-2EFB41F82A4B}"/>
                </a:ext>
              </a:extLst>
            </p:cNvPr>
            <p:cNvSpPr txBox="1"/>
            <p:nvPr/>
          </p:nvSpPr>
          <p:spPr>
            <a:xfrm>
              <a:off x="1009014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103" name="直線コネクタ 102">
              <a:extLst>
                <a:ext uri="{FF2B5EF4-FFF2-40B4-BE49-F238E27FC236}">
                  <a16:creationId xmlns:a16="http://schemas.microsoft.com/office/drawing/2014/main" id="{45D72275-A5AE-41ED-3A70-30B2EDA5BE51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38439F58-FF43-34FC-05F1-AE1BF0FAC61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線コネクタ 104">
              <a:extLst>
                <a:ext uri="{FF2B5EF4-FFF2-40B4-BE49-F238E27FC236}">
                  <a16:creationId xmlns:a16="http://schemas.microsoft.com/office/drawing/2014/main" id="{76D11BC3-E7C2-99BF-3E9A-A0941CADE656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906A5949-C781-3F81-2183-494B528A7CF4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665B747E-9552-725C-21C7-33EE2F530457}"/>
                </a:ext>
              </a:extLst>
            </p:cNvPr>
            <p:cNvSpPr txBox="1"/>
            <p:nvPr/>
          </p:nvSpPr>
          <p:spPr>
            <a:xfrm>
              <a:off x="1009014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0585BE55-8BBE-EFAC-682D-BBE83AD42566}"/>
                </a:ext>
              </a:extLst>
            </p:cNvPr>
            <p:cNvSpPr txBox="1"/>
            <p:nvPr/>
          </p:nvSpPr>
          <p:spPr>
            <a:xfrm>
              <a:off x="1456494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(n=283)</a:t>
              </a: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EAE3A806-F52F-42DD-F485-A38837B75014}"/>
                </a:ext>
              </a:extLst>
            </p:cNvPr>
            <p:cNvSpPr txBox="1"/>
            <p:nvPr/>
          </p:nvSpPr>
          <p:spPr>
            <a:xfrm>
              <a:off x="1461368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(n=186)</a:t>
              </a: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4398171A-4415-6FD2-62E1-0C621BD7DE72}"/>
                </a:ext>
              </a:extLst>
            </p:cNvPr>
            <p:cNvSpPr txBox="1"/>
            <p:nvPr/>
          </p:nvSpPr>
          <p:spPr>
            <a:xfrm>
              <a:off x="1550016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(n=33)</a:t>
              </a:r>
            </a:p>
          </p:txBody>
        </p:sp>
      </p:grp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1A7B4E92-7FE2-F694-2CD1-9B9C327C6135}"/>
              </a:ext>
            </a:extLst>
          </p:cNvPr>
          <p:cNvSpPr txBox="1"/>
          <p:nvPr/>
        </p:nvSpPr>
        <p:spPr>
          <a:xfrm>
            <a:off x="2836230" y="409884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0.809</a:t>
            </a:r>
          </a:p>
        </p:txBody>
      </p:sp>
      <p:pic>
        <p:nvPicPr>
          <p:cNvPr id="112" name="図 111">
            <a:extLst>
              <a:ext uri="{FF2B5EF4-FFF2-40B4-BE49-F238E27FC236}">
                <a16:creationId xmlns:a16="http://schemas.microsoft.com/office/drawing/2014/main" id="{3440A2B6-93CF-B2A8-5CFF-A73D7BEE0D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444" t="9889" b="29444"/>
          <a:stretch/>
        </p:blipFill>
        <p:spPr>
          <a:xfrm>
            <a:off x="746760" y="4731341"/>
            <a:ext cx="1900418" cy="1332000"/>
          </a:xfrm>
          <a:prstGeom prst="rect">
            <a:avLst/>
          </a:prstGeom>
        </p:spPr>
      </p:pic>
      <p:cxnSp>
        <p:nvCxnSpPr>
          <p:cNvPr id="115" name="直線コネクタ 114">
            <a:extLst>
              <a:ext uri="{FF2B5EF4-FFF2-40B4-BE49-F238E27FC236}">
                <a16:creationId xmlns:a16="http://schemas.microsoft.com/office/drawing/2014/main" id="{C344BBF4-175C-7153-2261-812426B6BFBD}"/>
              </a:ext>
            </a:extLst>
          </p:cNvPr>
          <p:cNvCxnSpPr/>
          <p:nvPr/>
        </p:nvCxnSpPr>
        <p:spPr>
          <a:xfrm>
            <a:off x="850900" y="6050958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直線コネクタ 115">
            <a:extLst>
              <a:ext uri="{FF2B5EF4-FFF2-40B4-BE49-F238E27FC236}">
                <a16:creationId xmlns:a16="http://schemas.microsoft.com/office/drawing/2014/main" id="{17422BCD-3698-FA28-CDD8-D5709D758FF9}"/>
              </a:ext>
            </a:extLst>
          </p:cNvPr>
          <p:cNvCxnSpPr/>
          <p:nvPr/>
        </p:nvCxnSpPr>
        <p:spPr>
          <a:xfrm>
            <a:off x="1692275" y="6050958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直線コネクタ 123">
            <a:extLst>
              <a:ext uri="{FF2B5EF4-FFF2-40B4-BE49-F238E27FC236}">
                <a16:creationId xmlns:a16="http://schemas.microsoft.com/office/drawing/2014/main" id="{98964F0E-71AF-89DD-388F-7DA4B200E2A4}"/>
              </a:ext>
            </a:extLst>
          </p:cNvPr>
          <p:cNvCxnSpPr/>
          <p:nvPr/>
        </p:nvCxnSpPr>
        <p:spPr>
          <a:xfrm>
            <a:off x="2543175" y="6050958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11534572-1256-0E4B-2D5C-D430C0801C1B}"/>
              </a:ext>
            </a:extLst>
          </p:cNvPr>
          <p:cNvGrpSpPr/>
          <p:nvPr/>
        </p:nvGrpSpPr>
        <p:grpSpPr>
          <a:xfrm>
            <a:off x="811169" y="5357595"/>
            <a:ext cx="1249180" cy="553043"/>
            <a:chOff x="811169" y="1994525"/>
            <a:chExt cx="1249180" cy="553043"/>
          </a:xfrm>
        </p:grpSpPr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B6DC48DD-77EE-5B42-7B62-D9C2C2EA9F95}"/>
                </a:ext>
              </a:extLst>
            </p:cNvPr>
            <p:cNvSpPr txBox="1"/>
            <p:nvPr/>
          </p:nvSpPr>
          <p:spPr>
            <a:xfrm>
              <a:off x="965940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127" name="直線コネクタ 126">
              <a:extLst>
                <a:ext uri="{FF2B5EF4-FFF2-40B4-BE49-F238E27FC236}">
                  <a16:creationId xmlns:a16="http://schemas.microsoft.com/office/drawing/2014/main" id="{3ECCE340-61DC-E988-1306-20E6F1E05F6B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コネクタ 127">
              <a:extLst>
                <a:ext uri="{FF2B5EF4-FFF2-40B4-BE49-F238E27FC236}">
                  <a16:creationId xmlns:a16="http://schemas.microsoft.com/office/drawing/2014/main" id="{6190DD6C-6236-FFC6-CC2B-68C3CCA82F7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コネクタ 128">
              <a:extLst>
                <a:ext uri="{FF2B5EF4-FFF2-40B4-BE49-F238E27FC236}">
                  <a16:creationId xmlns:a16="http://schemas.microsoft.com/office/drawing/2014/main" id="{E472AA87-6806-79FB-FFD0-B6AF35221DC6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7F85BC59-AE3D-1620-CBE5-8A79F40916FF}"/>
                </a:ext>
              </a:extLst>
            </p:cNvPr>
            <p:cNvSpPr txBox="1"/>
            <p:nvPr/>
          </p:nvSpPr>
          <p:spPr>
            <a:xfrm>
              <a:off x="965940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CCE8BD3D-29AA-F93E-EF45-BBE856BBA641}"/>
                </a:ext>
              </a:extLst>
            </p:cNvPr>
            <p:cNvSpPr txBox="1"/>
            <p:nvPr/>
          </p:nvSpPr>
          <p:spPr>
            <a:xfrm>
              <a:off x="965940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7EEAD034-2533-B3DB-3BE2-D880F35E7DCE}"/>
                </a:ext>
              </a:extLst>
            </p:cNvPr>
            <p:cNvSpPr txBox="1"/>
            <p:nvPr/>
          </p:nvSpPr>
          <p:spPr>
            <a:xfrm>
              <a:off x="1401888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(n=451)</a:t>
              </a: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522603EA-2C06-635F-A95D-548A07731EDF}"/>
                </a:ext>
              </a:extLst>
            </p:cNvPr>
            <p:cNvSpPr txBox="1"/>
            <p:nvPr/>
          </p:nvSpPr>
          <p:spPr>
            <a:xfrm>
              <a:off x="1406762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(n=55)</a:t>
              </a: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D4E9F99A-B879-F7BE-2D63-DC57A8401A50}"/>
                </a:ext>
              </a:extLst>
            </p:cNvPr>
            <p:cNvSpPr txBox="1"/>
            <p:nvPr/>
          </p:nvSpPr>
          <p:spPr>
            <a:xfrm>
              <a:off x="1463825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(n=1)</a:t>
              </a:r>
            </a:p>
          </p:txBody>
        </p:sp>
      </p:grp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27655445-8355-1DA5-4B0A-BC9269CE1A26}"/>
              </a:ext>
            </a:extLst>
          </p:cNvPr>
          <p:cNvSpPr txBox="1"/>
          <p:nvPr/>
        </p:nvSpPr>
        <p:spPr>
          <a:xfrm>
            <a:off x="725490" y="580837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0.258</a:t>
            </a:r>
          </a:p>
        </p:txBody>
      </p:sp>
      <p:pic>
        <p:nvPicPr>
          <p:cNvPr id="223" name="図 222">
            <a:extLst>
              <a:ext uri="{FF2B5EF4-FFF2-40B4-BE49-F238E27FC236}">
                <a16:creationId xmlns:a16="http://schemas.microsoft.com/office/drawing/2014/main" id="{BE084E33-E1D0-4411-5A1C-7C38B226D6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664" t="10354" b="29362"/>
          <a:stretch/>
        </p:blipFill>
        <p:spPr>
          <a:xfrm>
            <a:off x="2839550" y="4731970"/>
            <a:ext cx="1907633" cy="1332000"/>
          </a:xfrm>
          <a:prstGeom prst="rect">
            <a:avLst/>
          </a:prstGeom>
        </p:spPr>
      </p:pic>
      <p:cxnSp>
        <p:nvCxnSpPr>
          <p:cNvPr id="281" name="直線コネクタ 280">
            <a:extLst>
              <a:ext uri="{FF2B5EF4-FFF2-40B4-BE49-F238E27FC236}">
                <a16:creationId xmlns:a16="http://schemas.microsoft.com/office/drawing/2014/main" id="{415A7148-56F4-19CD-2008-1E3627341C4C}"/>
              </a:ext>
            </a:extLst>
          </p:cNvPr>
          <p:cNvCxnSpPr/>
          <p:nvPr/>
        </p:nvCxnSpPr>
        <p:spPr>
          <a:xfrm>
            <a:off x="2946071" y="6050958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2" name="直線コネクタ 281">
            <a:extLst>
              <a:ext uri="{FF2B5EF4-FFF2-40B4-BE49-F238E27FC236}">
                <a16:creationId xmlns:a16="http://schemas.microsoft.com/office/drawing/2014/main" id="{8964F641-7D50-2353-BF05-DE407F947612}"/>
              </a:ext>
            </a:extLst>
          </p:cNvPr>
          <p:cNvCxnSpPr/>
          <p:nvPr/>
        </p:nvCxnSpPr>
        <p:spPr>
          <a:xfrm>
            <a:off x="4641740" y="6050958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3" name="直線コネクタ 282">
            <a:extLst>
              <a:ext uri="{FF2B5EF4-FFF2-40B4-BE49-F238E27FC236}">
                <a16:creationId xmlns:a16="http://schemas.microsoft.com/office/drawing/2014/main" id="{D178954B-BB5E-ECB0-5807-0878BF7A6498}"/>
              </a:ext>
            </a:extLst>
          </p:cNvPr>
          <p:cNvCxnSpPr/>
          <p:nvPr/>
        </p:nvCxnSpPr>
        <p:spPr>
          <a:xfrm>
            <a:off x="3793905" y="6050958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84" name="グループ化 283">
            <a:extLst>
              <a:ext uri="{FF2B5EF4-FFF2-40B4-BE49-F238E27FC236}">
                <a16:creationId xmlns:a16="http://schemas.microsoft.com/office/drawing/2014/main" id="{F856129C-7DAB-2281-60EE-7D41B25411DF}"/>
              </a:ext>
            </a:extLst>
          </p:cNvPr>
          <p:cNvGrpSpPr/>
          <p:nvPr/>
        </p:nvGrpSpPr>
        <p:grpSpPr>
          <a:xfrm>
            <a:off x="2913238" y="5357595"/>
            <a:ext cx="1249180" cy="553043"/>
            <a:chOff x="811169" y="1994525"/>
            <a:chExt cx="1249180" cy="553043"/>
          </a:xfrm>
        </p:grpSpPr>
        <p:sp>
          <p:nvSpPr>
            <p:cNvPr id="285" name="テキスト ボックス 284">
              <a:extLst>
                <a:ext uri="{FF2B5EF4-FFF2-40B4-BE49-F238E27FC236}">
                  <a16:creationId xmlns:a16="http://schemas.microsoft.com/office/drawing/2014/main" id="{6C4D91F4-5E3D-8C3F-84AE-A23CD56AFF19}"/>
                </a:ext>
              </a:extLst>
            </p:cNvPr>
            <p:cNvSpPr txBox="1"/>
            <p:nvPr/>
          </p:nvSpPr>
          <p:spPr>
            <a:xfrm>
              <a:off x="965940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286" name="直線コネクタ 285">
              <a:extLst>
                <a:ext uri="{FF2B5EF4-FFF2-40B4-BE49-F238E27FC236}">
                  <a16:creationId xmlns:a16="http://schemas.microsoft.com/office/drawing/2014/main" id="{E402B4A6-B414-D4D4-AEEA-FAD09DF293A4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線コネクタ 286">
              <a:extLst>
                <a:ext uri="{FF2B5EF4-FFF2-40B4-BE49-F238E27FC236}">
                  <a16:creationId xmlns:a16="http://schemas.microsoft.com/office/drawing/2014/main" id="{2F94F9D4-5CC4-2C28-5EBA-C1DC199976F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線コネクタ 287">
              <a:extLst>
                <a:ext uri="{FF2B5EF4-FFF2-40B4-BE49-F238E27FC236}">
                  <a16:creationId xmlns:a16="http://schemas.microsoft.com/office/drawing/2014/main" id="{402B28A8-4D58-BFA7-66C0-D71A4D258659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テキスト ボックス 288">
              <a:extLst>
                <a:ext uri="{FF2B5EF4-FFF2-40B4-BE49-F238E27FC236}">
                  <a16:creationId xmlns:a16="http://schemas.microsoft.com/office/drawing/2014/main" id="{FE496799-6AC9-D3DE-12C6-643C6216C29D}"/>
                </a:ext>
              </a:extLst>
            </p:cNvPr>
            <p:cNvSpPr txBox="1"/>
            <p:nvPr/>
          </p:nvSpPr>
          <p:spPr>
            <a:xfrm>
              <a:off x="965940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290" name="テキスト ボックス 289">
              <a:extLst>
                <a:ext uri="{FF2B5EF4-FFF2-40B4-BE49-F238E27FC236}">
                  <a16:creationId xmlns:a16="http://schemas.microsoft.com/office/drawing/2014/main" id="{75D28674-C203-BEAF-7728-A6A72AA62704}"/>
                </a:ext>
              </a:extLst>
            </p:cNvPr>
            <p:cNvSpPr txBox="1"/>
            <p:nvPr/>
          </p:nvSpPr>
          <p:spPr>
            <a:xfrm>
              <a:off x="965940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291" name="テキスト ボックス 290">
              <a:extLst>
                <a:ext uri="{FF2B5EF4-FFF2-40B4-BE49-F238E27FC236}">
                  <a16:creationId xmlns:a16="http://schemas.microsoft.com/office/drawing/2014/main" id="{0E1034AB-A15A-06E5-8156-03F9AA038886}"/>
                </a:ext>
              </a:extLst>
            </p:cNvPr>
            <p:cNvSpPr txBox="1"/>
            <p:nvPr/>
          </p:nvSpPr>
          <p:spPr>
            <a:xfrm>
              <a:off x="1401888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(n=442)</a:t>
              </a:r>
            </a:p>
          </p:txBody>
        </p:sp>
        <p:sp>
          <p:nvSpPr>
            <p:cNvPr id="292" name="テキスト ボックス 291">
              <a:extLst>
                <a:ext uri="{FF2B5EF4-FFF2-40B4-BE49-F238E27FC236}">
                  <a16:creationId xmlns:a16="http://schemas.microsoft.com/office/drawing/2014/main" id="{5B73D231-FD25-25DF-42E5-14C1BC386CDB}"/>
                </a:ext>
              </a:extLst>
            </p:cNvPr>
            <p:cNvSpPr txBox="1"/>
            <p:nvPr/>
          </p:nvSpPr>
          <p:spPr>
            <a:xfrm>
              <a:off x="1406762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(n=54)</a:t>
              </a:r>
            </a:p>
          </p:txBody>
        </p:sp>
        <p:sp>
          <p:nvSpPr>
            <p:cNvPr id="293" name="テキスト ボックス 292">
              <a:extLst>
                <a:ext uri="{FF2B5EF4-FFF2-40B4-BE49-F238E27FC236}">
                  <a16:creationId xmlns:a16="http://schemas.microsoft.com/office/drawing/2014/main" id="{2BB5F8AC-F007-B986-4111-5DAEF9917B27}"/>
                </a:ext>
              </a:extLst>
            </p:cNvPr>
            <p:cNvSpPr txBox="1"/>
            <p:nvPr/>
          </p:nvSpPr>
          <p:spPr>
            <a:xfrm>
              <a:off x="1463825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(n=5)</a:t>
              </a:r>
            </a:p>
          </p:txBody>
        </p:sp>
      </p:grpSp>
      <p:sp>
        <p:nvSpPr>
          <p:cNvPr id="294" name="テキスト ボックス 293">
            <a:extLst>
              <a:ext uri="{FF2B5EF4-FFF2-40B4-BE49-F238E27FC236}">
                <a16:creationId xmlns:a16="http://schemas.microsoft.com/office/drawing/2014/main" id="{7CBA7086-DBC1-52DE-4EE4-E854AABAA502}"/>
              </a:ext>
            </a:extLst>
          </p:cNvPr>
          <p:cNvSpPr txBox="1"/>
          <p:nvPr/>
        </p:nvSpPr>
        <p:spPr>
          <a:xfrm>
            <a:off x="2827559" y="580837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0.620</a:t>
            </a:r>
          </a:p>
        </p:txBody>
      </p:sp>
      <p:pic>
        <p:nvPicPr>
          <p:cNvPr id="295" name="図 294">
            <a:extLst>
              <a:ext uri="{FF2B5EF4-FFF2-40B4-BE49-F238E27FC236}">
                <a16:creationId xmlns:a16="http://schemas.microsoft.com/office/drawing/2014/main" id="{5CC8600E-E23C-5D2E-50A8-863F70B167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0" y="0"/>
            <a:ext cx="0" cy="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93D48CE-6FE5-AD43-E33B-091FEDCB148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720" t="10319" b="29507"/>
          <a:stretch/>
        </p:blipFill>
        <p:spPr>
          <a:xfrm>
            <a:off x="7693623" y="4731375"/>
            <a:ext cx="1909884" cy="1332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4156D8C-4DFB-3C3C-85CA-1551F884B8C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601" t="9854" b="29392"/>
          <a:stretch/>
        </p:blipFill>
        <p:spPr>
          <a:xfrm>
            <a:off x="5594513" y="4731375"/>
            <a:ext cx="1894261" cy="1332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E63D38D-B732-D543-D2CB-47C3F78AC5A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923" t="10319" b="29507"/>
          <a:stretch/>
        </p:blipFill>
        <p:spPr>
          <a:xfrm>
            <a:off x="7693312" y="3075326"/>
            <a:ext cx="1861121" cy="1332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0CFB9BB-21F4-8CC1-D5DF-FA9EBE19D7C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6038" t="10319" b="29507"/>
          <a:stretch/>
        </p:blipFill>
        <p:spPr>
          <a:xfrm>
            <a:off x="5585980" y="3075326"/>
            <a:ext cx="1858555" cy="1332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B03959A-B4D9-C479-15B7-14F7BD6BE99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5691" t="9971" b="29275"/>
          <a:stretch/>
        </p:blipFill>
        <p:spPr>
          <a:xfrm>
            <a:off x="7691713" y="1365039"/>
            <a:ext cx="1848446" cy="1332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0A568DF-76D3-ADD2-CEBC-7BAC3EAF744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5691" t="10319" b="29507"/>
          <a:stretch/>
        </p:blipFill>
        <p:spPr>
          <a:xfrm>
            <a:off x="5594513" y="1364983"/>
            <a:ext cx="1866254" cy="13320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0A59795-25A5-E06E-624B-87CF2DD666E7}"/>
              </a:ext>
            </a:extLst>
          </p:cNvPr>
          <p:cNvSpPr txBox="1"/>
          <p:nvPr/>
        </p:nvSpPr>
        <p:spPr>
          <a:xfrm>
            <a:off x="7229347" y="604808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95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B9CBC16-66FD-D503-62D8-AB39384968F1}"/>
              </a:ext>
            </a:extLst>
          </p:cNvPr>
          <p:cNvSpPr txBox="1"/>
          <p:nvPr/>
        </p:nvSpPr>
        <p:spPr>
          <a:xfrm>
            <a:off x="6025110" y="6218297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Age (years)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0A07C0-D40D-ADEB-1130-221E462BE373}"/>
              </a:ext>
            </a:extLst>
          </p:cNvPr>
          <p:cNvSpPr txBox="1"/>
          <p:nvPr/>
        </p:nvSpPr>
        <p:spPr>
          <a:xfrm>
            <a:off x="5548919" y="604808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85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E964DD8-D9FE-09F2-309A-8A2205E1D3C2}"/>
              </a:ext>
            </a:extLst>
          </p:cNvPr>
          <p:cNvSpPr txBox="1"/>
          <p:nvPr/>
        </p:nvSpPr>
        <p:spPr>
          <a:xfrm>
            <a:off x="6391733" y="604808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90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FE16555-2D45-ABDE-D043-7087CF018104}"/>
              </a:ext>
            </a:extLst>
          </p:cNvPr>
          <p:cNvSpPr txBox="1"/>
          <p:nvPr/>
        </p:nvSpPr>
        <p:spPr>
          <a:xfrm>
            <a:off x="4999900" y="1090564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APOE</a:t>
            </a:r>
            <a:r>
              <a:rPr lang="en-US" sz="1400" dirty="0">
                <a:latin typeface="Helvetica" pitchFamily="2" charset="0"/>
              </a:rPr>
              <a:t>*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945D17A-EB22-935A-CAC4-FBCDD4B985E2}"/>
              </a:ext>
            </a:extLst>
          </p:cNvPr>
          <p:cNvSpPr txBox="1"/>
          <p:nvPr/>
        </p:nvSpPr>
        <p:spPr>
          <a:xfrm>
            <a:off x="6300178" y="86599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432FF"/>
                </a:solidFill>
                <a:latin typeface="Helvetica" pitchFamily="2" charset="0"/>
              </a:rPr>
              <a:t>Men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5B89C2-D88D-5536-9F1C-9AB808BC613D}"/>
              </a:ext>
            </a:extLst>
          </p:cNvPr>
          <p:cNvSpPr txBox="1"/>
          <p:nvPr/>
        </p:nvSpPr>
        <p:spPr>
          <a:xfrm>
            <a:off x="8323114" y="820753"/>
            <a:ext cx="798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Women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E6E42F-8759-DA31-CFBA-AA3F740FF987}"/>
              </a:ext>
            </a:extLst>
          </p:cNvPr>
          <p:cNvSpPr txBox="1"/>
          <p:nvPr/>
        </p:nvSpPr>
        <p:spPr>
          <a:xfrm>
            <a:off x="5234296" y="2524789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847BF5-E7D6-5B3F-2CC6-BA7F9C17098D}"/>
              </a:ext>
            </a:extLst>
          </p:cNvPr>
          <p:cNvSpPr txBox="1"/>
          <p:nvPr/>
        </p:nvSpPr>
        <p:spPr>
          <a:xfrm>
            <a:off x="5228261" y="1932493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88D2288-7CB3-14ED-E535-8EF4DC79C2D4}"/>
              </a:ext>
            </a:extLst>
          </p:cNvPr>
          <p:cNvSpPr txBox="1"/>
          <p:nvPr/>
        </p:nvSpPr>
        <p:spPr>
          <a:xfrm>
            <a:off x="5236739" y="1337510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8F0643B-9116-9C62-AEF7-5B6DC5390CAC}"/>
              </a:ext>
            </a:extLst>
          </p:cNvPr>
          <p:cNvSpPr txBox="1"/>
          <p:nvPr/>
        </p:nvSpPr>
        <p:spPr>
          <a:xfrm>
            <a:off x="4934052" y="2789640"/>
            <a:ext cx="1683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i="1" dirty="0">
                <a:latin typeface="Helvetica" pitchFamily="2" charset="0"/>
              </a:rPr>
              <a:t>GRM7 </a:t>
            </a:r>
            <a:r>
              <a:rPr lang="en-US" altLang="ja-JP" sz="1400" dirty="0">
                <a:latin typeface="Helvetica" pitchFamily="2" charset="0"/>
              </a:rPr>
              <a:t>rs73116078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3032A98-094D-5540-CD9D-8118AA4ADD15}"/>
              </a:ext>
            </a:extLst>
          </p:cNvPr>
          <p:cNvSpPr txBox="1"/>
          <p:nvPr/>
        </p:nvSpPr>
        <p:spPr>
          <a:xfrm rot="16200000">
            <a:off x="4430984" y="5244845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D4B11E9-E20A-0B8F-8F0F-129974E7EC26}"/>
              </a:ext>
            </a:extLst>
          </p:cNvPr>
          <p:cNvSpPr txBox="1"/>
          <p:nvPr/>
        </p:nvSpPr>
        <p:spPr>
          <a:xfrm>
            <a:off x="5224123" y="4220063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6BF2091-ED11-2C48-63C8-0930C0C7F601}"/>
              </a:ext>
            </a:extLst>
          </p:cNvPr>
          <p:cNvSpPr txBox="1"/>
          <p:nvPr/>
        </p:nvSpPr>
        <p:spPr>
          <a:xfrm>
            <a:off x="5218088" y="3612499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F1C1A77-88B4-21E4-502E-495B0A5A1666}"/>
              </a:ext>
            </a:extLst>
          </p:cNvPr>
          <p:cNvSpPr txBox="1"/>
          <p:nvPr/>
        </p:nvSpPr>
        <p:spPr>
          <a:xfrm>
            <a:off x="5226566" y="3002713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30FF5B7-93D5-6C08-49B3-CB4BF3ABD278}"/>
              </a:ext>
            </a:extLst>
          </p:cNvPr>
          <p:cNvSpPr txBox="1"/>
          <p:nvPr/>
        </p:nvSpPr>
        <p:spPr>
          <a:xfrm>
            <a:off x="4979106" y="4489402"/>
            <a:ext cx="1539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i="1" dirty="0">
                <a:latin typeface="Helvetica" pitchFamily="2" charset="0"/>
              </a:rPr>
              <a:t>EYS </a:t>
            </a:r>
            <a:r>
              <a:rPr lang="en-US" altLang="ja-JP" sz="1400" dirty="0">
                <a:latin typeface="Helvetica" pitchFamily="2" charset="0"/>
              </a:rPr>
              <a:t>rs75571981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EA4A3B3-A556-F280-D1F0-C246762AC3EE}"/>
              </a:ext>
            </a:extLst>
          </p:cNvPr>
          <p:cNvSpPr txBox="1"/>
          <p:nvPr/>
        </p:nvSpPr>
        <p:spPr>
          <a:xfrm>
            <a:off x="5233338" y="5863445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2E36B6B-0B54-B5C8-4EA2-CD8FCA798FB6}"/>
              </a:ext>
            </a:extLst>
          </p:cNvPr>
          <p:cNvSpPr txBox="1"/>
          <p:nvPr/>
        </p:nvSpPr>
        <p:spPr>
          <a:xfrm>
            <a:off x="5245164" y="5303457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DF1D8B5-B6BD-82CA-671C-F20892AAEB82}"/>
              </a:ext>
            </a:extLst>
          </p:cNvPr>
          <p:cNvSpPr txBox="1"/>
          <p:nvPr/>
        </p:nvSpPr>
        <p:spPr>
          <a:xfrm>
            <a:off x="5235781" y="4693671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AA3B696-C673-C640-ABA4-9F4BB21F2A70}"/>
              </a:ext>
            </a:extLst>
          </p:cNvPr>
          <p:cNvSpPr txBox="1"/>
          <p:nvPr/>
        </p:nvSpPr>
        <p:spPr>
          <a:xfrm>
            <a:off x="9356575" y="604808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95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6605DCE-843C-4453-AD20-B2BE7558720D}"/>
              </a:ext>
            </a:extLst>
          </p:cNvPr>
          <p:cNvSpPr txBox="1"/>
          <p:nvPr/>
        </p:nvSpPr>
        <p:spPr>
          <a:xfrm>
            <a:off x="8264493" y="6219549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Age (years)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813734A-B1D9-1E35-8B09-7B0517FE3BA0}"/>
              </a:ext>
            </a:extLst>
          </p:cNvPr>
          <p:cNvSpPr txBox="1"/>
          <p:nvPr/>
        </p:nvSpPr>
        <p:spPr>
          <a:xfrm>
            <a:off x="7661708" y="604808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85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0B5A457-3758-A365-D35A-D84A23D99B14}"/>
              </a:ext>
            </a:extLst>
          </p:cNvPr>
          <p:cNvSpPr txBox="1"/>
          <p:nvPr/>
        </p:nvSpPr>
        <p:spPr>
          <a:xfrm>
            <a:off x="8492114" y="604808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90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76E6172-92EA-09E3-EAD1-72714225C722}"/>
              </a:ext>
            </a:extLst>
          </p:cNvPr>
          <p:cNvSpPr txBox="1"/>
          <p:nvPr/>
        </p:nvSpPr>
        <p:spPr>
          <a:xfrm>
            <a:off x="5623904" y="1128530"/>
            <a:ext cx="1314784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  <a:ea typeface="Hiragino Maru Gothic Pro W4" panose="020F0400000000000000" pitchFamily="34" charset="-128"/>
              </a:rPr>
              <a:t>*remove APOE2/APOE4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DE25329-5355-B803-06A1-E0D6ED6711C2}"/>
              </a:ext>
            </a:extLst>
          </p:cNvPr>
          <p:cNvSpPr txBox="1"/>
          <p:nvPr/>
        </p:nvSpPr>
        <p:spPr>
          <a:xfrm rot="16200000">
            <a:off x="4430986" y="3582167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2AC5B84-FFFD-F4CB-460E-3688CAC0A731}"/>
              </a:ext>
            </a:extLst>
          </p:cNvPr>
          <p:cNvSpPr txBox="1"/>
          <p:nvPr/>
        </p:nvSpPr>
        <p:spPr>
          <a:xfrm rot="16200000">
            <a:off x="4430986" y="1898931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9001A2D0-30AB-1A4B-8830-5951E4B5E98E}"/>
              </a:ext>
            </a:extLst>
          </p:cNvPr>
          <p:cNvGrpSpPr/>
          <p:nvPr/>
        </p:nvGrpSpPr>
        <p:grpSpPr>
          <a:xfrm>
            <a:off x="5673589" y="2016818"/>
            <a:ext cx="1505005" cy="553043"/>
            <a:chOff x="811169" y="1994525"/>
            <a:chExt cx="1505005" cy="553043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FF429A5-25CD-6B21-1718-66C6A89E3B2C}"/>
                </a:ext>
              </a:extLst>
            </p:cNvPr>
            <p:cNvSpPr txBox="1"/>
            <p:nvPr/>
          </p:nvSpPr>
          <p:spPr>
            <a:xfrm>
              <a:off x="1009014" y="2152954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APOE3/E3</a:t>
              </a:r>
            </a:p>
          </p:txBody>
        </p: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80BB0DDE-2CB4-BB37-6F98-B3D62437C710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10FCAF92-BBC2-0C31-0D3B-9DCCCE851B7B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2710404B-F4D3-670A-9923-72571671E757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B71BC9FB-B41F-A7D0-B358-4BBB70B91F51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APOE2pos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584168F-345E-F542-7F37-08729AAD958C}"/>
                </a:ext>
              </a:extLst>
            </p:cNvPr>
            <p:cNvSpPr txBox="1"/>
            <p:nvPr/>
          </p:nvSpPr>
          <p:spPr>
            <a:xfrm>
              <a:off x="1009014" y="2294177"/>
              <a:ext cx="8146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APOE4pos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3A78D10F-196E-EDCF-C608-6A3F0D62907E}"/>
                </a:ext>
              </a:extLst>
            </p:cNvPr>
            <p:cNvSpPr txBox="1"/>
            <p:nvPr/>
          </p:nvSpPr>
          <p:spPr>
            <a:xfrm>
              <a:off x="1671992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(n=33)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92190063-F329-78DC-CF84-535F511B1CA8}"/>
                </a:ext>
              </a:extLst>
            </p:cNvPr>
            <p:cNvSpPr txBox="1"/>
            <p:nvPr/>
          </p:nvSpPr>
          <p:spPr>
            <a:xfrm>
              <a:off x="1650036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(n=395)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90E6175-C4A5-B51B-FE69-C34658A7A9FD}"/>
                </a:ext>
              </a:extLst>
            </p:cNvPr>
            <p:cNvSpPr txBox="1"/>
            <p:nvPr/>
          </p:nvSpPr>
          <p:spPr>
            <a:xfrm>
              <a:off x="1663677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(n=76)</a:t>
              </a:r>
            </a:p>
          </p:txBody>
        </p:sp>
      </p:grp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1DB3E8C-0009-C73F-694C-44CF1FC8F07D}"/>
              </a:ext>
            </a:extLst>
          </p:cNvPr>
          <p:cNvSpPr txBox="1"/>
          <p:nvPr/>
        </p:nvSpPr>
        <p:spPr>
          <a:xfrm>
            <a:off x="5587910" y="2451699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Helvetica" pitchFamily="2" charset="0"/>
              </a:rPr>
              <a:t>p = 0.005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7C9EB449-3ADF-44C7-FE9B-41B6B654BA7E}"/>
              </a:ext>
            </a:extLst>
          </p:cNvPr>
          <p:cNvSpPr txBox="1"/>
          <p:nvPr/>
        </p:nvSpPr>
        <p:spPr>
          <a:xfrm>
            <a:off x="6998466" y="6439174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 pitchFamily="2" charset="0"/>
              </a:rPr>
              <a:t>Healthspan</a:t>
            </a:r>
            <a:endParaRPr lang="en-US" sz="1400" dirty="0">
              <a:latin typeface="Helvetica" pitchFamily="2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2CDC2BB8-60B3-589F-F8E4-4D0A165E3AB8}"/>
              </a:ext>
            </a:extLst>
          </p:cNvPr>
          <p:cNvSpPr txBox="1"/>
          <p:nvPr/>
        </p:nvSpPr>
        <p:spPr>
          <a:xfrm>
            <a:off x="7683410" y="2451699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0.721</a:t>
            </a:r>
          </a:p>
        </p:txBody>
      </p: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095C002-B61F-9DB1-B662-157C7EAF9456}"/>
              </a:ext>
            </a:extLst>
          </p:cNvPr>
          <p:cNvGrpSpPr/>
          <p:nvPr/>
        </p:nvGrpSpPr>
        <p:grpSpPr>
          <a:xfrm>
            <a:off x="7791949" y="2000916"/>
            <a:ext cx="1505005" cy="553043"/>
            <a:chOff x="811169" y="1994525"/>
            <a:chExt cx="1505005" cy="553043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3A7A86F0-3629-7D4F-7CEC-C59974CD6745}"/>
                </a:ext>
              </a:extLst>
            </p:cNvPr>
            <p:cNvSpPr txBox="1"/>
            <p:nvPr/>
          </p:nvSpPr>
          <p:spPr>
            <a:xfrm>
              <a:off x="1009014" y="2152954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APOE3/E3</a:t>
              </a:r>
            </a:p>
          </p:txBody>
        </p:sp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CAFC4D3A-EBC4-2DBA-5A33-AE068637181C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コネクタ 112">
              <a:extLst>
                <a:ext uri="{FF2B5EF4-FFF2-40B4-BE49-F238E27FC236}">
                  <a16:creationId xmlns:a16="http://schemas.microsoft.com/office/drawing/2014/main" id="{1029886F-ED6E-99E5-2794-65849E1E7A38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線コネクタ 113">
              <a:extLst>
                <a:ext uri="{FF2B5EF4-FFF2-40B4-BE49-F238E27FC236}">
                  <a16:creationId xmlns:a16="http://schemas.microsoft.com/office/drawing/2014/main" id="{DCF88D66-3427-5C61-587D-881F9220F4FD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B9184C7B-A16A-5032-03D8-199445728832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APOE2pos</a:t>
              </a: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322EE323-598C-FBD1-9106-A4253A702868}"/>
                </a:ext>
              </a:extLst>
            </p:cNvPr>
            <p:cNvSpPr txBox="1"/>
            <p:nvPr/>
          </p:nvSpPr>
          <p:spPr>
            <a:xfrm>
              <a:off x="1009014" y="2294177"/>
              <a:ext cx="8146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APOE4pos</a:t>
              </a: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398F744F-9DB3-2B27-066C-BC1EB247DD48}"/>
                </a:ext>
              </a:extLst>
            </p:cNvPr>
            <p:cNvSpPr txBox="1"/>
            <p:nvPr/>
          </p:nvSpPr>
          <p:spPr>
            <a:xfrm>
              <a:off x="1671992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(n=38)</a:t>
              </a: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D2B322EB-885F-C852-93C1-1B439435F56D}"/>
                </a:ext>
              </a:extLst>
            </p:cNvPr>
            <p:cNvSpPr txBox="1"/>
            <p:nvPr/>
          </p:nvSpPr>
          <p:spPr>
            <a:xfrm>
              <a:off x="1650036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(n=406)</a:t>
              </a: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DFC8DE97-3276-48E4-68A3-F150B9529DC5}"/>
                </a:ext>
              </a:extLst>
            </p:cNvPr>
            <p:cNvSpPr txBox="1"/>
            <p:nvPr/>
          </p:nvSpPr>
          <p:spPr>
            <a:xfrm>
              <a:off x="1663677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(n=55)</a:t>
              </a:r>
            </a:p>
          </p:txBody>
        </p: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44116DF6-D7F6-871F-0076-98ED8CCFCD26}"/>
              </a:ext>
            </a:extLst>
          </p:cNvPr>
          <p:cNvGrpSpPr/>
          <p:nvPr/>
        </p:nvGrpSpPr>
        <p:grpSpPr>
          <a:xfrm>
            <a:off x="5673589" y="3654456"/>
            <a:ext cx="1335371" cy="553043"/>
            <a:chOff x="811169" y="1994525"/>
            <a:chExt cx="1335371" cy="553043"/>
          </a:xfrm>
        </p:grpSpPr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4013F5E0-C0C8-E92E-ADF8-60F705A36096}"/>
                </a:ext>
              </a:extLst>
            </p:cNvPr>
            <p:cNvSpPr txBox="1"/>
            <p:nvPr/>
          </p:nvSpPr>
          <p:spPr>
            <a:xfrm>
              <a:off x="1009014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135" name="直線コネクタ 134">
              <a:extLst>
                <a:ext uri="{FF2B5EF4-FFF2-40B4-BE49-F238E27FC236}">
                  <a16:creationId xmlns:a16="http://schemas.microsoft.com/office/drawing/2014/main" id="{A8B1A329-980A-C79C-617B-2780419FAF0B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>
              <a:extLst>
                <a:ext uri="{FF2B5EF4-FFF2-40B4-BE49-F238E27FC236}">
                  <a16:creationId xmlns:a16="http://schemas.microsoft.com/office/drawing/2014/main" id="{3AE02EE0-B220-02C3-5AE1-5B9CBFC141C5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コネクタ 141">
              <a:extLst>
                <a:ext uri="{FF2B5EF4-FFF2-40B4-BE49-F238E27FC236}">
                  <a16:creationId xmlns:a16="http://schemas.microsoft.com/office/drawing/2014/main" id="{A1190D26-372C-C2DA-A22D-8B0572495DC1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F3EF7931-1C40-3B75-5AE7-334D67BDA42E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26CC9CE4-DA0F-8F4A-FB5F-EA3A3761973F}"/>
                </a:ext>
              </a:extLst>
            </p:cNvPr>
            <p:cNvSpPr txBox="1"/>
            <p:nvPr/>
          </p:nvSpPr>
          <p:spPr>
            <a:xfrm>
              <a:off x="1009014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BAAA980D-8E1D-0541-C845-17444D5F6124}"/>
                </a:ext>
              </a:extLst>
            </p:cNvPr>
            <p:cNvSpPr txBox="1"/>
            <p:nvPr/>
          </p:nvSpPr>
          <p:spPr>
            <a:xfrm>
              <a:off x="1456494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(n=271)</a:t>
              </a: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3343E064-818B-E521-D0AA-7E5B1950D59A}"/>
                </a:ext>
              </a:extLst>
            </p:cNvPr>
            <p:cNvSpPr txBox="1"/>
            <p:nvPr/>
          </p:nvSpPr>
          <p:spPr>
            <a:xfrm>
              <a:off x="1461368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(n=200)</a:t>
              </a: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DD116B88-8795-891F-AF56-775229A95F47}"/>
                </a:ext>
              </a:extLst>
            </p:cNvPr>
            <p:cNvSpPr txBox="1"/>
            <p:nvPr/>
          </p:nvSpPr>
          <p:spPr>
            <a:xfrm>
              <a:off x="1550016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(n=40)</a:t>
              </a:r>
            </a:p>
          </p:txBody>
        </p:sp>
      </p:grp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C39142C9-045E-3D67-557B-BFE1BAF2CB51}"/>
              </a:ext>
            </a:extLst>
          </p:cNvPr>
          <p:cNvSpPr txBox="1"/>
          <p:nvPr/>
        </p:nvSpPr>
        <p:spPr>
          <a:xfrm>
            <a:off x="5587910" y="4105239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0.438</a:t>
            </a:r>
          </a:p>
        </p:txBody>
      </p:sp>
      <p:grpSp>
        <p:nvGrpSpPr>
          <p:cNvPr id="149" name="グループ化 148">
            <a:extLst>
              <a:ext uri="{FF2B5EF4-FFF2-40B4-BE49-F238E27FC236}">
                <a16:creationId xmlns:a16="http://schemas.microsoft.com/office/drawing/2014/main" id="{89B8907A-3B0C-BFA4-86FA-5A119BF3B8E1}"/>
              </a:ext>
            </a:extLst>
          </p:cNvPr>
          <p:cNvGrpSpPr/>
          <p:nvPr/>
        </p:nvGrpSpPr>
        <p:grpSpPr>
          <a:xfrm>
            <a:off x="7784329" y="3654456"/>
            <a:ext cx="1335371" cy="553043"/>
            <a:chOff x="811169" y="1994525"/>
            <a:chExt cx="1335371" cy="553043"/>
          </a:xfrm>
        </p:grpSpPr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516F62D2-729A-8A88-D38A-717A858CCE9C}"/>
                </a:ext>
              </a:extLst>
            </p:cNvPr>
            <p:cNvSpPr txBox="1"/>
            <p:nvPr/>
          </p:nvSpPr>
          <p:spPr>
            <a:xfrm>
              <a:off x="1009014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151" name="直線コネクタ 150">
              <a:extLst>
                <a:ext uri="{FF2B5EF4-FFF2-40B4-BE49-F238E27FC236}">
                  <a16:creationId xmlns:a16="http://schemas.microsoft.com/office/drawing/2014/main" id="{140E719B-005A-95BE-48FE-602B05B7E070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コネクタ 151">
              <a:extLst>
                <a:ext uri="{FF2B5EF4-FFF2-40B4-BE49-F238E27FC236}">
                  <a16:creationId xmlns:a16="http://schemas.microsoft.com/office/drawing/2014/main" id="{54CE6240-67B0-42EE-2514-715898247B94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線コネクタ 152">
              <a:extLst>
                <a:ext uri="{FF2B5EF4-FFF2-40B4-BE49-F238E27FC236}">
                  <a16:creationId xmlns:a16="http://schemas.microsoft.com/office/drawing/2014/main" id="{56401D5F-73B6-7119-F6D1-37CA80EFF3F4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テキスト ボックス 153">
              <a:extLst>
                <a:ext uri="{FF2B5EF4-FFF2-40B4-BE49-F238E27FC236}">
                  <a16:creationId xmlns:a16="http://schemas.microsoft.com/office/drawing/2014/main" id="{6C801A4F-63AA-D8EC-5325-6CF017A95E8A}"/>
                </a:ext>
              </a:extLst>
            </p:cNvPr>
            <p:cNvSpPr txBox="1"/>
            <p:nvPr/>
          </p:nvSpPr>
          <p:spPr>
            <a:xfrm>
              <a:off x="1009014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A962651B-E78F-D5B5-74DE-F8DCE9FAED96}"/>
                </a:ext>
              </a:extLst>
            </p:cNvPr>
            <p:cNvSpPr txBox="1"/>
            <p:nvPr/>
          </p:nvSpPr>
          <p:spPr>
            <a:xfrm>
              <a:off x="1009014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207BCCAD-F6AB-C0F9-CACA-4BCC1D44D44C}"/>
                </a:ext>
              </a:extLst>
            </p:cNvPr>
            <p:cNvSpPr txBox="1"/>
            <p:nvPr/>
          </p:nvSpPr>
          <p:spPr>
            <a:xfrm>
              <a:off x="1456494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(n=282)</a:t>
              </a: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D5072FA6-D70C-84C7-438D-AD939AA85A10}"/>
                </a:ext>
              </a:extLst>
            </p:cNvPr>
            <p:cNvSpPr txBox="1"/>
            <p:nvPr/>
          </p:nvSpPr>
          <p:spPr>
            <a:xfrm>
              <a:off x="1461368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(n=185)</a:t>
              </a:r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CB78D985-BADF-D131-135F-DC5C7B5CDE30}"/>
                </a:ext>
              </a:extLst>
            </p:cNvPr>
            <p:cNvSpPr txBox="1"/>
            <p:nvPr/>
          </p:nvSpPr>
          <p:spPr>
            <a:xfrm>
              <a:off x="1550016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(n=33)</a:t>
              </a:r>
            </a:p>
          </p:txBody>
        </p:sp>
      </p:grp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B0DC1D3D-06F3-2B58-6D62-B2F412708D0C}"/>
              </a:ext>
            </a:extLst>
          </p:cNvPr>
          <p:cNvSpPr txBox="1"/>
          <p:nvPr/>
        </p:nvSpPr>
        <p:spPr>
          <a:xfrm>
            <a:off x="7698650" y="4105239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0.856</a:t>
            </a:r>
          </a:p>
        </p:txBody>
      </p:sp>
      <p:cxnSp>
        <p:nvCxnSpPr>
          <p:cNvPr id="160" name="直線コネクタ 159">
            <a:extLst>
              <a:ext uri="{FF2B5EF4-FFF2-40B4-BE49-F238E27FC236}">
                <a16:creationId xmlns:a16="http://schemas.microsoft.com/office/drawing/2014/main" id="{BE030688-37CC-C8C3-17F5-D0A1DFE99148}"/>
              </a:ext>
            </a:extLst>
          </p:cNvPr>
          <p:cNvCxnSpPr/>
          <p:nvPr/>
        </p:nvCxnSpPr>
        <p:spPr>
          <a:xfrm>
            <a:off x="5713320" y="6057349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線コネクタ 160">
            <a:extLst>
              <a:ext uri="{FF2B5EF4-FFF2-40B4-BE49-F238E27FC236}">
                <a16:creationId xmlns:a16="http://schemas.microsoft.com/office/drawing/2014/main" id="{2C0DD2AA-457E-BACF-F4E0-D27ACFF5948C}"/>
              </a:ext>
            </a:extLst>
          </p:cNvPr>
          <p:cNvCxnSpPr/>
          <p:nvPr/>
        </p:nvCxnSpPr>
        <p:spPr>
          <a:xfrm>
            <a:off x="6554695" y="6057349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線コネクタ 161">
            <a:extLst>
              <a:ext uri="{FF2B5EF4-FFF2-40B4-BE49-F238E27FC236}">
                <a16:creationId xmlns:a16="http://schemas.microsoft.com/office/drawing/2014/main" id="{F6C8B147-B0A8-9A5F-9625-5D3303E335A3}"/>
              </a:ext>
            </a:extLst>
          </p:cNvPr>
          <p:cNvCxnSpPr/>
          <p:nvPr/>
        </p:nvCxnSpPr>
        <p:spPr>
          <a:xfrm>
            <a:off x="7405595" y="6057349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08947759-1341-CCF7-17DA-2DDC63A53AE1}"/>
              </a:ext>
            </a:extLst>
          </p:cNvPr>
          <p:cNvGrpSpPr/>
          <p:nvPr/>
        </p:nvGrpSpPr>
        <p:grpSpPr>
          <a:xfrm>
            <a:off x="5673589" y="5363986"/>
            <a:ext cx="1249180" cy="553043"/>
            <a:chOff x="811169" y="1994525"/>
            <a:chExt cx="1249180" cy="553043"/>
          </a:xfrm>
        </p:grpSpPr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922FC225-1D4E-817C-F110-2B2645BBC271}"/>
                </a:ext>
              </a:extLst>
            </p:cNvPr>
            <p:cNvSpPr txBox="1"/>
            <p:nvPr/>
          </p:nvSpPr>
          <p:spPr>
            <a:xfrm>
              <a:off x="965940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165" name="直線コネクタ 164">
              <a:extLst>
                <a:ext uri="{FF2B5EF4-FFF2-40B4-BE49-F238E27FC236}">
                  <a16:creationId xmlns:a16="http://schemas.microsoft.com/office/drawing/2014/main" id="{26AA3DE6-BFBE-0DD0-EA32-456C5650D4D9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線コネクタ 170">
              <a:extLst>
                <a:ext uri="{FF2B5EF4-FFF2-40B4-BE49-F238E27FC236}">
                  <a16:creationId xmlns:a16="http://schemas.microsoft.com/office/drawing/2014/main" id="{9D927866-5D38-91D5-F821-54972FF3B811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線コネクタ 175">
              <a:extLst>
                <a:ext uri="{FF2B5EF4-FFF2-40B4-BE49-F238E27FC236}">
                  <a16:creationId xmlns:a16="http://schemas.microsoft.com/office/drawing/2014/main" id="{D4ACAABD-4976-B201-746F-195EE71EB599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4ED31A80-A94C-D097-5C24-BDD5431AE59E}"/>
                </a:ext>
              </a:extLst>
            </p:cNvPr>
            <p:cNvSpPr txBox="1"/>
            <p:nvPr/>
          </p:nvSpPr>
          <p:spPr>
            <a:xfrm>
              <a:off x="965940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188" name="テキスト ボックス 187">
              <a:extLst>
                <a:ext uri="{FF2B5EF4-FFF2-40B4-BE49-F238E27FC236}">
                  <a16:creationId xmlns:a16="http://schemas.microsoft.com/office/drawing/2014/main" id="{DEA06D1D-3453-9771-B04C-821D95E29A6E}"/>
                </a:ext>
              </a:extLst>
            </p:cNvPr>
            <p:cNvSpPr txBox="1"/>
            <p:nvPr/>
          </p:nvSpPr>
          <p:spPr>
            <a:xfrm>
              <a:off x="965940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189" name="テキスト ボックス 188">
              <a:extLst>
                <a:ext uri="{FF2B5EF4-FFF2-40B4-BE49-F238E27FC236}">
                  <a16:creationId xmlns:a16="http://schemas.microsoft.com/office/drawing/2014/main" id="{A0A19A3D-CE31-1569-5266-CB14A3024F46}"/>
                </a:ext>
              </a:extLst>
            </p:cNvPr>
            <p:cNvSpPr txBox="1"/>
            <p:nvPr/>
          </p:nvSpPr>
          <p:spPr>
            <a:xfrm>
              <a:off x="1401888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(n=450)</a:t>
              </a:r>
            </a:p>
          </p:txBody>
        </p:sp>
        <p:sp>
          <p:nvSpPr>
            <p:cNvPr id="190" name="テキスト ボックス 189">
              <a:extLst>
                <a:ext uri="{FF2B5EF4-FFF2-40B4-BE49-F238E27FC236}">
                  <a16:creationId xmlns:a16="http://schemas.microsoft.com/office/drawing/2014/main" id="{84B8CE0D-401F-A735-1813-56D75AD3F318}"/>
                </a:ext>
              </a:extLst>
            </p:cNvPr>
            <p:cNvSpPr txBox="1"/>
            <p:nvPr/>
          </p:nvSpPr>
          <p:spPr>
            <a:xfrm>
              <a:off x="1406762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(n=55)</a:t>
              </a:r>
            </a:p>
          </p:txBody>
        </p:sp>
        <p:sp>
          <p:nvSpPr>
            <p:cNvPr id="191" name="テキスト ボックス 190">
              <a:extLst>
                <a:ext uri="{FF2B5EF4-FFF2-40B4-BE49-F238E27FC236}">
                  <a16:creationId xmlns:a16="http://schemas.microsoft.com/office/drawing/2014/main" id="{F7F6AA96-BA03-E109-1A05-89715B0630A8}"/>
                </a:ext>
              </a:extLst>
            </p:cNvPr>
            <p:cNvSpPr txBox="1"/>
            <p:nvPr/>
          </p:nvSpPr>
          <p:spPr>
            <a:xfrm>
              <a:off x="1463825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(n=1)</a:t>
              </a:r>
            </a:p>
          </p:txBody>
        </p:sp>
      </p:grp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4E776EAC-A544-D277-455E-D7A56863D530}"/>
              </a:ext>
            </a:extLst>
          </p:cNvPr>
          <p:cNvSpPr txBox="1"/>
          <p:nvPr/>
        </p:nvSpPr>
        <p:spPr>
          <a:xfrm>
            <a:off x="5587910" y="5814769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0.403</a:t>
            </a:r>
          </a:p>
        </p:txBody>
      </p:sp>
      <p:cxnSp>
        <p:nvCxnSpPr>
          <p:cNvPr id="193" name="直線コネクタ 192">
            <a:extLst>
              <a:ext uri="{FF2B5EF4-FFF2-40B4-BE49-F238E27FC236}">
                <a16:creationId xmlns:a16="http://schemas.microsoft.com/office/drawing/2014/main" id="{79F09737-4D26-D2E9-4458-008301123025}"/>
              </a:ext>
            </a:extLst>
          </p:cNvPr>
          <p:cNvCxnSpPr/>
          <p:nvPr/>
        </p:nvCxnSpPr>
        <p:spPr>
          <a:xfrm>
            <a:off x="7808491" y="6057349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直線コネクタ 193">
            <a:extLst>
              <a:ext uri="{FF2B5EF4-FFF2-40B4-BE49-F238E27FC236}">
                <a16:creationId xmlns:a16="http://schemas.microsoft.com/office/drawing/2014/main" id="{81A78B98-E368-06EF-C7FF-66085F44A355}"/>
              </a:ext>
            </a:extLst>
          </p:cNvPr>
          <p:cNvCxnSpPr/>
          <p:nvPr/>
        </p:nvCxnSpPr>
        <p:spPr>
          <a:xfrm>
            <a:off x="9504160" y="6057349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直線コネクタ 194">
            <a:extLst>
              <a:ext uri="{FF2B5EF4-FFF2-40B4-BE49-F238E27FC236}">
                <a16:creationId xmlns:a16="http://schemas.microsoft.com/office/drawing/2014/main" id="{45A2216B-097B-11B2-5E7E-060419A8A074}"/>
              </a:ext>
            </a:extLst>
          </p:cNvPr>
          <p:cNvCxnSpPr/>
          <p:nvPr/>
        </p:nvCxnSpPr>
        <p:spPr>
          <a:xfrm>
            <a:off x="8656325" y="6057349"/>
            <a:ext cx="0" cy="3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57635C79-F087-6A73-5667-D37A2D4107CF}"/>
              </a:ext>
            </a:extLst>
          </p:cNvPr>
          <p:cNvGrpSpPr/>
          <p:nvPr/>
        </p:nvGrpSpPr>
        <p:grpSpPr>
          <a:xfrm>
            <a:off x="7775658" y="5363986"/>
            <a:ext cx="1249180" cy="553043"/>
            <a:chOff x="811169" y="1994525"/>
            <a:chExt cx="1249180" cy="553043"/>
          </a:xfrm>
        </p:grpSpPr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078E0F40-8F10-F9B7-80CA-24CE07B79B0A}"/>
                </a:ext>
              </a:extLst>
            </p:cNvPr>
            <p:cNvSpPr txBox="1"/>
            <p:nvPr/>
          </p:nvSpPr>
          <p:spPr>
            <a:xfrm>
              <a:off x="965940" y="2152954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</a:t>
              </a:r>
            </a:p>
          </p:txBody>
        </p:sp>
        <p:cxnSp>
          <p:nvCxnSpPr>
            <p:cNvPr id="198" name="直線コネクタ 197">
              <a:extLst>
                <a:ext uri="{FF2B5EF4-FFF2-40B4-BE49-F238E27FC236}">
                  <a16:creationId xmlns:a16="http://schemas.microsoft.com/office/drawing/2014/main" id="{B1D31289-1F3C-2196-C7B1-C7ACBDF7B300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262712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線コネクタ 198">
              <a:extLst>
                <a:ext uri="{FF2B5EF4-FFF2-40B4-BE49-F238E27FC236}">
                  <a16:creationId xmlns:a16="http://schemas.microsoft.com/office/drawing/2014/main" id="{FDB26BCA-801D-8AFF-6330-0D2E63B11BC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406056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線コネクタ 199">
              <a:extLst>
                <a:ext uri="{FF2B5EF4-FFF2-40B4-BE49-F238E27FC236}">
                  <a16:creationId xmlns:a16="http://schemas.microsoft.com/office/drawing/2014/main" id="{A35501C1-C5F3-5103-9D37-3DA530998929}"/>
                </a:ext>
              </a:extLst>
            </p:cNvPr>
            <p:cNvCxnSpPr>
              <a:cxnSpLocks/>
            </p:cNvCxnSpPr>
            <p:nvPr/>
          </p:nvCxnSpPr>
          <p:spPr>
            <a:xfrm>
              <a:off x="811169" y="2119367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テキスト ボックス 200">
              <a:extLst>
                <a:ext uri="{FF2B5EF4-FFF2-40B4-BE49-F238E27FC236}">
                  <a16:creationId xmlns:a16="http://schemas.microsoft.com/office/drawing/2014/main" id="{980BB9FF-D92B-3CEA-8322-49919B3060E5}"/>
                </a:ext>
              </a:extLst>
            </p:cNvPr>
            <p:cNvSpPr txBox="1"/>
            <p:nvPr/>
          </p:nvSpPr>
          <p:spPr>
            <a:xfrm>
              <a:off x="965940" y="1995958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</a:t>
              </a:r>
            </a:p>
          </p:txBody>
        </p:sp>
        <p:sp>
          <p:nvSpPr>
            <p:cNvPr id="202" name="テキスト ボックス 201">
              <a:extLst>
                <a:ext uri="{FF2B5EF4-FFF2-40B4-BE49-F238E27FC236}">
                  <a16:creationId xmlns:a16="http://schemas.microsoft.com/office/drawing/2014/main" id="{61392705-AFF9-AFAE-1EEE-3C14BA45F7E4}"/>
                </a:ext>
              </a:extLst>
            </p:cNvPr>
            <p:cNvSpPr txBox="1"/>
            <p:nvPr/>
          </p:nvSpPr>
          <p:spPr>
            <a:xfrm>
              <a:off x="965940" y="2294177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</a:t>
              </a:r>
            </a:p>
          </p:txBody>
        </p:sp>
        <p:sp>
          <p:nvSpPr>
            <p:cNvPr id="203" name="テキスト ボックス 202">
              <a:extLst>
                <a:ext uri="{FF2B5EF4-FFF2-40B4-BE49-F238E27FC236}">
                  <a16:creationId xmlns:a16="http://schemas.microsoft.com/office/drawing/2014/main" id="{4D503F8C-A6C1-B888-4EB9-E8BF664BFBDB}"/>
                </a:ext>
              </a:extLst>
            </p:cNvPr>
            <p:cNvSpPr txBox="1"/>
            <p:nvPr/>
          </p:nvSpPr>
          <p:spPr>
            <a:xfrm>
              <a:off x="1401888" y="199452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(n=441)</a:t>
              </a:r>
            </a:p>
          </p:txBody>
        </p:sp>
        <p:sp>
          <p:nvSpPr>
            <p:cNvPr id="204" name="テキスト ボックス 203">
              <a:extLst>
                <a:ext uri="{FF2B5EF4-FFF2-40B4-BE49-F238E27FC236}">
                  <a16:creationId xmlns:a16="http://schemas.microsoft.com/office/drawing/2014/main" id="{49B11DAC-360C-0C31-68F5-FCDE34CDDB69}"/>
                </a:ext>
              </a:extLst>
            </p:cNvPr>
            <p:cNvSpPr txBox="1"/>
            <p:nvPr/>
          </p:nvSpPr>
          <p:spPr>
            <a:xfrm>
              <a:off x="1406762" y="2154533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(n=53)</a:t>
              </a:r>
            </a:p>
          </p:txBody>
        </p:sp>
        <p:sp>
          <p:nvSpPr>
            <p:cNvPr id="205" name="テキスト ボックス 204">
              <a:extLst>
                <a:ext uri="{FF2B5EF4-FFF2-40B4-BE49-F238E27FC236}">
                  <a16:creationId xmlns:a16="http://schemas.microsoft.com/office/drawing/2014/main" id="{51839896-2E05-EB2E-871A-4C8EBB568062}"/>
                </a:ext>
              </a:extLst>
            </p:cNvPr>
            <p:cNvSpPr txBox="1"/>
            <p:nvPr/>
          </p:nvSpPr>
          <p:spPr>
            <a:xfrm>
              <a:off x="1463825" y="2301347"/>
              <a:ext cx="596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(n=5)</a:t>
              </a:r>
            </a:p>
          </p:txBody>
        </p:sp>
      </p:grpSp>
      <p:sp>
        <p:nvSpPr>
          <p:cNvPr id="206" name="テキスト ボックス 205">
            <a:extLst>
              <a:ext uri="{FF2B5EF4-FFF2-40B4-BE49-F238E27FC236}">
                <a16:creationId xmlns:a16="http://schemas.microsoft.com/office/drawing/2014/main" id="{C2FD5CB2-E812-AB23-5BCA-D7A08AD5FF63}"/>
              </a:ext>
            </a:extLst>
          </p:cNvPr>
          <p:cNvSpPr txBox="1"/>
          <p:nvPr/>
        </p:nvSpPr>
        <p:spPr>
          <a:xfrm>
            <a:off x="7689979" y="5814769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0.609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2C7EF89-0A30-231B-3B6B-217F9998B6FF}"/>
              </a:ext>
            </a:extLst>
          </p:cNvPr>
          <p:cNvSpPr txBox="1"/>
          <p:nvPr/>
        </p:nvSpPr>
        <p:spPr>
          <a:xfrm>
            <a:off x="137480" y="66588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a</a:t>
            </a:r>
          </a:p>
        </p:txBody>
      </p:sp>
      <p:sp>
        <p:nvSpPr>
          <p:cNvPr id="178" name="テキスト ボックス 177">
            <a:extLst>
              <a:ext uri="{FF2B5EF4-FFF2-40B4-BE49-F238E27FC236}">
                <a16:creationId xmlns:a16="http://schemas.microsoft.com/office/drawing/2014/main" id="{88DF03DD-1F52-DA3C-3AAB-B5B610B72E95}"/>
              </a:ext>
            </a:extLst>
          </p:cNvPr>
          <p:cNvSpPr txBox="1"/>
          <p:nvPr/>
        </p:nvSpPr>
        <p:spPr>
          <a:xfrm>
            <a:off x="5011038" y="66588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726804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1054</TotalTime>
  <Words>372</Words>
  <Application>Microsoft Macintosh PowerPoint</Application>
  <PresentationFormat>A4 210 x 297 mm</PresentationFormat>
  <Paragraphs>140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3</cp:revision>
  <dcterms:created xsi:type="dcterms:W3CDTF">2023-09-21T08:54:30Z</dcterms:created>
  <dcterms:modified xsi:type="dcterms:W3CDTF">2023-11-02T08:55:38Z</dcterms:modified>
</cp:coreProperties>
</file>