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>
      <p:cViewPr varScale="1">
        <p:scale>
          <a:sx n="128" d="100"/>
          <a:sy n="128" d="100"/>
        </p:scale>
        <p:origin x="1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11DA1-2729-C844-89C2-0A5F47E0C1BB}" type="datetimeFigureOut">
              <a:rPr kumimoji="1" lang="ja-JP" altLang="en-US" smtClean="0"/>
              <a:t>2024/1/29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26C-0BA5-E249-989D-F598AE5E1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2DB5818-DEB4-2425-C573-8BF466477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980" y="1845812"/>
            <a:ext cx="3600000" cy="3600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6C9BCC7-60B2-E982-BACC-BFE0EFA60B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23"/>
          <a:stretch/>
        </p:blipFill>
        <p:spPr>
          <a:xfrm>
            <a:off x="1412281" y="2125179"/>
            <a:ext cx="2140477" cy="4320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1CA184-F8D5-4171-C778-F2FFBC2D127D}"/>
              </a:ext>
            </a:extLst>
          </p:cNvPr>
          <p:cNvSpPr txBox="1"/>
          <p:nvPr/>
        </p:nvSpPr>
        <p:spPr>
          <a:xfrm>
            <a:off x="364052" y="1166038"/>
            <a:ext cx="1566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8AD8"/>
                </a:solidFill>
                <a:latin typeface="Helvetica" pitchFamily="2" charset="0"/>
              </a:rPr>
              <a:t>Cent</a:t>
            </a:r>
            <a:r>
              <a:rPr lang="en-US" sz="1200" dirty="0">
                <a:latin typeface="Helvetica" pitchFamily="2" charset="0"/>
              </a:rPr>
              <a:t> (Survival days)</a:t>
            </a:r>
            <a:endParaRPr lang="en-US" sz="1000" dirty="0">
              <a:latin typeface="Helvetica" pitchFamily="2" charset="0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A27ABD79-4E60-4621-E9CC-86FDC2BA496E}"/>
              </a:ext>
            </a:extLst>
          </p:cNvPr>
          <p:cNvCxnSpPr>
            <a:cxnSpLocks/>
          </p:cNvCxnSpPr>
          <p:nvPr/>
        </p:nvCxnSpPr>
        <p:spPr>
          <a:xfrm>
            <a:off x="3769723" y="857903"/>
            <a:ext cx="44180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9B992C2-289E-5AC0-E968-F2F10D35A93E}"/>
              </a:ext>
            </a:extLst>
          </p:cNvPr>
          <p:cNvSpPr txBox="1"/>
          <p:nvPr/>
        </p:nvSpPr>
        <p:spPr>
          <a:xfrm>
            <a:off x="2243867" y="876571"/>
            <a:ext cx="1311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4 genetic factors</a:t>
            </a:r>
          </a:p>
          <a:p>
            <a:r>
              <a:rPr lang="en-US" altLang="ja-JP" sz="1200" dirty="0">
                <a:latin typeface="Helvetica" pitchFamily="2" charset="0"/>
              </a:rPr>
              <a:t>     ( 4 SNVs 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E5C9A2-CDB7-BF1A-8357-F16A4634109F}"/>
              </a:ext>
            </a:extLst>
          </p:cNvPr>
          <p:cNvSpPr txBox="1"/>
          <p:nvPr/>
        </p:nvSpPr>
        <p:spPr>
          <a:xfrm>
            <a:off x="2138569" y="580904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17 observed scores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6589F0-22FA-9FF5-B492-6909B1591B62}"/>
              </a:ext>
            </a:extLst>
          </p:cNvPr>
          <p:cNvSpPr txBox="1"/>
          <p:nvPr/>
        </p:nvSpPr>
        <p:spPr>
          <a:xfrm>
            <a:off x="2243867" y="731069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2 disease histories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F151FBF-F2EB-E48C-C761-51C726B5CCD5}"/>
              </a:ext>
            </a:extLst>
          </p:cNvPr>
          <p:cNvSpPr txBox="1"/>
          <p:nvPr/>
        </p:nvSpPr>
        <p:spPr>
          <a:xfrm>
            <a:off x="5671660" y="319293"/>
            <a:ext cx="1000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Regularization</a:t>
            </a:r>
          </a:p>
          <a:p>
            <a:pPr algn="ctr"/>
            <a:r>
              <a:rPr lang="en-US" altLang="ja-JP" sz="1000" dirty="0">
                <a:solidFill>
                  <a:srgbClr val="333333"/>
                </a:solidFill>
                <a:latin typeface="Helvetica" pitchFamily="2" charset="0"/>
              </a:rPr>
              <a:t>(by LASSO)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12116E-6E7C-6FC7-8104-B98F38BF77EF}"/>
              </a:ext>
            </a:extLst>
          </p:cNvPr>
          <p:cNvSpPr txBox="1"/>
          <p:nvPr/>
        </p:nvSpPr>
        <p:spPr>
          <a:xfrm>
            <a:off x="3475841" y="337342"/>
            <a:ext cx="963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</a:t>
            </a:r>
          </a:p>
          <a:p>
            <a:pPr algn="ctr"/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Cox hazards</a:t>
            </a:r>
            <a:endParaRPr lang="en-US" altLang="ja-JP" sz="1000" dirty="0">
              <a:latin typeface="Helvetica" pitchFamily="2" charset="0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AD48A61-CFD1-B15D-37EF-74818D25F4D5}"/>
              </a:ext>
            </a:extLst>
          </p:cNvPr>
          <p:cNvCxnSpPr>
            <a:cxnSpLocks/>
          </p:cNvCxnSpPr>
          <p:nvPr/>
        </p:nvCxnSpPr>
        <p:spPr>
          <a:xfrm>
            <a:off x="1840911" y="872312"/>
            <a:ext cx="291142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DF5B443-DEB1-889A-3D8D-DB74ACAE32D6}"/>
              </a:ext>
            </a:extLst>
          </p:cNvPr>
          <p:cNvSpPr txBox="1"/>
          <p:nvPr/>
        </p:nvSpPr>
        <p:spPr>
          <a:xfrm>
            <a:off x="331063" y="2264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a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F255A2-9D74-5215-3E34-FD338362CEF6}"/>
              </a:ext>
            </a:extLst>
          </p:cNvPr>
          <p:cNvSpPr txBox="1"/>
          <p:nvPr/>
        </p:nvSpPr>
        <p:spPr>
          <a:xfrm>
            <a:off x="653306" y="2244120"/>
            <a:ext cx="8018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err="1">
                <a:solidFill>
                  <a:srgbClr val="FF0000"/>
                </a:solidFill>
                <a:latin typeface="Helvetica" pitchFamily="2" charset="0"/>
              </a:rPr>
              <a:t>ex.CDR</a:t>
            </a:r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, 1SD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A8F73FE-5450-101A-3D2B-B71A33F7D697}"/>
              </a:ext>
            </a:extLst>
          </p:cNvPr>
          <p:cNvSpPr txBox="1"/>
          <p:nvPr/>
        </p:nvSpPr>
        <p:spPr>
          <a:xfrm>
            <a:off x="529875" y="2418943"/>
            <a:ext cx="9252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Pneumonia, yes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C216C8-7708-07AD-62D6-CBD0EDBB4580}"/>
              </a:ext>
            </a:extLst>
          </p:cNvPr>
          <p:cNvSpPr txBox="1"/>
          <p:nvPr/>
        </p:nvSpPr>
        <p:spPr>
          <a:xfrm>
            <a:off x="795973" y="2768589"/>
            <a:ext cx="6591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CRP, 1SD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7766884-168E-9887-AB1E-AAEDDAF407BD}"/>
              </a:ext>
            </a:extLst>
          </p:cNvPr>
          <p:cNvSpPr txBox="1"/>
          <p:nvPr/>
        </p:nvSpPr>
        <p:spPr>
          <a:xfrm>
            <a:off x="515448" y="2593766"/>
            <a:ext cx="939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NTproBNP, 1SD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CCFA10-C435-B3DC-CB18-3AE14D0C6681}"/>
              </a:ext>
            </a:extLst>
          </p:cNvPr>
          <p:cNvSpPr txBox="1"/>
          <p:nvPr/>
        </p:nvSpPr>
        <p:spPr>
          <a:xfrm>
            <a:off x="537890" y="2943412"/>
            <a:ext cx="9172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Cystatin C, 1SD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84A9FFB-39E9-6CA8-208C-FA50F588B08E}"/>
              </a:ext>
            </a:extLst>
          </p:cNvPr>
          <p:cNvSpPr txBox="1"/>
          <p:nvPr/>
        </p:nvSpPr>
        <p:spPr>
          <a:xfrm>
            <a:off x="60195" y="3118235"/>
            <a:ext cx="1394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SNV (</a:t>
            </a:r>
            <a:r>
              <a:rPr lang="en-US" sz="800" i="1" dirty="0">
                <a:latin typeface="Helvetica" pitchFamily="2" charset="0"/>
              </a:rPr>
              <a:t>EYS</a:t>
            </a:r>
            <a:r>
              <a:rPr lang="en-US" sz="800" dirty="0">
                <a:latin typeface="Helvetica" pitchFamily="2" charset="0"/>
              </a:rPr>
              <a:t>), no of alt allele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6CE7790-FDAF-DCDB-E263-859809E9C146}"/>
              </a:ext>
            </a:extLst>
          </p:cNvPr>
          <p:cNvSpPr txBox="1"/>
          <p:nvPr/>
        </p:nvSpPr>
        <p:spPr>
          <a:xfrm>
            <a:off x="720633" y="3293058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Cancer, yes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851A2D-8FF2-6743-9E7B-CB7DB6043DE7}"/>
              </a:ext>
            </a:extLst>
          </p:cNvPr>
          <p:cNvSpPr txBox="1"/>
          <p:nvPr/>
        </p:nvSpPr>
        <p:spPr>
          <a:xfrm>
            <a:off x="230114" y="3467881"/>
            <a:ext cx="12250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APOE4</a:t>
            </a:r>
            <a:r>
              <a:rPr lang="en-US" altLang="ja-JP" sz="800" dirty="0">
                <a:latin typeface="Helvetica" pitchFamily="2" charset="0"/>
              </a:rPr>
              <a:t>, no of alt allele</a:t>
            </a:r>
            <a:endParaRPr lang="en-US" sz="800" dirty="0">
              <a:latin typeface="Helvetica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544BA7-AF86-6AB0-893B-C5E648C673CE}"/>
              </a:ext>
            </a:extLst>
          </p:cNvPr>
          <p:cNvSpPr txBox="1"/>
          <p:nvPr/>
        </p:nvSpPr>
        <p:spPr>
          <a:xfrm>
            <a:off x="812004" y="3642704"/>
            <a:ext cx="6431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AST, 1SD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7BC330D-B78E-C15A-ADAD-C3A7FA76F055}"/>
              </a:ext>
            </a:extLst>
          </p:cNvPr>
          <p:cNvSpPr txBox="1"/>
          <p:nvPr/>
        </p:nvSpPr>
        <p:spPr>
          <a:xfrm>
            <a:off x="-29573" y="3817527"/>
            <a:ext cx="14847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SNV (</a:t>
            </a:r>
            <a:r>
              <a:rPr lang="en-US" sz="800" i="1" dirty="0">
                <a:latin typeface="Helvetica" pitchFamily="2" charset="0"/>
              </a:rPr>
              <a:t>GRM7</a:t>
            </a:r>
            <a:r>
              <a:rPr lang="en-US" sz="800" dirty="0">
                <a:latin typeface="Helvetica" pitchFamily="2" charset="0"/>
              </a:rPr>
              <a:t>)</a:t>
            </a:r>
            <a:r>
              <a:rPr lang="en-US" altLang="ja-JP" sz="800" dirty="0">
                <a:latin typeface="Helvetica" pitchFamily="2" charset="0"/>
              </a:rPr>
              <a:t>, no of alt allele</a:t>
            </a:r>
            <a:endParaRPr lang="en-US" sz="800" dirty="0">
              <a:latin typeface="Helvetica" pitchFamily="2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F756DF-32E9-C6A1-11F9-B72BD125F6F6}"/>
              </a:ext>
            </a:extLst>
          </p:cNvPr>
          <p:cNvSpPr txBox="1"/>
          <p:nvPr/>
        </p:nvSpPr>
        <p:spPr>
          <a:xfrm>
            <a:off x="868109" y="3992350"/>
            <a:ext cx="5870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IL6, 1SD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21342C4-206A-08FA-37C2-480D650B984E}"/>
              </a:ext>
            </a:extLst>
          </p:cNvPr>
          <p:cNvSpPr txBox="1"/>
          <p:nvPr/>
        </p:nvSpPr>
        <p:spPr>
          <a:xfrm>
            <a:off x="800783" y="4167173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DBP</a:t>
            </a:r>
            <a:r>
              <a:rPr lang="en-US" altLang="ja-JP" sz="800" dirty="0">
                <a:latin typeface="Helvetica" pitchFamily="2" charset="0"/>
              </a:rPr>
              <a:t>, 1SD</a:t>
            </a:r>
            <a:endParaRPr lang="en-US" sz="800" dirty="0">
              <a:latin typeface="Helvetica" pitchFamily="2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B7CCFE-F52A-E4F0-A815-EE2449308A9E}"/>
              </a:ext>
            </a:extLst>
          </p:cNvPr>
          <p:cNvSpPr txBox="1"/>
          <p:nvPr/>
        </p:nvSpPr>
        <p:spPr>
          <a:xfrm>
            <a:off x="703000" y="4341996"/>
            <a:ext cx="7521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HbA1c, 1SD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2C853B6-67FD-F159-B1DD-B6EEE0CC80ED}"/>
              </a:ext>
            </a:extLst>
          </p:cNvPr>
          <p:cNvSpPr txBox="1"/>
          <p:nvPr/>
        </p:nvSpPr>
        <p:spPr>
          <a:xfrm>
            <a:off x="557126" y="4516819"/>
            <a:ext cx="8980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Education, high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E660CE6-C447-2654-03D4-FB309EEBA452}"/>
              </a:ext>
            </a:extLst>
          </p:cNvPr>
          <p:cNvSpPr txBox="1"/>
          <p:nvPr/>
        </p:nvSpPr>
        <p:spPr>
          <a:xfrm>
            <a:off x="869711" y="4691642"/>
            <a:ext cx="585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TG, 1SD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40D1B50-BBE4-9476-3627-176926B87D10}"/>
              </a:ext>
            </a:extLst>
          </p:cNvPr>
          <p:cNvSpPr txBox="1"/>
          <p:nvPr/>
        </p:nvSpPr>
        <p:spPr>
          <a:xfrm>
            <a:off x="230114" y="4866465"/>
            <a:ext cx="12250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Helvetica" pitchFamily="2" charset="0"/>
              </a:rPr>
              <a:t>APOE2</a:t>
            </a:r>
            <a:r>
              <a:rPr lang="en-US" altLang="ja-JP" sz="800" dirty="0">
                <a:latin typeface="Helvetica" pitchFamily="2" charset="0"/>
              </a:rPr>
              <a:t>, no of alt allele</a:t>
            </a:r>
            <a:endParaRPr lang="en-US" sz="800" dirty="0">
              <a:latin typeface="Helvetica" pitchFamily="2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BA1673B-83ED-CFEE-3DDA-00EAD866A7F2}"/>
              </a:ext>
            </a:extLst>
          </p:cNvPr>
          <p:cNvSpPr txBox="1"/>
          <p:nvPr/>
        </p:nvSpPr>
        <p:spPr>
          <a:xfrm>
            <a:off x="749487" y="5041288"/>
            <a:ext cx="7056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LDLC, 1SD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19480EE-5427-7E38-45FA-E9F3394D506B}"/>
              </a:ext>
            </a:extLst>
          </p:cNvPr>
          <p:cNvSpPr txBox="1"/>
          <p:nvPr/>
        </p:nvSpPr>
        <p:spPr>
          <a:xfrm>
            <a:off x="805592" y="5216111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SBP, 1SD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4C1F488-DD46-17C5-E875-F042A288E31A}"/>
              </a:ext>
            </a:extLst>
          </p:cNvPr>
          <p:cNvSpPr txBox="1"/>
          <p:nvPr/>
        </p:nvSpPr>
        <p:spPr>
          <a:xfrm>
            <a:off x="733457" y="5390934"/>
            <a:ext cx="7216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HDLC, 1SD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4AF243-330A-30F9-E6E4-EDF1EC9F93CF}"/>
              </a:ext>
            </a:extLst>
          </p:cNvPr>
          <p:cNvSpPr txBox="1"/>
          <p:nvPr/>
        </p:nvSpPr>
        <p:spPr>
          <a:xfrm>
            <a:off x="795974" y="5565757"/>
            <a:ext cx="6591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CHE, 1SD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EA56426-C2EA-FC7F-A3DD-5713CA9C8E71}"/>
              </a:ext>
            </a:extLst>
          </p:cNvPr>
          <p:cNvSpPr txBox="1"/>
          <p:nvPr/>
        </p:nvSpPr>
        <p:spPr>
          <a:xfrm>
            <a:off x="816813" y="5740580"/>
            <a:ext cx="6383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ALB, 1SD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E055B16-F626-3C3F-EE55-5704B63E41DE}"/>
              </a:ext>
            </a:extLst>
          </p:cNvPr>
          <p:cNvSpPr txBox="1"/>
          <p:nvPr/>
        </p:nvSpPr>
        <p:spPr>
          <a:xfrm>
            <a:off x="812004" y="5915397"/>
            <a:ext cx="6431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ADL, 1SD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7BC1F16-A8C5-E0EB-22F8-70173C6F6FBC}"/>
              </a:ext>
            </a:extLst>
          </p:cNvPr>
          <p:cNvSpPr txBox="1"/>
          <p:nvPr/>
        </p:nvSpPr>
        <p:spPr>
          <a:xfrm>
            <a:off x="664986" y="2045701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Variables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8B10233-A2D9-B475-38CF-F0142D3606B6}"/>
              </a:ext>
            </a:extLst>
          </p:cNvPr>
          <p:cNvSpPr txBox="1"/>
          <p:nvPr/>
        </p:nvSpPr>
        <p:spPr>
          <a:xfrm>
            <a:off x="2620435" y="5892473"/>
            <a:ext cx="8915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  <a:latin typeface="Helvetica" pitchFamily="2" charset="0"/>
              </a:rPr>
              <a:t>p&lt;0.05&amp;q&lt;0.05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8F4EB95-6A44-95AD-82C7-0D3FE9D58034}"/>
              </a:ext>
            </a:extLst>
          </p:cNvPr>
          <p:cNvSpPr txBox="1"/>
          <p:nvPr/>
        </p:nvSpPr>
        <p:spPr>
          <a:xfrm>
            <a:off x="2609852" y="5998953"/>
            <a:ext cx="5036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accent2"/>
                </a:solidFill>
                <a:latin typeface="Helvetica" pitchFamily="2" charset="0"/>
              </a:rPr>
              <a:t>p&lt;0.05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EB6C95C-9934-C88B-16EE-4621CB7D8174}"/>
              </a:ext>
            </a:extLst>
          </p:cNvPr>
          <p:cNvSpPr txBox="1"/>
          <p:nvPr/>
        </p:nvSpPr>
        <p:spPr>
          <a:xfrm>
            <a:off x="331063" y="17137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b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D458A0F-6869-9D6F-D27F-A94C898357A0}"/>
              </a:ext>
            </a:extLst>
          </p:cNvPr>
          <p:cNvSpPr txBox="1"/>
          <p:nvPr/>
        </p:nvSpPr>
        <p:spPr>
          <a:xfrm>
            <a:off x="976527" y="1710144"/>
            <a:ext cx="3128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Univariate Cox hazards proportional model 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B7CE921-4639-A92D-34DA-A33F6CAB7E67}"/>
              </a:ext>
            </a:extLst>
          </p:cNvPr>
          <p:cNvSpPr txBox="1"/>
          <p:nvPr/>
        </p:nvSpPr>
        <p:spPr>
          <a:xfrm>
            <a:off x="2476302" y="1878958"/>
            <a:ext cx="1871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(adj. w/ sex and age at entry)</a:t>
            </a:r>
            <a:endParaRPr lang="en-US" altLang="ja-JP" sz="1000" dirty="0">
              <a:latin typeface="Helvetica" pitchFamily="2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0B7BCAA5-F613-DDE8-1D03-378746BBF243}"/>
              </a:ext>
            </a:extLst>
          </p:cNvPr>
          <p:cNvSpPr txBox="1"/>
          <p:nvPr/>
        </p:nvSpPr>
        <p:spPr>
          <a:xfrm>
            <a:off x="2538210" y="372471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Variables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48DA0076-86FA-72C2-5172-10942754CCE5}"/>
              </a:ext>
            </a:extLst>
          </p:cNvPr>
          <p:cNvSpPr txBox="1"/>
          <p:nvPr/>
        </p:nvSpPr>
        <p:spPr>
          <a:xfrm>
            <a:off x="4391178" y="680640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11 observed scores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2A137F7-14E1-D8D2-4133-2547F3E73967}"/>
              </a:ext>
            </a:extLst>
          </p:cNvPr>
          <p:cNvSpPr txBox="1"/>
          <p:nvPr/>
        </p:nvSpPr>
        <p:spPr>
          <a:xfrm>
            <a:off x="4496476" y="830805"/>
            <a:ext cx="1335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 disease history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085F859C-5C90-BE2C-A0DF-1D46C3CB6BAD}"/>
              </a:ext>
            </a:extLst>
          </p:cNvPr>
          <p:cNvCxnSpPr>
            <a:cxnSpLocks/>
          </p:cNvCxnSpPr>
          <p:nvPr/>
        </p:nvCxnSpPr>
        <p:spPr>
          <a:xfrm>
            <a:off x="6019869" y="857903"/>
            <a:ext cx="441804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4CF9B9D-952C-C22C-1936-AA9B5D194629}"/>
              </a:ext>
            </a:extLst>
          </p:cNvPr>
          <p:cNvSpPr txBox="1"/>
          <p:nvPr/>
        </p:nvSpPr>
        <p:spPr>
          <a:xfrm>
            <a:off x="4311087" y="171375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c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B5345049-AD92-6EE9-F0D0-DEF39ABE58C2}"/>
              </a:ext>
            </a:extLst>
          </p:cNvPr>
          <p:cNvSpPr txBox="1"/>
          <p:nvPr/>
        </p:nvSpPr>
        <p:spPr>
          <a:xfrm>
            <a:off x="4724109" y="1725940"/>
            <a:ext cx="3643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Regularization for Cox hazards proportional model 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641FA69-D982-0478-2D61-D263A3E27C0E}"/>
              </a:ext>
            </a:extLst>
          </p:cNvPr>
          <p:cNvSpPr txBox="1"/>
          <p:nvPr/>
        </p:nvSpPr>
        <p:spPr>
          <a:xfrm>
            <a:off x="8095212" y="2287238"/>
            <a:ext cx="797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b="0" i="0" u="none" strike="noStrike" dirty="0">
                <a:effectLst/>
                <a:latin typeface="Helvetica" pitchFamily="2" charset="0"/>
              </a:rPr>
              <a:t>1. </a:t>
            </a:r>
            <a:r>
              <a:rPr lang="en-US" altLang="ja-JP" sz="800" dirty="0">
                <a:latin typeface="Helvetica" pitchFamily="2" charset="0"/>
              </a:rPr>
              <a:t>NTproBNP</a:t>
            </a:r>
          </a:p>
          <a:p>
            <a:r>
              <a:rPr lang="en-US" altLang="ja-JP" sz="800" b="0" i="0" u="none" strike="noStrike" dirty="0">
                <a:effectLst/>
                <a:latin typeface="Helvetica" pitchFamily="2" charset="0"/>
              </a:rPr>
              <a:t>2. SBP</a:t>
            </a:r>
          </a:p>
          <a:p>
            <a:r>
              <a:rPr lang="en-US" altLang="ja-JP" sz="800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3. HDLC</a:t>
            </a:r>
          </a:p>
          <a:p>
            <a:r>
              <a:rPr lang="en-US" altLang="ja-JP" sz="800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4. LDLC</a:t>
            </a:r>
          </a:p>
          <a:p>
            <a:r>
              <a:rPr lang="en-US" altLang="ja-JP" sz="800" dirty="0">
                <a:latin typeface="Helvetica" pitchFamily="2" charset="0"/>
              </a:rPr>
              <a:t>5. Cystatin C</a:t>
            </a:r>
          </a:p>
          <a:p>
            <a:r>
              <a:rPr lang="en-US" altLang="ja-JP" sz="800" dirty="0">
                <a:latin typeface="Helvetica" pitchFamily="2" charset="0"/>
              </a:rPr>
              <a:t>6. CHE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280A16E-39E9-067B-3352-3D4724EB8A4B}"/>
              </a:ext>
            </a:extLst>
          </p:cNvPr>
          <p:cNvSpPr txBox="1"/>
          <p:nvPr/>
        </p:nvSpPr>
        <p:spPr>
          <a:xfrm>
            <a:off x="8098571" y="3051134"/>
            <a:ext cx="851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7. AST</a:t>
            </a:r>
          </a:p>
          <a:p>
            <a:r>
              <a:rPr lang="en-US" altLang="ja-JP" sz="800" dirty="0">
                <a:solidFill>
                  <a:schemeClr val="bg1">
                    <a:lumMod val="75000"/>
                  </a:schemeClr>
                </a:solidFill>
                <a:latin typeface="Helvetica" pitchFamily="2" charset="0"/>
              </a:rPr>
              <a:t>8. CRP</a:t>
            </a:r>
          </a:p>
          <a:p>
            <a:r>
              <a:rPr lang="en-US" altLang="ja-JP" sz="800" dirty="0">
                <a:latin typeface="Helvetica" pitchFamily="2" charset="0"/>
              </a:rPr>
              <a:t>9. ALB</a:t>
            </a:r>
          </a:p>
          <a:p>
            <a:r>
              <a:rPr lang="en-US" altLang="ja-JP" sz="800" dirty="0">
                <a:latin typeface="Helvetica" pitchFamily="2" charset="0"/>
              </a:rPr>
              <a:t>10. ADL</a:t>
            </a:r>
          </a:p>
          <a:p>
            <a:r>
              <a:rPr lang="en-US" altLang="ja-JP" sz="800" dirty="0">
                <a:latin typeface="Helvetica" pitchFamily="2" charset="0"/>
              </a:rPr>
              <a:t>11. </a:t>
            </a:r>
            <a:r>
              <a:rPr lang="en-US" altLang="ja-JP" sz="800" dirty="0" err="1">
                <a:latin typeface="Helvetica" pitchFamily="2" charset="0"/>
              </a:rPr>
              <a:t>ex.CDR</a:t>
            </a:r>
            <a:endParaRPr lang="en-US" altLang="ja-JP" sz="800" dirty="0">
              <a:latin typeface="Helvetica" pitchFamily="2" charset="0"/>
            </a:endParaRPr>
          </a:p>
          <a:p>
            <a:r>
              <a:rPr lang="en-US" altLang="ja-JP" sz="800" dirty="0">
                <a:latin typeface="Helvetica" pitchFamily="2" charset="0"/>
              </a:rPr>
              <a:t>12 Pneumonia</a:t>
            </a: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EFE208EA-E0E0-D319-D42F-46FAB47A249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921836" y="436121"/>
            <a:ext cx="477218" cy="715828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1DE923F-A4AC-BA96-8C41-2B24C947DADA}"/>
              </a:ext>
            </a:extLst>
          </p:cNvPr>
          <p:cNvSpPr txBox="1"/>
          <p:nvPr/>
        </p:nvSpPr>
        <p:spPr>
          <a:xfrm>
            <a:off x="6809726" y="680640"/>
            <a:ext cx="1438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8 observed scores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1DDCB8B-3AEF-5AF9-606A-6DDD8286D23A}"/>
              </a:ext>
            </a:extLst>
          </p:cNvPr>
          <p:cNvSpPr txBox="1"/>
          <p:nvPr/>
        </p:nvSpPr>
        <p:spPr>
          <a:xfrm>
            <a:off x="6809726" y="830805"/>
            <a:ext cx="1335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1 disease history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A0E61B8-DB0A-89BF-60BD-86B144BC6CFC}"/>
              </a:ext>
            </a:extLst>
          </p:cNvPr>
          <p:cNvSpPr txBox="1"/>
          <p:nvPr/>
        </p:nvSpPr>
        <p:spPr>
          <a:xfrm>
            <a:off x="889285" y="1335595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(n=462)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3CFF7D2-C628-3093-E79A-9E9992C27146}"/>
              </a:ext>
            </a:extLst>
          </p:cNvPr>
          <p:cNvSpPr txBox="1"/>
          <p:nvPr/>
        </p:nvSpPr>
        <p:spPr>
          <a:xfrm>
            <a:off x="6321992" y="2113145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Helvetica" pitchFamily="2" charset="0"/>
              </a:rPr>
              <a:t>9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940FD3-8CF2-4C25-EFF2-0E4A203E8421}"/>
              </a:ext>
            </a:extLst>
          </p:cNvPr>
          <p:cNvSpPr txBox="1"/>
          <p:nvPr/>
        </p:nvSpPr>
        <p:spPr>
          <a:xfrm>
            <a:off x="3956618" y="5482167"/>
            <a:ext cx="1600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Supplementary Fig.</a:t>
            </a:r>
            <a:r>
              <a:rPr lang="en-US" altLang="ja-JP" sz="1200" dirty="0">
                <a:solidFill>
                  <a:srgbClr val="333333"/>
                </a:solidFill>
                <a:latin typeface="Helvetica" pitchFamily="2" charset="0"/>
              </a:rPr>
              <a:t>7</a:t>
            </a:r>
            <a:endParaRPr lang="en-US" altLang="ja-JP" sz="1200" dirty="0">
              <a:latin typeface="Helvetica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2D56F4F-FB77-5455-4CA3-2524E9ECFB27}"/>
              </a:ext>
            </a:extLst>
          </p:cNvPr>
          <p:cNvSpPr txBox="1"/>
          <p:nvPr/>
        </p:nvSpPr>
        <p:spPr>
          <a:xfrm>
            <a:off x="3980366" y="5696185"/>
            <a:ext cx="4394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effectLst/>
                <a:latin typeface="Helvetica" pitchFamily="2" charset="0"/>
                <a:ea typeface="游明朝" panose="02020400000000000000" pitchFamily="18" charset="-128"/>
              </a:rPr>
              <a:t>Regularized multiple Cox regression analysis for survival days</a:t>
            </a:r>
          </a:p>
          <a:p>
            <a:r>
              <a:rPr lang="en-US" altLang="ja-JP" sz="1200">
                <a:effectLst/>
                <a:latin typeface="Helvetica" pitchFamily="2" charset="0"/>
                <a:ea typeface="游明朝" panose="02020400000000000000" pitchFamily="18" charset="-128"/>
              </a:rPr>
              <a:t>in Japanese centenarians</a:t>
            </a:r>
            <a:endParaRPr lang="en-US" altLang="ja-JP" sz="12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1376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0EA92A90-768E-7E4C-A60E-73A6ACD3C11A}" vid="{43D2F152-2DAB-4F42-BC50-D9CBF6852A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</Words>
  <Application>Microsoft Macintosh PowerPoint</Application>
  <PresentationFormat>A4 210 x 297 mm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default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TSasaki</dc:creator>
  <cp:lastModifiedBy>TSasaki</cp:lastModifiedBy>
  <cp:revision>9</cp:revision>
  <dcterms:created xsi:type="dcterms:W3CDTF">2023-08-23T06:38:40Z</dcterms:created>
  <dcterms:modified xsi:type="dcterms:W3CDTF">2024-01-29T09:13:19Z</dcterms:modified>
</cp:coreProperties>
</file>