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131" d="100"/>
          <a:sy n="131" d="100"/>
        </p:scale>
        <p:origin x="1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A96728C4-CDCF-3C2F-FA13-4DA2B0472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673" y="1335595"/>
            <a:ext cx="3600000" cy="3600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BAF7F9-496F-129B-C3C0-0187D238A5A0}"/>
              </a:ext>
            </a:extLst>
          </p:cNvPr>
          <p:cNvSpPr txBox="1"/>
          <p:nvPr/>
        </p:nvSpPr>
        <p:spPr>
          <a:xfrm>
            <a:off x="364052" y="1166038"/>
            <a:ext cx="14474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6"/>
                </a:solidFill>
                <a:latin typeface="Helvetica" pitchFamily="2" charset="0"/>
              </a:rPr>
              <a:t>HA</a:t>
            </a:r>
            <a:r>
              <a:rPr lang="en-US" sz="1200" dirty="0">
                <a:latin typeface="Helvetica" pitchFamily="2" charset="0"/>
              </a:rPr>
              <a:t> (Survival days)</a:t>
            </a:r>
            <a:endParaRPr lang="en-US" sz="1000" dirty="0">
              <a:latin typeface="Helvetica" pitchFamily="2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E56AF493-9D3B-D8AE-E755-B7BA70B33FAB}"/>
              </a:ext>
            </a:extLst>
          </p:cNvPr>
          <p:cNvCxnSpPr>
            <a:cxnSpLocks/>
          </p:cNvCxnSpPr>
          <p:nvPr/>
        </p:nvCxnSpPr>
        <p:spPr>
          <a:xfrm>
            <a:off x="3769723" y="857903"/>
            <a:ext cx="44180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862CF53-0E66-FA32-D0E5-FF0819B221DF}"/>
              </a:ext>
            </a:extLst>
          </p:cNvPr>
          <p:cNvSpPr txBox="1"/>
          <p:nvPr/>
        </p:nvSpPr>
        <p:spPr>
          <a:xfrm>
            <a:off x="2243867" y="876571"/>
            <a:ext cx="1763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5 genetic factors</a:t>
            </a:r>
          </a:p>
          <a:p>
            <a:r>
              <a:rPr lang="en-US" altLang="ja-JP" sz="1200" dirty="0">
                <a:latin typeface="Helvetica" pitchFamily="2" charset="0"/>
              </a:rPr>
              <a:t> ( 4 SNVs + CentPGS)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77CF34C-69D8-34B3-97E5-2BD67DA56013}"/>
              </a:ext>
            </a:extLst>
          </p:cNvPr>
          <p:cNvSpPr txBox="1"/>
          <p:nvPr/>
        </p:nvSpPr>
        <p:spPr>
          <a:xfrm>
            <a:off x="2138569" y="580904"/>
            <a:ext cx="1523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22 observed scores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35EEB3-C58B-42ED-933B-1D81EF05E827}"/>
              </a:ext>
            </a:extLst>
          </p:cNvPr>
          <p:cNvSpPr txBox="1"/>
          <p:nvPr/>
        </p:nvSpPr>
        <p:spPr>
          <a:xfrm>
            <a:off x="2243867" y="731069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3 disease histories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B6097CE-F38B-798C-2C18-3352F157885D}"/>
              </a:ext>
            </a:extLst>
          </p:cNvPr>
          <p:cNvSpPr txBox="1"/>
          <p:nvPr/>
        </p:nvSpPr>
        <p:spPr>
          <a:xfrm>
            <a:off x="5827046" y="319293"/>
            <a:ext cx="10005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Regularization</a:t>
            </a:r>
          </a:p>
          <a:p>
            <a:pPr algn="ctr"/>
            <a:r>
              <a:rPr lang="en-US" altLang="ja-JP" sz="1000" dirty="0">
                <a:solidFill>
                  <a:srgbClr val="333333"/>
                </a:solidFill>
                <a:latin typeface="Helvetica" pitchFamily="2" charset="0"/>
              </a:rPr>
              <a:t>(by LASSO)</a:t>
            </a:r>
            <a:endParaRPr lang="en-US" altLang="ja-JP" sz="1000" dirty="0"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9905FFB-5D34-ED75-09BE-9B502BAC2F8D}"/>
              </a:ext>
            </a:extLst>
          </p:cNvPr>
          <p:cNvSpPr txBox="1"/>
          <p:nvPr/>
        </p:nvSpPr>
        <p:spPr>
          <a:xfrm>
            <a:off x="3475841" y="337342"/>
            <a:ext cx="963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Univariate </a:t>
            </a:r>
          </a:p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Cox hazards</a:t>
            </a:r>
            <a:endParaRPr lang="en-US" altLang="ja-JP" sz="1000" dirty="0">
              <a:latin typeface="Helvetica" pitchFamily="2" charset="0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CE4D69F4-BA6B-3EBA-BDAF-39DD03CC3EE6}"/>
              </a:ext>
            </a:extLst>
          </p:cNvPr>
          <p:cNvCxnSpPr>
            <a:cxnSpLocks/>
          </p:cNvCxnSpPr>
          <p:nvPr/>
        </p:nvCxnSpPr>
        <p:spPr>
          <a:xfrm>
            <a:off x="1840911" y="872312"/>
            <a:ext cx="291142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1C197C-8B1A-379D-D6EE-509ED2465B58}"/>
              </a:ext>
            </a:extLst>
          </p:cNvPr>
          <p:cNvSpPr txBox="1"/>
          <p:nvPr/>
        </p:nvSpPr>
        <p:spPr>
          <a:xfrm>
            <a:off x="331063" y="22645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a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F8A0054-CD43-2986-1085-CFB2F0A9CF24}"/>
              </a:ext>
            </a:extLst>
          </p:cNvPr>
          <p:cNvSpPr txBox="1"/>
          <p:nvPr/>
        </p:nvSpPr>
        <p:spPr>
          <a:xfrm>
            <a:off x="2538210" y="372471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Variables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B805091-4D08-6A7B-E92F-7FE62FA61C3E}"/>
              </a:ext>
            </a:extLst>
          </p:cNvPr>
          <p:cNvSpPr txBox="1"/>
          <p:nvPr/>
        </p:nvSpPr>
        <p:spPr>
          <a:xfrm>
            <a:off x="4391178" y="612347"/>
            <a:ext cx="1523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12 observed scores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E96DF2A-DE2A-E453-B544-D320293DE6D9}"/>
              </a:ext>
            </a:extLst>
          </p:cNvPr>
          <p:cNvSpPr txBox="1"/>
          <p:nvPr/>
        </p:nvSpPr>
        <p:spPr>
          <a:xfrm>
            <a:off x="4496476" y="762512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3 disease histories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4289DEEF-1F86-3061-E909-1D425814AB4E}"/>
              </a:ext>
            </a:extLst>
          </p:cNvPr>
          <p:cNvCxnSpPr>
            <a:cxnSpLocks/>
          </p:cNvCxnSpPr>
          <p:nvPr/>
        </p:nvCxnSpPr>
        <p:spPr>
          <a:xfrm>
            <a:off x="6019869" y="857903"/>
            <a:ext cx="44180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CC2246F-3429-7916-4D1A-F3C1F0C86C41}"/>
              </a:ext>
            </a:extLst>
          </p:cNvPr>
          <p:cNvSpPr txBox="1"/>
          <p:nvPr/>
        </p:nvSpPr>
        <p:spPr>
          <a:xfrm>
            <a:off x="6650584" y="580904"/>
            <a:ext cx="1523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11 observed scores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81420A-02BE-BC81-209E-6BA26B795EF9}"/>
              </a:ext>
            </a:extLst>
          </p:cNvPr>
          <p:cNvSpPr txBox="1"/>
          <p:nvPr/>
        </p:nvSpPr>
        <p:spPr>
          <a:xfrm>
            <a:off x="6718906" y="731069"/>
            <a:ext cx="13356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3 disease history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0F6C43B-02F0-C99D-4703-1B71D329F4D8}"/>
              </a:ext>
            </a:extLst>
          </p:cNvPr>
          <p:cNvSpPr txBox="1"/>
          <p:nvPr/>
        </p:nvSpPr>
        <p:spPr>
          <a:xfrm>
            <a:off x="889285" y="1335595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(n=906)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680CACB-A95A-E332-5FB6-D444A6853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769" y="387060"/>
            <a:ext cx="385209" cy="778978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E9E018D-C83F-2573-13B0-AEF9BCF6F136}"/>
              </a:ext>
            </a:extLst>
          </p:cNvPr>
          <p:cNvSpPr txBox="1"/>
          <p:nvPr/>
        </p:nvSpPr>
        <p:spPr>
          <a:xfrm>
            <a:off x="4492277" y="920080"/>
            <a:ext cx="123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2 genetic factor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F08A722-890C-708A-FE0D-32090FE47982}"/>
              </a:ext>
            </a:extLst>
          </p:cNvPr>
          <p:cNvSpPr txBox="1"/>
          <p:nvPr/>
        </p:nvSpPr>
        <p:spPr>
          <a:xfrm>
            <a:off x="6720763" y="888637"/>
            <a:ext cx="123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2 genetic factor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D23DD1C-4EB1-0C17-FDC3-AFDA467E76DB}"/>
              </a:ext>
            </a:extLst>
          </p:cNvPr>
          <p:cNvSpPr txBox="1"/>
          <p:nvPr/>
        </p:nvSpPr>
        <p:spPr>
          <a:xfrm>
            <a:off x="720699" y="2007849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Variables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3C99FA1-AFB4-EE34-E8E8-7B9A2376F953}"/>
              </a:ext>
            </a:extLst>
          </p:cNvPr>
          <p:cNvSpPr txBox="1"/>
          <p:nvPr/>
        </p:nvSpPr>
        <p:spPr>
          <a:xfrm>
            <a:off x="322418" y="160162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b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CB32FFA-F24A-342A-8774-556D7FAD9AF4}"/>
              </a:ext>
            </a:extLst>
          </p:cNvPr>
          <p:cNvSpPr txBox="1"/>
          <p:nvPr/>
        </p:nvSpPr>
        <p:spPr>
          <a:xfrm>
            <a:off x="967882" y="1598020"/>
            <a:ext cx="3128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Univariate Cox hazards proportional model 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2169487-322D-17FF-70B5-21A9DAB0064C}"/>
              </a:ext>
            </a:extLst>
          </p:cNvPr>
          <p:cNvSpPr txBox="1"/>
          <p:nvPr/>
        </p:nvSpPr>
        <p:spPr>
          <a:xfrm>
            <a:off x="2467657" y="1766834"/>
            <a:ext cx="1871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(adj. w/ sex and age at entry)</a:t>
            </a:r>
            <a:endParaRPr lang="en-US" altLang="ja-JP" sz="1000" dirty="0">
              <a:latin typeface="Helvetica" pitchFamily="2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2044F68-B7DC-8000-8873-C3D3D33BFD45}"/>
              </a:ext>
            </a:extLst>
          </p:cNvPr>
          <p:cNvSpPr txBox="1"/>
          <p:nvPr/>
        </p:nvSpPr>
        <p:spPr>
          <a:xfrm>
            <a:off x="3040707" y="5872324"/>
            <a:ext cx="8915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p&lt;0.05&amp;q&lt;0.05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7C83683-F752-D8C2-33FF-9154F29D2DAA}"/>
              </a:ext>
            </a:extLst>
          </p:cNvPr>
          <p:cNvSpPr txBox="1"/>
          <p:nvPr/>
        </p:nvSpPr>
        <p:spPr>
          <a:xfrm>
            <a:off x="3030124" y="5978804"/>
            <a:ext cx="5036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p&lt;0.05</a:t>
            </a: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BB560B3A-44B3-6FC8-663B-6111E10EF375}"/>
              </a:ext>
            </a:extLst>
          </p:cNvPr>
          <p:cNvSpPr txBox="1"/>
          <p:nvPr/>
        </p:nvSpPr>
        <p:spPr>
          <a:xfrm>
            <a:off x="4226678" y="124524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c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062A7888-977F-2446-BBA9-A35DB46B1539}"/>
              </a:ext>
            </a:extLst>
          </p:cNvPr>
          <p:cNvSpPr txBox="1"/>
          <p:nvPr/>
        </p:nvSpPr>
        <p:spPr>
          <a:xfrm>
            <a:off x="4639700" y="1263395"/>
            <a:ext cx="3643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Regularization for Cox hazards proportional model 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CFA0C70-B2D6-B09A-56FD-67F32EFB53FE}"/>
              </a:ext>
            </a:extLst>
          </p:cNvPr>
          <p:cNvSpPr txBox="1"/>
          <p:nvPr/>
        </p:nvSpPr>
        <p:spPr>
          <a:xfrm>
            <a:off x="808747" y="2360155"/>
            <a:ext cx="9252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Pneumonia, yes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A85D41A-822D-0521-883B-E1E1C3EF104C}"/>
              </a:ext>
            </a:extLst>
          </p:cNvPr>
          <p:cNvSpPr txBox="1"/>
          <p:nvPr/>
        </p:nvSpPr>
        <p:spPr>
          <a:xfrm>
            <a:off x="1074845" y="3505603"/>
            <a:ext cx="6591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CRP, 1SD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E34E24B-2A3A-0C88-0EF7-8C434D888D73}"/>
              </a:ext>
            </a:extLst>
          </p:cNvPr>
          <p:cNvSpPr txBox="1"/>
          <p:nvPr/>
        </p:nvSpPr>
        <p:spPr>
          <a:xfrm>
            <a:off x="794320" y="2741971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NTproBNP, 1SD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8BAA3C-F485-EB71-5A49-786B611D4586}"/>
              </a:ext>
            </a:extLst>
          </p:cNvPr>
          <p:cNvSpPr txBox="1"/>
          <p:nvPr/>
        </p:nvSpPr>
        <p:spPr>
          <a:xfrm>
            <a:off x="816762" y="3251059"/>
            <a:ext cx="9172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Cystatin C, 1SD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6D7A1B7-948A-FB88-DE2F-133057DC797C}"/>
              </a:ext>
            </a:extLst>
          </p:cNvPr>
          <p:cNvSpPr txBox="1"/>
          <p:nvPr/>
        </p:nvSpPr>
        <p:spPr>
          <a:xfrm>
            <a:off x="339067" y="3760147"/>
            <a:ext cx="13949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SNV (</a:t>
            </a:r>
            <a:r>
              <a:rPr lang="en-US" sz="800" i="1" dirty="0">
                <a:latin typeface="Helvetica" pitchFamily="2" charset="0"/>
              </a:rPr>
              <a:t>EYS</a:t>
            </a:r>
            <a:r>
              <a:rPr lang="en-US" sz="800" dirty="0">
                <a:latin typeface="Helvetica" pitchFamily="2" charset="0"/>
              </a:rPr>
              <a:t>), no of alt allele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024F379-D32E-4306-C0E3-F76564F286B3}"/>
              </a:ext>
            </a:extLst>
          </p:cNvPr>
          <p:cNvSpPr txBox="1"/>
          <p:nvPr/>
        </p:nvSpPr>
        <p:spPr>
          <a:xfrm>
            <a:off x="508986" y="2487427"/>
            <a:ext cx="12250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APOE4</a:t>
            </a:r>
            <a:r>
              <a:rPr lang="en-US" altLang="ja-JP" sz="800" dirty="0">
                <a:solidFill>
                  <a:schemeClr val="accent2"/>
                </a:solidFill>
                <a:latin typeface="Helvetica" pitchFamily="2" charset="0"/>
              </a:rPr>
              <a:t>, no of alt allele</a:t>
            </a:r>
            <a:endParaRPr lang="en-US" sz="800" dirty="0">
              <a:solidFill>
                <a:schemeClr val="accent2"/>
              </a:solidFill>
              <a:latin typeface="Helvetica" pitchFamily="2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7CA5660-921C-72F4-4EFE-BA9696EE22DC}"/>
              </a:ext>
            </a:extLst>
          </p:cNvPr>
          <p:cNvSpPr txBox="1"/>
          <p:nvPr/>
        </p:nvSpPr>
        <p:spPr>
          <a:xfrm>
            <a:off x="1090876" y="4014691"/>
            <a:ext cx="6431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AST, 1SD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606C0D2-A1CE-FCEA-A194-8365C6D418B6}"/>
              </a:ext>
            </a:extLst>
          </p:cNvPr>
          <p:cNvSpPr txBox="1"/>
          <p:nvPr/>
        </p:nvSpPr>
        <p:spPr>
          <a:xfrm>
            <a:off x="981872" y="4141963"/>
            <a:ext cx="7521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HbA1c, 1SD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D832FD7-6C8E-6647-D6FB-C58AAFC50659}"/>
              </a:ext>
            </a:extLst>
          </p:cNvPr>
          <p:cNvSpPr txBox="1"/>
          <p:nvPr/>
        </p:nvSpPr>
        <p:spPr>
          <a:xfrm>
            <a:off x="835998" y="3632875"/>
            <a:ext cx="8980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Education, high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56E2D8E-561F-A622-2B69-0D806BBBCA50}"/>
              </a:ext>
            </a:extLst>
          </p:cNvPr>
          <p:cNvSpPr txBox="1"/>
          <p:nvPr/>
        </p:nvSpPr>
        <p:spPr>
          <a:xfrm>
            <a:off x="508986" y="5796499"/>
            <a:ext cx="12250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APOE2</a:t>
            </a:r>
            <a:r>
              <a:rPr lang="en-US" altLang="ja-JP" sz="800" dirty="0">
                <a:latin typeface="Helvetica" pitchFamily="2" charset="0"/>
              </a:rPr>
              <a:t>, no of alt allele</a:t>
            </a:r>
            <a:endParaRPr lang="en-US" sz="800" dirty="0">
              <a:latin typeface="Helvetica" pitchFamily="2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0FAA727-61A8-2957-943B-4DDD5C9B65EA}"/>
              </a:ext>
            </a:extLst>
          </p:cNvPr>
          <p:cNvSpPr txBox="1"/>
          <p:nvPr/>
        </p:nvSpPr>
        <p:spPr>
          <a:xfrm>
            <a:off x="1074846" y="5923774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CHE, 1SD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A96AF2D-0B83-FF6D-D395-CB9CFC6D8DE0}"/>
              </a:ext>
            </a:extLst>
          </p:cNvPr>
          <p:cNvSpPr txBox="1"/>
          <p:nvPr/>
        </p:nvSpPr>
        <p:spPr>
          <a:xfrm>
            <a:off x="890500" y="2232883"/>
            <a:ext cx="8435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Dementia, yes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D17A953-700F-A3A4-7DE2-F1381DE8D8C6}"/>
              </a:ext>
            </a:extLst>
          </p:cNvPr>
          <p:cNvSpPr txBox="1"/>
          <p:nvPr/>
        </p:nvSpPr>
        <p:spPr>
          <a:xfrm>
            <a:off x="999505" y="2614699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Cancer, yes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DCDF5CC-72D2-B3F4-F167-0379BACE5862}"/>
              </a:ext>
            </a:extLst>
          </p:cNvPr>
          <p:cNvSpPr txBox="1"/>
          <p:nvPr/>
        </p:nvSpPr>
        <p:spPr>
          <a:xfrm>
            <a:off x="959430" y="2869243"/>
            <a:ext cx="7745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GDF15, 1SD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BB6AF73-0DE6-9014-ACC9-9CA32488CB7A}"/>
              </a:ext>
            </a:extLst>
          </p:cNvPr>
          <p:cNvSpPr txBox="1"/>
          <p:nvPr/>
        </p:nvSpPr>
        <p:spPr>
          <a:xfrm>
            <a:off x="1074845" y="3123787"/>
            <a:ext cx="6591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TUG, 1SD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E60D31D-DA1E-52EC-F19B-AA1CE0D70C9C}"/>
              </a:ext>
            </a:extLst>
          </p:cNvPr>
          <p:cNvSpPr txBox="1"/>
          <p:nvPr/>
        </p:nvSpPr>
        <p:spPr>
          <a:xfrm>
            <a:off x="730200" y="2996515"/>
            <a:ext cx="10038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Frailty Index, 1SD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380E0B1-4F39-B5E0-9E8F-B6DA098B902F}"/>
              </a:ext>
            </a:extLst>
          </p:cNvPr>
          <p:cNvSpPr txBox="1"/>
          <p:nvPr/>
        </p:nvSpPr>
        <p:spPr>
          <a:xfrm>
            <a:off x="1146981" y="3887419"/>
            <a:ext cx="5870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IL6, 1SD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A293864-AF3F-2926-1AE7-0E57AB2D486F}"/>
              </a:ext>
            </a:extLst>
          </p:cNvPr>
          <p:cNvSpPr txBox="1"/>
          <p:nvPr/>
        </p:nvSpPr>
        <p:spPr>
          <a:xfrm>
            <a:off x="983475" y="4778323"/>
            <a:ext cx="7505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MMSE, 1SD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A6A556CA-1A48-F2B4-5B53-9E4202292205}"/>
              </a:ext>
            </a:extLst>
          </p:cNvPr>
          <p:cNvSpPr txBox="1"/>
          <p:nvPr/>
        </p:nvSpPr>
        <p:spPr>
          <a:xfrm>
            <a:off x="826380" y="5032867"/>
            <a:ext cx="9076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>
                <a:solidFill>
                  <a:schemeClr val="accent2"/>
                </a:solidFill>
                <a:latin typeface="Helvetica" pitchFamily="2" charset="0"/>
              </a:rPr>
              <a:t>CentPGS</a:t>
            </a:r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, 1SD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BD46C45-0C13-89E2-237D-D1B5404D2ED5}"/>
              </a:ext>
            </a:extLst>
          </p:cNvPr>
          <p:cNvSpPr txBox="1"/>
          <p:nvPr/>
        </p:nvSpPr>
        <p:spPr>
          <a:xfrm>
            <a:off x="1068434" y="3378331"/>
            <a:ext cx="6655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GDS, 1SD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90A6CB3-D44F-A217-EC2A-0C6DE48B495D}"/>
              </a:ext>
            </a:extLst>
          </p:cNvPr>
          <p:cNvSpPr txBox="1"/>
          <p:nvPr/>
        </p:nvSpPr>
        <p:spPr>
          <a:xfrm>
            <a:off x="545855" y="4523779"/>
            <a:ext cx="11881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Telomere length, 1SD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DF0719D-D215-0FE6-4E2C-468A109BF21B}"/>
              </a:ext>
            </a:extLst>
          </p:cNvPr>
          <p:cNvSpPr txBox="1"/>
          <p:nvPr/>
        </p:nvSpPr>
        <p:spPr>
          <a:xfrm>
            <a:off x="1028359" y="5414683"/>
            <a:ext cx="7056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LDLC, 1SD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B26DA6B-203D-92C5-0E3E-521049A73A7C}"/>
              </a:ext>
            </a:extLst>
          </p:cNvPr>
          <p:cNvSpPr txBox="1"/>
          <p:nvPr/>
        </p:nvSpPr>
        <p:spPr>
          <a:xfrm>
            <a:off x="1084464" y="4651051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SBP, 1SD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9AEEB6C-6FA1-3271-E935-B9E3256221B2}"/>
              </a:ext>
            </a:extLst>
          </p:cNvPr>
          <p:cNvSpPr txBox="1"/>
          <p:nvPr/>
        </p:nvSpPr>
        <p:spPr>
          <a:xfrm>
            <a:off x="1062021" y="4269235"/>
            <a:ext cx="6719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IADL, 1SD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7568805-2745-92E9-9ACB-BEC57A46133D}"/>
              </a:ext>
            </a:extLst>
          </p:cNvPr>
          <p:cNvSpPr txBox="1"/>
          <p:nvPr/>
        </p:nvSpPr>
        <p:spPr>
          <a:xfrm>
            <a:off x="1012329" y="5160139"/>
            <a:ext cx="7216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HDLC, 1SD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46C8F5-36CB-D124-2284-AA2248F25C3B}"/>
              </a:ext>
            </a:extLst>
          </p:cNvPr>
          <p:cNvSpPr txBox="1"/>
          <p:nvPr/>
        </p:nvSpPr>
        <p:spPr>
          <a:xfrm>
            <a:off x="1084464" y="4396507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DBP, 1SD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836940B-0A1B-92A9-3268-C8601B346B87}"/>
              </a:ext>
            </a:extLst>
          </p:cNvPr>
          <p:cNvSpPr txBox="1"/>
          <p:nvPr/>
        </p:nvSpPr>
        <p:spPr>
          <a:xfrm>
            <a:off x="249299" y="5287411"/>
            <a:ext cx="14847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SNV (</a:t>
            </a:r>
            <a:r>
              <a:rPr lang="en-US" sz="800" i="1" dirty="0">
                <a:latin typeface="Helvetica" pitchFamily="2" charset="0"/>
              </a:rPr>
              <a:t>GRM7</a:t>
            </a:r>
            <a:r>
              <a:rPr lang="en-US" sz="800" dirty="0">
                <a:latin typeface="Helvetica" pitchFamily="2" charset="0"/>
              </a:rPr>
              <a:t>), no of alt allele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41424733-21FC-12CE-61E3-9F2F5B8B3375}"/>
              </a:ext>
            </a:extLst>
          </p:cNvPr>
          <p:cNvSpPr txBox="1"/>
          <p:nvPr/>
        </p:nvSpPr>
        <p:spPr>
          <a:xfrm>
            <a:off x="1148583" y="4905595"/>
            <a:ext cx="585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TG, 1SD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3786AAF-1DF2-5FCC-EB8D-E2401476A81C}"/>
              </a:ext>
            </a:extLst>
          </p:cNvPr>
          <p:cNvSpPr txBox="1"/>
          <p:nvPr/>
        </p:nvSpPr>
        <p:spPr>
          <a:xfrm>
            <a:off x="1108509" y="5541955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800" dirty="0">
                <a:solidFill>
                  <a:schemeClr val="accent2"/>
                </a:solidFill>
                <a:latin typeface="Helvetica" pitchFamily="2" charset="0"/>
              </a:rPr>
              <a:t>BMI, 1SD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AE89AE3A-60B2-C57E-A7E6-700083E7B516}"/>
              </a:ext>
            </a:extLst>
          </p:cNvPr>
          <p:cNvSpPr txBox="1"/>
          <p:nvPr/>
        </p:nvSpPr>
        <p:spPr>
          <a:xfrm>
            <a:off x="1124539" y="5669227"/>
            <a:ext cx="6094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800" dirty="0">
                <a:solidFill>
                  <a:schemeClr val="accent2"/>
                </a:solidFill>
                <a:latin typeface="Helvetica" pitchFamily="2" charset="0"/>
              </a:rPr>
              <a:t>ALB,1SD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C7C9253B-3A86-9EBA-7B0D-28936F1E3CA9}"/>
              </a:ext>
            </a:extLst>
          </p:cNvPr>
          <p:cNvSpPr txBox="1"/>
          <p:nvPr/>
        </p:nvSpPr>
        <p:spPr>
          <a:xfrm>
            <a:off x="5006663" y="4857261"/>
            <a:ext cx="8611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1. NTproBNP</a:t>
            </a:r>
          </a:p>
          <a:p>
            <a:r>
              <a:rPr lang="en-US" altLang="ja-JP" sz="800" dirty="0">
                <a:latin typeface="Helvetica" pitchFamily="2" charset="0"/>
              </a:rPr>
              <a:t>2</a:t>
            </a:r>
            <a:r>
              <a:rPr lang="en-US" altLang="ja-JP" sz="800" b="0" i="0" u="none" strike="noStrike" dirty="0">
                <a:effectLst/>
                <a:latin typeface="Helvetica" pitchFamily="2" charset="0"/>
              </a:rPr>
              <a:t>. GDF15</a:t>
            </a:r>
          </a:p>
          <a:p>
            <a:r>
              <a:rPr lang="en-US" altLang="ja-JP" sz="800" dirty="0">
                <a:latin typeface="Helvetica" pitchFamily="2" charset="0"/>
              </a:rPr>
              <a:t>3. </a:t>
            </a:r>
            <a:r>
              <a:rPr lang="en-US" altLang="ja-JP" sz="800" dirty="0">
                <a:solidFill>
                  <a:schemeClr val="bg1">
                    <a:lumMod val="75000"/>
                  </a:schemeClr>
                </a:solidFill>
                <a:latin typeface="Helvetica" pitchFamily="2" charset="0"/>
              </a:rPr>
              <a:t>Frailty Index</a:t>
            </a:r>
          </a:p>
          <a:p>
            <a:r>
              <a:rPr lang="en-US" altLang="ja-JP" sz="800" dirty="0">
                <a:latin typeface="Helvetica" pitchFamily="2" charset="0"/>
              </a:rPr>
              <a:t>4. TUG</a:t>
            </a:r>
          </a:p>
          <a:p>
            <a:r>
              <a:rPr lang="en-US" altLang="ja-JP" sz="800" dirty="0">
                <a:latin typeface="Helvetica" pitchFamily="2" charset="0"/>
              </a:rPr>
              <a:t>5. Cystatin C</a:t>
            </a:r>
          </a:p>
          <a:p>
            <a:r>
              <a:rPr lang="en-US" altLang="ja-JP" sz="800" dirty="0">
                <a:latin typeface="Helvetica" pitchFamily="2" charset="0"/>
              </a:rPr>
              <a:t>6. GDS</a:t>
            </a:r>
          </a:p>
          <a:p>
            <a:r>
              <a:rPr lang="en-US" altLang="ja-JP" sz="800" dirty="0">
                <a:latin typeface="Helvetica" pitchFamily="2" charset="0"/>
              </a:rPr>
              <a:t>7. CRP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91DB805-6DC0-6B6B-DCA0-1D369D249AE3}"/>
              </a:ext>
            </a:extLst>
          </p:cNvPr>
          <p:cNvSpPr txBox="1"/>
          <p:nvPr/>
        </p:nvSpPr>
        <p:spPr>
          <a:xfrm>
            <a:off x="5789588" y="4857261"/>
            <a:ext cx="8803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8. Cent.PGS</a:t>
            </a:r>
          </a:p>
          <a:p>
            <a:r>
              <a:rPr lang="en-US" altLang="ja-JP" sz="800" dirty="0">
                <a:latin typeface="Helvetica" pitchFamily="2" charset="0"/>
              </a:rPr>
              <a:t>9. HDLC</a:t>
            </a:r>
          </a:p>
          <a:p>
            <a:r>
              <a:rPr lang="en-US" altLang="ja-JP" sz="800" dirty="0">
                <a:latin typeface="Helvetica" pitchFamily="2" charset="0"/>
              </a:rPr>
              <a:t>10. LDLC</a:t>
            </a:r>
          </a:p>
          <a:p>
            <a:r>
              <a:rPr lang="en-US" altLang="ja-JP" sz="800" dirty="0">
                <a:latin typeface="Helvetica" pitchFamily="2" charset="0"/>
              </a:rPr>
              <a:t>11. BMI</a:t>
            </a:r>
          </a:p>
          <a:p>
            <a:r>
              <a:rPr lang="en-US" altLang="ja-JP" sz="800" dirty="0">
                <a:latin typeface="Helvetica" pitchFamily="2" charset="0"/>
              </a:rPr>
              <a:t>12.. ALB</a:t>
            </a:r>
          </a:p>
          <a:p>
            <a:r>
              <a:rPr lang="en-US" altLang="ja-JP" sz="800" dirty="0">
                <a:latin typeface="Helvetica" pitchFamily="2" charset="0"/>
              </a:rPr>
              <a:t>13. CHE</a:t>
            </a:r>
          </a:p>
          <a:p>
            <a:r>
              <a:rPr lang="en-US" altLang="ja-JP" sz="800" dirty="0">
                <a:latin typeface="Helvetica" pitchFamily="2" charset="0"/>
              </a:rPr>
              <a:t>14. Pneumonia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13531AB4-15FF-23E5-3B71-AD6BCBEAFE23}"/>
              </a:ext>
            </a:extLst>
          </p:cNvPr>
          <p:cNvSpPr txBox="1"/>
          <p:nvPr/>
        </p:nvSpPr>
        <p:spPr>
          <a:xfrm>
            <a:off x="6679441" y="4857261"/>
            <a:ext cx="798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15. Cancer</a:t>
            </a:r>
          </a:p>
          <a:p>
            <a:r>
              <a:rPr lang="en-US" altLang="ja-JP" sz="800" dirty="0">
                <a:latin typeface="Helvetica" pitchFamily="2" charset="0"/>
              </a:rPr>
              <a:t>16. Dementia</a:t>
            </a:r>
          </a:p>
          <a:p>
            <a:r>
              <a:rPr lang="en-US" altLang="ja-JP" sz="800" b="0" i="0" u="none" strike="noStrike" dirty="0">
                <a:effectLst/>
                <a:latin typeface="Helvetica" pitchFamily="2" charset="0"/>
              </a:rPr>
              <a:t>17. </a:t>
            </a:r>
            <a:r>
              <a:rPr lang="en-US" altLang="ja-JP" sz="800" dirty="0">
                <a:latin typeface="Helvetica" pitchFamily="2" charset="0"/>
              </a:rPr>
              <a:t>APOE4</a:t>
            </a:r>
          </a:p>
          <a:p>
            <a:endParaRPr lang="en-US" altLang="ja-JP" sz="800" dirty="0">
              <a:latin typeface="Helvetica" pitchFamily="2" charset="0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27296852-CB01-5501-4CA9-EEB4F0D01B88}"/>
              </a:ext>
            </a:extLst>
          </p:cNvPr>
          <p:cNvSpPr txBox="1"/>
          <p:nvPr/>
        </p:nvSpPr>
        <p:spPr>
          <a:xfrm>
            <a:off x="5677236" y="162033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16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9E64A7A-AAAA-8B29-C5AB-E270BB3A22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66"/>
          <a:stretch/>
        </p:blipFill>
        <p:spPr>
          <a:xfrm>
            <a:off x="1690313" y="2120355"/>
            <a:ext cx="2298261" cy="4320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0B1A494-6A72-B981-344F-C5FE7278016D}"/>
              </a:ext>
            </a:extLst>
          </p:cNvPr>
          <p:cNvSpPr txBox="1"/>
          <p:nvPr/>
        </p:nvSpPr>
        <p:spPr>
          <a:xfrm>
            <a:off x="4231984" y="5873443"/>
            <a:ext cx="16001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Supplementary Fig.5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9AF4113-4C98-738C-F7F3-5D9664747BC8}"/>
              </a:ext>
            </a:extLst>
          </p:cNvPr>
          <p:cNvSpPr txBox="1"/>
          <p:nvPr/>
        </p:nvSpPr>
        <p:spPr>
          <a:xfrm>
            <a:off x="4255732" y="6087461"/>
            <a:ext cx="4899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effectLst/>
                <a:latin typeface="Helvetica" pitchFamily="2" charset="0"/>
                <a:ea typeface="游明朝" panose="02020400000000000000" pitchFamily="18" charset="-128"/>
              </a:rPr>
              <a:t>Regularized multiple Cox regression analysis for survival days </a:t>
            </a:r>
            <a:r>
              <a:rPr lang="en-US" altLang="ja-JP" sz="1200">
                <a:effectLst/>
                <a:latin typeface="Helvetica" pitchFamily="2" charset="0"/>
                <a:ea typeface="游明朝" panose="02020400000000000000" pitchFamily="18" charset="-128"/>
              </a:rPr>
              <a:t>in HA. </a:t>
            </a:r>
            <a:endParaRPr lang="en-US" altLang="ja-JP" sz="12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3138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789</TotalTime>
  <Words>269</Words>
  <Application>Microsoft Macintosh PowerPoint</Application>
  <PresentationFormat>A4 210 x 297 mm</PresentationFormat>
  <Paragraphs>76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45</cp:revision>
  <dcterms:created xsi:type="dcterms:W3CDTF">2023-08-14T03:00:57Z</dcterms:created>
  <dcterms:modified xsi:type="dcterms:W3CDTF">2024-01-26T10:15:26Z</dcterms:modified>
</cp:coreProperties>
</file>