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131" d="100"/>
          <a:sy n="131" d="100"/>
        </p:scale>
        <p:origin x="1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685AFC8-46CE-5332-78C6-50C28D2EE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53" b="4284"/>
          <a:stretch/>
        </p:blipFill>
        <p:spPr>
          <a:xfrm>
            <a:off x="4549118" y="1595874"/>
            <a:ext cx="2054474" cy="310117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65DDE4-2767-2A88-9414-097CB21C81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66" b="4453"/>
          <a:stretch/>
        </p:blipFill>
        <p:spPr>
          <a:xfrm>
            <a:off x="1346976" y="1593885"/>
            <a:ext cx="2136774" cy="38376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54051CA-6C9E-3EE7-F95E-5E46E2ED10E5}"/>
              </a:ext>
            </a:extLst>
          </p:cNvPr>
          <p:cNvSpPr txBox="1"/>
          <p:nvPr/>
        </p:nvSpPr>
        <p:spPr>
          <a:xfrm>
            <a:off x="5496785" y="4320465"/>
            <a:ext cx="10550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  <a:latin typeface="Helvetica" pitchFamily="2" charset="0"/>
              </a:rPr>
              <a:t>p&lt;0.05&amp;q&lt;0.05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A7A457E-504C-CAA5-8CCC-AC3B4CCD405C}"/>
              </a:ext>
            </a:extLst>
          </p:cNvPr>
          <p:cNvSpPr txBox="1"/>
          <p:nvPr/>
        </p:nvSpPr>
        <p:spPr>
          <a:xfrm>
            <a:off x="5486202" y="4446823"/>
            <a:ext cx="5774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accent2"/>
                </a:solidFill>
                <a:latin typeface="Helvetica" pitchFamily="2" charset="0"/>
              </a:rPr>
              <a:t>p&lt;0.05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15C4F16-2839-D4F2-001C-81E35297B3BC}"/>
              </a:ext>
            </a:extLst>
          </p:cNvPr>
          <p:cNvSpPr txBox="1"/>
          <p:nvPr/>
        </p:nvSpPr>
        <p:spPr>
          <a:xfrm>
            <a:off x="5204739" y="4793858"/>
            <a:ext cx="8671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HR (95%CI)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411C062-16A3-0670-9957-FB73868051B6}"/>
              </a:ext>
            </a:extLst>
          </p:cNvPr>
          <p:cNvSpPr txBox="1"/>
          <p:nvPr/>
        </p:nvSpPr>
        <p:spPr>
          <a:xfrm>
            <a:off x="4715554" y="4647429"/>
            <a:ext cx="4678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1.0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7CFA4F6-1383-4D53-47D8-E715A7A11A52}"/>
              </a:ext>
            </a:extLst>
          </p:cNvPr>
          <p:cNvSpPr txBox="1"/>
          <p:nvPr/>
        </p:nvSpPr>
        <p:spPr>
          <a:xfrm>
            <a:off x="5032014" y="4650646"/>
            <a:ext cx="4678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2.0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72A8515-4BF1-35D7-8C23-DE3393B25684}"/>
              </a:ext>
            </a:extLst>
          </p:cNvPr>
          <p:cNvSpPr txBox="1"/>
          <p:nvPr/>
        </p:nvSpPr>
        <p:spPr>
          <a:xfrm>
            <a:off x="5350066" y="4650646"/>
            <a:ext cx="4678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3.0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049B37-448B-6373-C439-DE1C09534737}"/>
              </a:ext>
            </a:extLst>
          </p:cNvPr>
          <p:cNvSpPr txBox="1"/>
          <p:nvPr/>
        </p:nvSpPr>
        <p:spPr>
          <a:xfrm>
            <a:off x="5678057" y="4650646"/>
            <a:ext cx="4678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4.0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B3198B-642B-7C4B-FCC5-B59369566247}"/>
              </a:ext>
            </a:extLst>
          </p:cNvPr>
          <p:cNvSpPr txBox="1"/>
          <p:nvPr/>
        </p:nvSpPr>
        <p:spPr>
          <a:xfrm>
            <a:off x="5956353" y="4650646"/>
            <a:ext cx="4678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5.0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7B8C652-8F31-86F7-A67B-EB1EA2EC4ADC}"/>
              </a:ext>
            </a:extLst>
          </p:cNvPr>
          <p:cNvSpPr txBox="1"/>
          <p:nvPr/>
        </p:nvSpPr>
        <p:spPr>
          <a:xfrm>
            <a:off x="6314161" y="4650646"/>
            <a:ext cx="4678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6.0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DAF184E-29EF-C55E-9256-79A0C41884F6}"/>
              </a:ext>
            </a:extLst>
          </p:cNvPr>
          <p:cNvSpPr txBox="1"/>
          <p:nvPr/>
        </p:nvSpPr>
        <p:spPr>
          <a:xfrm>
            <a:off x="3781710" y="1923449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rgbClr val="FF0000"/>
                </a:solidFill>
                <a:latin typeface="Helvetica" pitchFamily="2" charset="0"/>
              </a:rPr>
              <a:t>TUG, 1SD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D3A617-E2E4-EBE4-286C-923FC5990E1A}"/>
              </a:ext>
            </a:extLst>
          </p:cNvPr>
          <p:cNvSpPr txBox="1"/>
          <p:nvPr/>
        </p:nvSpPr>
        <p:spPr>
          <a:xfrm>
            <a:off x="3478148" y="2381740"/>
            <a:ext cx="1146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 err="1">
                <a:solidFill>
                  <a:srgbClr val="FF0000"/>
                </a:solidFill>
                <a:latin typeface="Helvetica" pitchFamily="2" charset="0"/>
              </a:rPr>
              <a:t>NTproBNP</a:t>
            </a:r>
            <a:r>
              <a:rPr lang="en-US" altLang="ja-JP" sz="1000" dirty="0">
                <a:solidFill>
                  <a:srgbClr val="FF0000"/>
                </a:solidFill>
                <a:latin typeface="Helvetica" pitchFamily="2" charset="0"/>
              </a:rPr>
              <a:t>, 1SD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0B67DB9-8CEF-2C78-87FA-0D86B6831D67}"/>
              </a:ext>
            </a:extLst>
          </p:cNvPr>
          <p:cNvSpPr txBox="1"/>
          <p:nvPr/>
        </p:nvSpPr>
        <p:spPr>
          <a:xfrm>
            <a:off x="3662042" y="2152243"/>
            <a:ext cx="9541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rgbClr val="FF0000"/>
                </a:solidFill>
                <a:latin typeface="Helvetica" pitchFamily="2" charset="0"/>
              </a:rPr>
              <a:t>GDF15, 1SD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542664E-F62C-59E1-D52F-91E79906577D}"/>
              </a:ext>
            </a:extLst>
          </p:cNvPr>
          <p:cNvSpPr txBox="1"/>
          <p:nvPr/>
        </p:nvSpPr>
        <p:spPr>
          <a:xfrm>
            <a:off x="3773927" y="4384106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ALB, 1SD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AAC70D6-76F4-4F1E-D212-FB8BC83561FA}"/>
              </a:ext>
            </a:extLst>
          </p:cNvPr>
          <p:cNvSpPr txBox="1"/>
          <p:nvPr/>
        </p:nvSpPr>
        <p:spPr>
          <a:xfrm>
            <a:off x="3667227" y="4167704"/>
            <a:ext cx="941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MMSE,1SD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6B9A8AD-B409-1191-CF1B-EB6CC933D2E1}"/>
              </a:ext>
            </a:extLst>
          </p:cNvPr>
          <p:cNvSpPr txBox="1"/>
          <p:nvPr/>
        </p:nvSpPr>
        <p:spPr>
          <a:xfrm>
            <a:off x="3773927" y="2915738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GDS, 1SD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775F18B-D446-44B6-D7A8-142E391A1496}"/>
              </a:ext>
            </a:extLst>
          </p:cNvPr>
          <p:cNvSpPr txBox="1"/>
          <p:nvPr/>
        </p:nvSpPr>
        <p:spPr>
          <a:xfrm>
            <a:off x="64928" y="1916373"/>
            <a:ext cx="13546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Pneumonia his., yes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C0B9819-FDE0-62EF-6E20-8E6C52ADEE76}"/>
              </a:ext>
            </a:extLst>
          </p:cNvPr>
          <p:cNvSpPr txBox="1"/>
          <p:nvPr/>
        </p:nvSpPr>
        <p:spPr>
          <a:xfrm>
            <a:off x="585229" y="3055628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chemeClr val="accent2"/>
                </a:solidFill>
                <a:latin typeface="Helvetica" pitchFamily="2" charset="0"/>
              </a:rPr>
              <a:t>CRP, 1SD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D1EFA5C-8D81-EB54-2497-8F7950343F11}"/>
              </a:ext>
            </a:extLst>
          </p:cNvPr>
          <p:cNvSpPr txBox="1"/>
          <p:nvPr/>
        </p:nvSpPr>
        <p:spPr>
          <a:xfrm>
            <a:off x="609935" y="5106287"/>
            <a:ext cx="8096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rgbClr val="FF0000"/>
                </a:solidFill>
                <a:latin typeface="Helvetica" pitchFamily="2" charset="0"/>
              </a:rPr>
              <a:t>BMI, 1SD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0405A82-0AF1-6793-5FAD-9D77DEAB183C}"/>
              </a:ext>
            </a:extLst>
          </p:cNvPr>
          <p:cNvSpPr txBox="1"/>
          <p:nvPr/>
        </p:nvSpPr>
        <p:spPr>
          <a:xfrm>
            <a:off x="64928" y="1688522"/>
            <a:ext cx="13546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chemeClr val="accent2"/>
                </a:solidFill>
                <a:latin typeface="Helvetica" pitchFamily="2" charset="0"/>
              </a:rPr>
              <a:t>Dementia his., yes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B013CEE-A44D-0BDF-7FB1-29DAC8AF3E77}"/>
              </a:ext>
            </a:extLst>
          </p:cNvPr>
          <p:cNvSpPr txBox="1"/>
          <p:nvPr/>
        </p:nvSpPr>
        <p:spPr>
          <a:xfrm>
            <a:off x="-137312" y="3511330"/>
            <a:ext cx="155693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APOE4, no of alt allele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B758820-B6D6-EA9F-72C4-97C1DB5B7196}"/>
              </a:ext>
            </a:extLst>
          </p:cNvPr>
          <p:cNvSpPr txBox="1"/>
          <p:nvPr/>
        </p:nvSpPr>
        <p:spPr>
          <a:xfrm>
            <a:off x="585229" y="4194883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CHE, 1SD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FF0FD71-A5D1-8E5B-5BDB-23F1AC3BC03D}"/>
              </a:ext>
            </a:extLst>
          </p:cNvPr>
          <p:cNvSpPr txBox="1"/>
          <p:nvPr/>
        </p:nvSpPr>
        <p:spPr>
          <a:xfrm>
            <a:off x="2016438" y="5548365"/>
            <a:ext cx="10078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HR (95%CI)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B253CB-5127-2409-06F9-6F81AC495650}"/>
              </a:ext>
            </a:extLst>
          </p:cNvPr>
          <p:cNvSpPr txBox="1"/>
          <p:nvPr/>
        </p:nvSpPr>
        <p:spPr>
          <a:xfrm>
            <a:off x="1505977" y="5412334"/>
            <a:ext cx="450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1.0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C2A850F-BF28-2B87-35AC-37FDCD5ED377}"/>
              </a:ext>
            </a:extLst>
          </p:cNvPr>
          <p:cNvSpPr txBox="1"/>
          <p:nvPr/>
        </p:nvSpPr>
        <p:spPr>
          <a:xfrm>
            <a:off x="1822437" y="5415551"/>
            <a:ext cx="450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2.0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1FE54BD-3D5D-06BA-058C-D9645240D47E}"/>
              </a:ext>
            </a:extLst>
          </p:cNvPr>
          <p:cNvSpPr txBox="1"/>
          <p:nvPr/>
        </p:nvSpPr>
        <p:spPr>
          <a:xfrm>
            <a:off x="2140489" y="5415551"/>
            <a:ext cx="450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3.0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5BFCA96-8F4D-97C2-D304-9A9E5526222B}"/>
              </a:ext>
            </a:extLst>
          </p:cNvPr>
          <p:cNvSpPr txBox="1"/>
          <p:nvPr/>
        </p:nvSpPr>
        <p:spPr>
          <a:xfrm>
            <a:off x="2468480" y="5415551"/>
            <a:ext cx="450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4.0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FFDC7DF-705A-2C14-1AE4-ADFFA490D324}"/>
              </a:ext>
            </a:extLst>
          </p:cNvPr>
          <p:cNvSpPr txBox="1"/>
          <p:nvPr/>
        </p:nvSpPr>
        <p:spPr>
          <a:xfrm>
            <a:off x="2746776" y="5415551"/>
            <a:ext cx="450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5.0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D70D928-FCCE-CC49-1408-668BC195BEA0}"/>
              </a:ext>
            </a:extLst>
          </p:cNvPr>
          <p:cNvSpPr txBox="1"/>
          <p:nvPr/>
        </p:nvSpPr>
        <p:spPr>
          <a:xfrm>
            <a:off x="3084706" y="5415551"/>
            <a:ext cx="450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latin typeface="Helvetica" pitchFamily="2" charset="0"/>
              </a:rPr>
              <a:t>6.0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6E6CF7F-44D6-9AFE-3488-FCC50FA68589}"/>
              </a:ext>
            </a:extLst>
          </p:cNvPr>
          <p:cNvSpPr txBox="1"/>
          <p:nvPr/>
        </p:nvSpPr>
        <p:spPr>
          <a:xfrm>
            <a:off x="256421" y="2144224"/>
            <a:ext cx="11632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Cancer his., yes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D9A00DB-1829-8976-59DE-A0810FEF5191}"/>
              </a:ext>
            </a:extLst>
          </p:cNvPr>
          <p:cNvSpPr txBox="1"/>
          <p:nvPr/>
        </p:nvSpPr>
        <p:spPr>
          <a:xfrm>
            <a:off x="272695" y="2372075"/>
            <a:ext cx="1146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 err="1">
                <a:solidFill>
                  <a:srgbClr val="FF0000"/>
                </a:solidFill>
                <a:latin typeface="Helvetica" pitchFamily="2" charset="0"/>
              </a:rPr>
              <a:t>NTproBNP</a:t>
            </a:r>
            <a:r>
              <a:rPr lang="en-US" altLang="ja-JP" sz="1000" dirty="0">
                <a:solidFill>
                  <a:srgbClr val="FF0000"/>
                </a:solidFill>
                <a:latin typeface="Helvetica" pitchFamily="2" charset="0"/>
              </a:rPr>
              <a:t>, 1SD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7399275-4ABF-597E-8BB4-E74AF4EA7224}"/>
              </a:ext>
            </a:extLst>
          </p:cNvPr>
          <p:cNvSpPr txBox="1"/>
          <p:nvPr/>
        </p:nvSpPr>
        <p:spPr>
          <a:xfrm>
            <a:off x="465471" y="2599926"/>
            <a:ext cx="9541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rgbClr val="FF0000"/>
                </a:solidFill>
                <a:latin typeface="Helvetica" pitchFamily="2" charset="0"/>
              </a:rPr>
              <a:t>GDF15, 1SD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1523893-C5DD-A7FA-F62A-658AEB2637C4}"/>
              </a:ext>
            </a:extLst>
          </p:cNvPr>
          <p:cNvSpPr txBox="1"/>
          <p:nvPr/>
        </p:nvSpPr>
        <p:spPr>
          <a:xfrm>
            <a:off x="585229" y="2827777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chemeClr val="accent2"/>
                </a:solidFill>
                <a:latin typeface="Helvetica" pitchFamily="2" charset="0"/>
              </a:rPr>
              <a:t>TUG, 1SD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24B875E-137D-9574-3D56-E6C41EBFA04D}"/>
              </a:ext>
            </a:extLst>
          </p:cNvPr>
          <p:cNvSpPr txBox="1"/>
          <p:nvPr/>
        </p:nvSpPr>
        <p:spPr>
          <a:xfrm>
            <a:off x="585229" y="3283479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GDS, 1SD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8781B3A-4970-F44F-FF55-EFCAD47FB082}"/>
              </a:ext>
            </a:extLst>
          </p:cNvPr>
          <p:cNvSpPr txBox="1"/>
          <p:nvPr/>
        </p:nvSpPr>
        <p:spPr>
          <a:xfrm>
            <a:off x="585229" y="3967032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LDLC, 1SD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784FFAB-0D55-5BBF-12B1-BF8BD20D6EAD}"/>
              </a:ext>
            </a:extLst>
          </p:cNvPr>
          <p:cNvSpPr txBox="1"/>
          <p:nvPr/>
        </p:nvSpPr>
        <p:spPr>
          <a:xfrm>
            <a:off x="585229" y="4422734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ALB, 1SD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E73BE61-4A27-EE66-4732-957BF08D9999}"/>
              </a:ext>
            </a:extLst>
          </p:cNvPr>
          <p:cNvSpPr txBox="1"/>
          <p:nvPr/>
        </p:nvSpPr>
        <p:spPr>
          <a:xfrm>
            <a:off x="460501" y="4650585"/>
            <a:ext cx="9591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chemeClr val="accent2"/>
                </a:solidFill>
                <a:latin typeface="Helvetica" pitchFamily="2" charset="0"/>
              </a:rPr>
              <a:t>HDLC, 1SD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7612D6A-015F-DD6E-5118-7E40CF8F090C}"/>
              </a:ext>
            </a:extLst>
          </p:cNvPr>
          <p:cNvSpPr txBox="1"/>
          <p:nvPr/>
        </p:nvSpPr>
        <p:spPr>
          <a:xfrm>
            <a:off x="2424106" y="5068617"/>
            <a:ext cx="10550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  <a:latin typeface="Helvetica" pitchFamily="2" charset="0"/>
              </a:rPr>
              <a:t>p&lt;0.05&amp;q&lt;0.05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6F66AF1-2FFF-637C-C023-12DC996F1603}"/>
              </a:ext>
            </a:extLst>
          </p:cNvPr>
          <p:cNvSpPr txBox="1"/>
          <p:nvPr/>
        </p:nvSpPr>
        <p:spPr>
          <a:xfrm>
            <a:off x="2413523" y="5175097"/>
            <a:ext cx="5774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accent2"/>
                </a:solidFill>
                <a:latin typeface="Helvetica" pitchFamily="2" charset="0"/>
              </a:rPr>
              <a:t>p&lt;0.05</a:t>
            </a:r>
          </a:p>
        </p:txBody>
      </p: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DC75ACDA-873E-4BD0-A665-AD3D541B91AE}"/>
              </a:ext>
            </a:extLst>
          </p:cNvPr>
          <p:cNvGrpSpPr/>
          <p:nvPr/>
        </p:nvGrpSpPr>
        <p:grpSpPr>
          <a:xfrm>
            <a:off x="256421" y="208840"/>
            <a:ext cx="3104262" cy="1423324"/>
            <a:chOff x="3899411" y="749709"/>
            <a:chExt cx="3104262" cy="1423324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983A080-4629-EE86-94F9-373D5D948829}"/>
                </a:ext>
              </a:extLst>
            </p:cNvPr>
            <p:cNvSpPr txBox="1"/>
            <p:nvPr/>
          </p:nvSpPr>
          <p:spPr>
            <a:xfrm>
              <a:off x="5458995" y="808904"/>
              <a:ext cx="577975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800" dirty="0">
                  <a:latin typeface="Helvetica" pitchFamily="2" charset="0"/>
                </a:rPr>
                <a:t>(n=906)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3185523-FA20-462B-886B-ECEF9810E7C3}"/>
                </a:ext>
              </a:extLst>
            </p:cNvPr>
            <p:cNvSpPr txBox="1"/>
            <p:nvPr/>
          </p:nvSpPr>
          <p:spPr>
            <a:xfrm>
              <a:off x="5812321" y="1032951"/>
              <a:ext cx="1191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000" dirty="0">
                  <a:solidFill>
                    <a:srgbClr val="333333"/>
                  </a:solidFill>
                  <a:latin typeface="Helvetica" pitchFamily="2" charset="0"/>
                </a:rPr>
                <a:t>Variable selection</a:t>
              </a:r>
              <a:endPara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endParaRPr>
            </a:p>
            <a:p>
              <a:pPr algn="ctr"/>
              <a:r>
                <a:rPr lang="en-US" altLang="ja-JP" sz="1000" dirty="0">
                  <a:solidFill>
                    <a:srgbClr val="333333"/>
                  </a:solidFill>
                  <a:latin typeface="Helvetica" pitchFamily="2" charset="0"/>
                </a:rPr>
                <a:t>(by LASSO)</a:t>
              </a:r>
              <a:endParaRPr lang="en-US" altLang="ja-JP" sz="1000" dirty="0">
                <a:latin typeface="Helvetica" pitchFamily="2" charset="0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EFFF07DD-2420-1507-8282-32226FEA41C8}"/>
                </a:ext>
              </a:extLst>
            </p:cNvPr>
            <p:cNvSpPr txBox="1"/>
            <p:nvPr/>
          </p:nvSpPr>
          <p:spPr>
            <a:xfrm>
              <a:off x="4919322" y="1619349"/>
              <a:ext cx="13356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multiple Cox Hazard</a:t>
              </a:r>
              <a:endParaRPr lang="en-US" altLang="ja-JP" sz="1000" dirty="0">
                <a:latin typeface="Helvetica" pitchFamily="2" charset="0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FA80DF09-886A-2886-6B0A-ABC7EF8C4BF9}"/>
                </a:ext>
              </a:extLst>
            </p:cNvPr>
            <p:cNvSpPr txBox="1"/>
            <p:nvPr/>
          </p:nvSpPr>
          <p:spPr>
            <a:xfrm>
              <a:off x="5108508" y="1758419"/>
              <a:ext cx="109196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Helvetica" pitchFamily="2" charset="0"/>
                </a:rPr>
                <a:t>11 observed factors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4E1D31F5-0046-44C5-D651-C70DC09E112B}"/>
                </a:ext>
              </a:extLst>
            </p:cNvPr>
            <p:cNvSpPr txBox="1"/>
            <p:nvPr/>
          </p:nvSpPr>
          <p:spPr>
            <a:xfrm>
              <a:off x="5151641" y="1849216"/>
              <a:ext cx="95891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Helvetica" pitchFamily="2" charset="0"/>
                </a:rPr>
                <a:t>3 disease history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1008573E-50AF-D5AF-B5C5-136350B8D6EE}"/>
                </a:ext>
              </a:extLst>
            </p:cNvPr>
            <p:cNvSpPr txBox="1"/>
            <p:nvPr/>
          </p:nvSpPr>
          <p:spPr>
            <a:xfrm>
              <a:off x="4103401" y="749709"/>
              <a:ext cx="159582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latin typeface="Helvetica" pitchFamily="2" charset="0"/>
                </a:rPr>
                <a:t>Survival days in </a:t>
              </a:r>
              <a:r>
                <a:rPr lang="en-US" altLang="ja-JP" sz="1200" dirty="0">
                  <a:solidFill>
                    <a:schemeClr val="accent6"/>
                  </a:solidFill>
                  <a:latin typeface="Helvetica" pitchFamily="2" charset="0"/>
                </a:rPr>
                <a:t>HA</a:t>
              </a:r>
              <a:endParaRPr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F8BE19C7-40AD-8E6F-6F06-067F5365D422}"/>
                </a:ext>
              </a:extLst>
            </p:cNvPr>
            <p:cNvSpPr txBox="1"/>
            <p:nvPr/>
          </p:nvSpPr>
          <p:spPr>
            <a:xfrm>
              <a:off x="3899411" y="74971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a</a:t>
              </a:r>
            </a:p>
          </p:txBody>
        </p:sp>
        <p:cxnSp>
          <p:nvCxnSpPr>
            <p:cNvPr id="89" name="直線矢印コネクタ 88">
              <a:extLst>
                <a:ext uri="{FF2B5EF4-FFF2-40B4-BE49-F238E27FC236}">
                  <a16:creationId xmlns:a16="http://schemas.microsoft.com/office/drawing/2014/main" id="{BA1107AC-11D9-1995-F36A-F6107DA77644}"/>
                </a:ext>
              </a:extLst>
            </p:cNvPr>
            <p:cNvCxnSpPr>
              <a:cxnSpLocks/>
            </p:cNvCxnSpPr>
            <p:nvPr/>
          </p:nvCxnSpPr>
          <p:spPr>
            <a:xfrm>
              <a:off x="5082095" y="1258347"/>
              <a:ext cx="837449" cy="0"/>
            </a:xfrm>
            <a:prstGeom prst="straightConnector1">
              <a:avLst/>
            </a:prstGeom>
            <a:ln w="31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9FB74F95-C2BB-0CF2-B697-937EE26D8225}"/>
                </a:ext>
              </a:extLst>
            </p:cNvPr>
            <p:cNvGrpSpPr/>
            <p:nvPr/>
          </p:nvGrpSpPr>
          <p:grpSpPr>
            <a:xfrm>
              <a:off x="3919301" y="986785"/>
              <a:ext cx="1330753" cy="568145"/>
              <a:chOff x="3436584" y="1146348"/>
              <a:chExt cx="1330753" cy="568145"/>
            </a:xfrm>
          </p:grpSpPr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D9B7C069-A88A-0095-F5C9-A06620B3C397}"/>
                  </a:ext>
                </a:extLst>
              </p:cNvPr>
              <p:cNvSpPr txBox="1"/>
              <p:nvPr/>
            </p:nvSpPr>
            <p:spPr>
              <a:xfrm>
                <a:off x="3436584" y="1146348"/>
                <a:ext cx="12971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22 observed scores</a:t>
                </a:r>
                <a:endParaRPr lang="en-US" altLang="ja-JP" sz="1000" dirty="0">
                  <a:latin typeface="Helvetica" pitchFamily="2" charset="0"/>
                </a:endParaRPr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BFBD971F-571B-B25E-0794-4EDDB935B022}"/>
                  </a:ext>
                </a:extLst>
              </p:cNvPr>
              <p:cNvSpPr txBox="1"/>
              <p:nvPr/>
            </p:nvSpPr>
            <p:spPr>
              <a:xfrm>
                <a:off x="3436584" y="1254721"/>
                <a:ext cx="124104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3 </a:t>
                </a:r>
                <a:r>
                  <a:rPr lang="en-US" altLang="ja-JP" sz="1000" dirty="0">
                    <a:latin typeface="Helvetica" pitchFamily="2" charset="0"/>
                  </a:rPr>
                  <a:t>disease histories</a:t>
                </a: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78BE3FEB-22C9-6DAF-9054-F44DA3BC6EC2}"/>
                  </a:ext>
                </a:extLst>
              </p:cNvPr>
              <p:cNvSpPr txBox="1"/>
              <p:nvPr/>
            </p:nvSpPr>
            <p:spPr>
              <a:xfrm>
                <a:off x="3436584" y="1363094"/>
                <a:ext cx="111921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000" dirty="0">
                    <a:latin typeface="Helvetica" pitchFamily="2" charset="0"/>
                  </a:rPr>
                  <a:t>5 genetic factors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88737BE8-D9E8-EABD-F8D1-5A11EB59F44C}"/>
                  </a:ext>
                </a:extLst>
              </p:cNvPr>
              <p:cNvSpPr txBox="1"/>
              <p:nvPr/>
            </p:nvSpPr>
            <p:spPr>
              <a:xfrm>
                <a:off x="3503850" y="1499049"/>
                <a:ext cx="126348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800" dirty="0">
                    <a:latin typeface="Helvetica" pitchFamily="2" charset="0"/>
                  </a:rPr>
                  <a:t>( 4 SNVs +  </a:t>
                </a:r>
                <a:r>
                  <a:rPr lang="en-US" altLang="ja-JP" sz="800" dirty="0" err="1">
                    <a:latin typeface="Helvetica" pitchFamily="2" charset="0"/>
                  </a:rPr>
                  <a:t>CentPRS</a:t>
                </a:r>
                <a:r>
                  <a:rPr lang="en-US" altLang="ja-JP" sz="800" dirty="0">
                    <a:latin typeface="Helvetica" pitchFamily="2" charset="0"/>
                  </a:rPr>
                  <a:t> )</a:t>
                </a:r>
              </a:p>
            </p:txBody>
          </p:sp>
        </p:grp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AD9582CC-6391-9EC5-BD74-BA7E5174F87B}"/>
                </a:ext>
              </a:extLst>
            </p:cNvPr>
            <p:cNvSpPr txBox="1"/>
            <p:nvPr/>
          </p:nvSpPr>
          <p:spPr>
            <a:xfrm>
              <a:off x="5139690" y="998518"/>
              <a:ext cx="712054" cy="300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800"/>
                </a:lnSpc>
              </a:pPr>
              <a:r>
                <a:rPr lang="en-US" altLang="ja-JP" sz="800" b="0" i="0" u="none" strike="noStrike" dirty="0">
                  <a:solidFill>
                    <a:srgbClr val="333333"/>
                  </a:solidFill>
                  <a:effectLst/>
                  <a:latin typeface="Helvetica" pitchFamily="2" charset="0"/>
                </a:rPr>
                <a:t>Univariate </a:t>
              </a:r>
            </a:p>
            <a:p>
              <a:pPr algn="ctr">
                <a:lnSpc>
                  <a:spcPts val="800"/>
                </a:lnSpc>
              </a:pPr>
              <a:r>
                <a:rPr lang="en-US" altLang="ja-JP" sz="800" b="0" i="0" u="none" strike="noStrike" dirty="0">
                  <a:solidFill>
                    <a:srgbClr val="333333"/>
                  </a:solidFill>
                  <a:effectLst/>
                  <a:latin typeface="Helvetica" pitchFamily="2" charset="0"/>
                </a:rPr>
                <a:t>Cox hazard</a:t>
              </a:r>
              <a:endParaRPr lang="en-US" altLang="ja-JP" sz="800" dirty="0">
                <a:latin typeface="Helvetica" pitchFamily="2" charset="0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888116E8-6D07-0263-D108-093EF15D71D5}"/>
                </a:ext>
              </a:extLst>
            </p:cNvPr>
            <p:cNvSpPr txBox="1"/>
            <p:nvPr/>
          </p:nvSpPr>
          <p:spPr>
            <a:xfrm>
              <a:off x="5054088" y="1282987"/>
              <a:ext cx="1056352" cy="300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800"/>
                </a:lnSpc>
              </a:pPr>
              <a:r>
                <a:rPr lang="en-US" altLang="ja-JP" sz="800" b="0" i="0" u="none" strike="noStrike" dirty="0">
                  <a:solidFill>
                    <a:srgbClr val="333333"/>
                  </a:solidFill>
                  <a:effectLst/>
                  <a:latin typeface="Helvetica" pitchFamily="2" charset="0"/>
                </a:rPr>
                <a:t>adj w/ sex and</a:t>
              </a:r>
            </a:p>
            <a:p>
              <a:pPr algn="ctr">
                <a:lnSpc>
                  <a:spcPts val="800"/>
                </a:lnSpc>
              </a:pPr>
              <a:r>
                <a:rPr lang="en-US" altLang="ja-JP" sz="800" b="0" i="0" u="none" strike="noStrike" dirty="0">
                  <a:solidFill>
                    <a:srgbClr val="333333"/>
                  </a:solidFill>
                  <a:effectLst/>
                  <a:latin typeface="Helvetica" pitchFamily="2" charset="0"/>
                </a:rPr>
                <a:t> age at enrollment</a:t>
              </a:r>
              <a:endParaRPr lang="en-US" altLang="ja-JP" sz="800" dirty="0">
                <a:latin typeface="Helvetica" pitchFamily="2" charset="0"/>
              </a:endParaRPr>
            </a:p>
          </p:txBody>
        </p:sp>
        <p:cxnSp>
          <p:nvCxnSpPr>
            <p:cNvPr id="97" name="直線矢印コネクタ 96">
              <a:extLst>
                <a:ext uri="{FF2B5EF4-FFF2-40B4-BE49-F238E27FC236}">
                  <a16:creationId xmlns:a16="http://schemas.microsoft.com/office/drawing/2014/main" id="{EFDA9F25-B448-69D2-93A3-BA4478E2F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40050" y="1449260"/>
              <a:ext cx="248257" cy="198519"/>
            </a:xfrm>
            <a:prstGeom prst="straightConnector1">
              <a:avLst/>
            </a:prstGeom>
            <a:ln w="31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4080B5A8-667C-5FBC-4CDE-67DE75FA9AFE}"/>
                </a:ext>
              </a:extLst>
            </p:cNvPr>
            <p:cNvSpPr txBox="1"/>
            <p:nvPr/>
          </p:nvSpPr>
          <p:spPr>
            <a:xfrm>
              <a:off x="5151641" y="1957589"/>
              <a:ext cx="89159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latin typeface="Helvetica" pitchFamily="2" charset="0"/>
                </a:rPr>
                <a:t>2 genetic factor</a:t>
              </a:r>
            </a:p>
          </p:txBody>
        </p: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38F2076B-1E7A-EC97-E65D-4C16B3D24F0E}"/>
              </a:ext>
            </a:extLst>
          </p:cNvPr>
          <p:cNvSpPr txBox="1"/>
          <p:nvPr/>
        </p:nvSpPr>
        <p:spPr>
          <a:xfrm>
            <a:off x="6017069" y="335009"/>
            <a:ext cx="6930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(n=903)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5BD5362B-DEBF-398D-5F59-43F2915CD7D5}"/>
              </a:ext>
            </a:extLst>
          </p:cNvPr>
          <p:cNvSpPr txBox="1"/>
          <p:nvPr/>
        </p:nvSpPr>
        <p:spPr>
          <a:xfrm>
            <a:off x="4526655" y="1085333"/>
            <a:ext cx="13356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multiple Cox Hazard</a:t>
            </a:r>
            <a:endParaRPr lang="en-US" altLang="ja-JP" sz="1000" dirty="0">
              <a:latin typeface="Helvetica" pitchFamily="2" charset="0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7CF05ED-7E16-C0C6-E7EB-FDB9C2602BDF}"/>
              </a:ext>
            </a:extLst>
          </p:cNvPr>
          <p:cNvSpPr txBox="1"/>
          <p:nvPr/>
        </p:nvSpPr>
        <p:spPr>
          <a:xfrm>
            <a:off x="4805292" y="1224403"/>
            <a:ext cx="10919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pitchFamily="2" charset="0"/>
              </a:rPr>
              <a:t>10 observed factors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927920C3-DE76-AEAB-D02D-950A55EAFFE1}"/>
              </a:ext>
            </a:extLst>
          </p:cNvPr>
          <p:cNvSpPr txBox="1"/>
          <p:nvPr/>
        </p:nvSpPr>
        <p:spPr>
          <a:xfrm>
            <a:off x="3666881" y="176712"/>
            <a:ext cx="32076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Helvetica" pitchFamily="2" charset="0"/>
                <a:ea typeface="Hiragino Maru Gothic Pro W4" panose="020F0400000000000000" pitchFamily="34" charset="-128"/>
              </a:rPr>
              <a:t>Remaining days of Healthspan </a:t>
            </a:r>
            <a:r>
              <a:rPr lang="en-US" altLang="ja-JP" sz="1200" dirty="0">
                <a:latin typeface="Helvetica" pitchFamily="2" charset="0"/>
              </a:rPr>
              <a:t>in </a:t>
            </a:r>
            <a:r>
              <a:rPr lang="en-US" altLang="ja-JP" sz="1200" dirty="0">
                <a:solidFill>
                  <a:schemeClr val="accent6"/>
                </a:solidFill>
                <a:latin typeface="Helvetica" pitchFamily="2" charset="0"/>
              </a:rPr>
              <a:t>HA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AF6126AC-4EF5-469F-4AB8-0BA3151768A1}"/>
              </a:ext>
            </a:extLst>
          </p:cNvPr>
          <p:cNvSpPr txBox="1"/>
          <p:nvPr/>
        </p:nvSpPr>
        <p:spPr>
          <a:xfrm>
            <a:off x="3473782" y="176713"/>
            <a:ext cx="384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b</a:t>
            </a:r>
          </a:p>
        </p:txBody>
      </p:sp>
      <p:cxnSp>
        <p:nvCxnSpPr>
          <p:cNvPr id="108" name="直線矢印コネクタ 107">
            <a:extLst>
              <a:ext uri="{FF2B5EF4-FFF2-40B4-BE49-F238E27FC236}">
                <a16:creationId xmlns:a16="http://schemas.microsoft.com/office/drawing/2014/main" id="{95E3FE49-FA03-E191-0559-5F51E31CA228}"/>
              </a:ext>
            </a:extLst>
          </p:cNvPr>
          <p:cNvCxnSpPr>
            <a:cxnSpLocks/>
          </p:cNvCxnSpPr>
          <p:nvPr/>
        </p:nvCxnSpPr>
        <p:spPr>
          <a:xfrm>
            <a:off x="4689428" y="724331"/>
            <a:ext cx="848072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3D58D26E-0AB4-5AB8-0326-04B7086DECC1}"/>
              </a:ext>
            </a:extLst>
          </p:cNvPr>
          <p:cNvGrpSpPr/>
          <p:nvPr/>
        </p:nvGrpSpPr>
        <p:grpSpPr>
          <a:xfrm>
            <a:off x="3526634" y="452769"/>
            <a:ext cx="1330753" cy="568145"/>
            <a:chOff x="3436584" y="1146348"/>
            <a:chExt cx="1330753" cy="568145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1C6E755B-2B41-9314-CE9D-C7D38E0B6CC9}"/>
                </a:ext>
              </a:extLst>
            </p:cNvPr>
            <p:cNvSpPr txBox="1"/>
            <p:nvPr/>
          </p:nvSpPr>
          <p:spPr>
            <a:xfrm>
              <a:off x="3436584" y="1146348"/>
              <a:ext cx="12971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22 observed scores</a:t>
              </a:r>
              <a:endParaRPr lang="en-US" altLang="ja-JP" sz="1000" dirty="0">
                <a:latin typeface="Helvetica" pitchFamily="2" charset="0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34B81C59-E628-8233-A1FD-F1F6B89D9DB4}"/>
                </a:ext>
              </a:extLst>
            </p:cNvPr>
            <p:cNvSpPr txBox="1"/>
            <p:nvPr/>
          </p:nvSpPr>
          <p:spPr>
            <a:xfrm>
              <a:off x="3436584" y="1254721"/>
              <a:ext cx="12410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3 </a:t>
              </a:r>
              <a:r>
                <a:rPr lang="en-US" altLang="ja-JP" sz="1000" dirty="0">
                  <a:latin typeface="Helvetica" pitchFamily="2" charset="0"/>
                </a:rPr>
                <a:t>disease histories</a:t>
              </a: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C6D0C5FC-7B96-CE98-8484-25D3EF2186C3}"/>
                </a:ext>
              </a:extLst>
            </p:cNvPr>
            <p:cNvSpPr txBox="1"/>
            <p:nvPr/>
          </p:nvSpPr>
          <p:spPr>
            <a:xfrm>
              <a:off x="3436584" y="1363094"/>
              <a:ext cx="11192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5 genetic factors</a:t>
              </a: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5ACE2C7C-DAAA-12A7-CFAE-A1A0FD6603FD}"/>
                </a:ext>
              </a:extLst>
            </p:cNvPr>
            <p:cNvSpPr txBox="1"/>
            <p:nvPr/>
          </p:nvSpPr>
          <p:spPr>
            <a:xfrm>
              <a:off x="3503850" y="1499049"/>
              <a:ext cx="12634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dirty="0">
                  <a:latin typeface="Helvetica" pitchFamily="2" charset="0"/>
                </a:rPr>
                <a:t>( 4 SNVs +  </a:t>
              </a:r>
              <a:r>
                <a:rPr lang="en-US" altLang="ja-JP" sz="800" dirty="0" err="1">
                  <a:latin typeface="Helvetica" pitchFamily="2" charset="0"/>
                </a:rPr>
                <a:t>CentPRS</a:t>
              </a:r>
              <a:r>
                <a:rPr lang="en-US" altLang="ja-JP" sz="800" dirty="0">
                  <a:latin typeface="Helvetica" pitchFamily="2" charset="0"/>
                </a:rPr>
                <a:t> )</a:t>
              </a:r>
            </a:p>
          </p:txBody>
        </p:sp>
      </p:grp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0DF6090B-9956-C559-606D-412D6AF47AC0}"/>
              </a:ext>
            </a:extLst>
          </p:cNvPr>
          <p:cNvSpPr txBox="1"/>
          <p:nvPr/>
        </p:nvSpPr>
        <p:spPr>
          <a:xfrm>
            <a:off x="4751424" y="464502"/>
            <a:ext cx="712054" cy="3001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altLang="ja-JP" sz="8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Univariate </a:t>
            </a:r>
          </a:p>
          <a:p>
            <a:pPr algn="ctr">
              <a:lnSpc>
                <a:spcPts val="800"/>
              </a:lnSpc>
            </a:pPr>
            <a:r>
              <a:rPr lang="en-US" altLang="ja-JP" sz="8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Cox hazard</a:t>
            </a:r>
            <a:endParaRPr lang="en-US" altLang="ja-JP" sz="800" dirty="0">
              <a:latin typeface="Helvetica" pitchFamily="2" charset="0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7E8F035E-2C27-9723-F1DB-38B5F309E98A}"/>
              </a:ext>
            </a:extLst>
          </p:cNvPr>
          <p:cNvSpPr txBox="1"/>
          <p:nvPr/>
        </p:nvSpPr>
        <p:spPr>
          <a:xfrm>
            <a:off x="4665821" y="748971"/>
            <a:ext cx="1012235" cy="300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altLang="ja-JP" sz="8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adj w/ sex and</a:t>
            </a:r>
          </a:p>
          <a:p>
            <a:pPr algn="ctr">
              <a:lnSpc>
                <a:spcPts val="800"/>
              </a:lnSpc>
            </a:pPr>
            <a:r>
              <a:rPr lang="en-US" altLang="ja-JP" sz="8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 age at enrollment</a:t>
            </a:r>
            <a:endParaRPr lang="en-US" altLang="ja-JP" sz="800" dirty="0">
              <a:latin typeface="Helvetica" pitchFamily="2" charset="0"/>
            </a:endParaRPr>
          </a:p>
        </p:txBody>
      </p:sp>
      <p:cxnSp>
        <p:nvCxnSpPr>
          <p:cNvPr id="116" name="直線矢印コネクタ 115">
            <a:extLst>
              <a:ext uri="{FF2B5EF4-FFF2-40B4-BE49-F238E27FC236}">
                <a16:creationId xmlns:a16="http://schemas.microsoft.com/office/drawing/2014/main" id="{637B888D-0DBB-C704-91F0-F711859B149F}"/>
              </a:ext>
            </a:extLst>
          </p:cNvPr>
          <p:cNvCxnSpPr>
            <a:cxnSpLocks/>
          </p:cNvCxnSpPr>
          <p:nvPr/>
        </p:nvCxnSpPr>
        <p:spPr>
          <a:xfrm flipH="1">
            <a:off x="5457111" y="915244"/>
            <a:ext cx="248257" cy="198519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DC8D2F08-E9E4-14BE-1262-CE5422643375}"/>
              </a:ext>
            </a:extLst>
          </p:cNvPr>
          <p:cNvSpPr txBox="1"/>
          <p:nvPr/>
        </p:nvSpPr>
        <p:spPr>
          <a:xfrm>
            <a:off x="5482478" y="485839"/>
            <a:ext cx="1191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333333"/>
                </a:solidFill>
                <a:latin typeface="Helvetica" pitchFamily="2" charset="0"/>
              </a:rPr>
              <a:t>Variable selection</a:t>
            </a:r>
            <a:endParaRPr lang="en-US" altLang="ja-JP" sz="1000" b="0" i="0" u="none" strike="noStrike" dirty="0">
              <a:solidFill>
                <a:srgbClr val="333333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altLang="ja-JP" sz="1000" dirty="0">
                <a:solidFill>
                  <a:srgbClr val="333333"/>
                </a:solidFill>
                <a:latin typeface="Helvetica" pitchFamily="2" charset="0"/>
              </a:rPr>
              <a:t>(by LASSO)</a:t>
            </a:r>
            <a:endParaRPr lang="en-US" altLang="ja-JP" sz="1000" dirty="0">
              <a:latin typeface="Helvetica" pitchFamily="2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64B8FC2-9131-3561-6902-120D18A4FBAB}"/>
              </a:ext>
            </a:extLst>
          </p:cNvPr>
          <p:cNvGrpSpPr/>
          <p:nvPr/>
        </p:nvGrpSpPr>
        <p:grpSpPr>
          <a:xfrm>
            <a:off x="6470884" y="140133"/>
            <a:ext cx="3528196" cy="4119715"/>
            <a:chOff x="-87347" y="881728"/>
            <a:chExt cx="3528196" cy="4119715"/>
          </a:xfrm>
        </p:grpSpPr>
        <p:grpSp>
          <p:nvGrpSpPr>
            <p:cNvPr id="167" name="グループ化 166">
              <a:extLst>
                <a:ext uri="{FF2B5EF4-FFF2-40B4-BE49-F238E27FC236}">
                  <a16:creationId xmlns:a16="http://schemas.microsoft.com/office/drawing/2014/main" id="{63CBFC99-53B2-B4BD-F192-B564F4DCA78C}"/>
                </a:ext>
              </a:extLst>
            </p:cNvPr>
            <p:cNvGrpSpPr/>
            <p:nvPr/>
          </p:nvGrpSpPr>
          <p:grpSpPr>
            <a:xfrm>
              <a:off x="237041" y="881728"/>
              <a:ext cx="3064667" cy="1422623"/>
              <a:chOff x="40077" y="881728"/>
              <a:chExt cx="3064667" cy="1422623"/>
            </a:xfrm>
          </p:grpSpPr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1784B8CE-8B79-2425-A874-8D5D25841BAA}"/>
                  </a:ext>
                </a:extLst>
              </p:cNvPr>
              <p:cNvSpPr txBox="1"/>
              <p:nvPr/>
            </p:nvSpPr>
            <p:spPr>
              <a:xfrm>
                <a:off x="1913392" y="1170987"/>
                <a:ext cx="1191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000" dirty="0">
                    <a:solidFill>
                      <a:srgbClr val="333333"/>
                    </a:solidFill>
                    <a:latin typeface="Helvetica" pitchFamily="2" charset="0"/>
                  </a:rPr>
                  <a:t>Variable selection</a:t>
                </a:r>
              </a:p>
              <a:p>
                <a:pPr algn="ctr"/>
                <a:r>
                  <a:rPr lang="en-US" altLang="ja-JP" sz="1000" dirty="0">
                    <a:solidFill>
                      <a:srgbClr val="333333"/>
                    </a:solidFill>
                    <a:latin typeface="Helvetica" pitchFamily="2" charset="0"/>
                  </a:rPr>
                  <a:t>(by LASSO)</a:t>
                </a:r>
                <a:endParaRPr lang="en-US" altLang="ja-JP" sz="1000" dirty="0">
                  <a:latin typeface="Helvetica" pitchFamily="2" charset="0"/>
                </a:endParaRP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E75D5FDC-ED68-BF0F-4A9A-7362CF313351}"/>
                  </a:ext>
                </a:extLst>
              </p:cNvPr>
              <p:cNvSpPr txBox="1"/>
              <p:nvPr/>
            </p:nvSpPr>
            <p:spPr>
              <a:xfrm>
                <a:off x="1107981" y="1859040"/>
                <a:ext cx="133562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Helvetica" pitchFamily="2" charset="0"/>
                  </a:rPr>
                  <a:t>multiple Cox Hazard</a:t>
                </a:r>
                <a:endParaRPr lang="en-US" altLang="ja-JP" sz="1000" dirty="0">
                  <a:latin typeface="Helvetica" pitchFamily="2" charset="0"/>
                </a:endParaRP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26EFF848-D51E-A505-6D8B-186C0EA8D54D}"/>
                  </a:ext>
                </a:extLst>
              </p:cNvPr>
              <p:cNvSpPr txBox="1"/>
              <p:nvPr/>
            </p:nvSpPr>
            <p:spPr>
              <a:xfrm>
                <a:off x="1297167" y="1998110"/>
                <a:ext cx="103425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Helvetica" pitchFamily="2" charset="0"/>
                  </a:rPr>
                  <a:t>8 observed factors</a:t>
                </a: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9DCA8158-0E63-A417-698C-6C0D2E1BE1BE}"/>
                  </a:ext>
                </a:extLst>
              </p:cNvPr>
              <p:cNvSpPr txBox="1"/>
              <p:nvPr/>
            </p:nvSpPr>
            <p:spPr>
              <a:xfrm>
                <a:off x="1340300" y="2088907"/>
                <a:ext cx="95891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Helvetica" pitchFamily="2" charset="0"/>
                  </a:rPr>
                  <a:t>1 disease history</a:t>
                </a:r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20201C6-2349-42ED-6A8B-1C345FC23CEE}"/>
                  </a:ext>
                </a:extLst>
              </p:cNvPr>
              <p:cNvSpPr txBox="1"/>
              <p:nvPr/>
            </p:nvSpPr>
            <p:spPr>
              <a:xfrm>
                <a:off x="244067" y="881728"/>
                <a:ext cx="177859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1200" dirty="0">
                    <a:latin typeface="Helvetica" pitchFamily="2" charset="0"/>
                  </a:rPr>
                  <a:t>Survival days in </a:t>
                </a:r>
                <a:r>
                  <a:rPr lang="en-US" altLang="ja-JP" sz="1200" dirty="0">
                    <a:solidFill>
                      <a:srgbClr val="FF8AD8"/>
                    </a:solidFill>
                    <a:latin typeface="Helvetica" pitchFamily="2" charset="0"/>
                  </a:rPr>
                  <a:t>Cent</a:t>
                </a:r>
                <a:endParaRPr lang="en-US" sz="1200" dirty="0">
                  <a:solidFill>
                    <a:srgbClr val="FF8AD8"/>
                  </a:solidFill>
                </a:endParaRP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75CBEA6A-1360-95C3-E710-16912CC7443F}"/>
                  </a:ext>
                </a:extLst>
              </p:cNvPr>
              <p:cNvSpPr txBox="1"/>
              <p:nvPr/>
            </p:nvSpPr>
            <p:spPr>
              <a:xfrm>
                <a:off x="40077" y="884104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pitchFamily="2" charset="0"/>
                  </a:rPr>
                  <a:t>c</a:t>
                </a:r>
              </a:p>
            </p:txBody>
          </p:sp>
          <p:cxnSp>
            <p:nvCxnSpPr>
              <p:cNvPr id="70" name="直線矢印コネクタ 69">
                <a:extLst>
                  <a:ext uri="{FF2B5EF4-FFF2-40B4-BE49-F238E27FC236}">
                    <a16:creationId xmlns:a16="http://schemas.microsoft.com/office/drawing/2014/main" id="{08E009DC-F338-317B-DD3C-9AE0C748EB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2319" y="1396383"/>
                <a:ext cx="812496" cy="0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グループ化 70">
                <a:extLst>
                  <a:ext uri="{FF2B5EF4-FFF2-40B4-BE49-F238E27FC236}">
                    <a16:creationId xmlns:a16="http://schemas.microsoft.com/office/drawing/2014/main" id="{D254F1FF-731F-CB59-6A20-AA72148E3132}"/>
                  </a:ext>
                </a:extLst>
              </p:cNvPr>
              <p:cNvGrpSpPr/>
              <p:nvPr/>
            </p:nvGrpSpPr>
            <p:grpSpPr>
              <a:xfrm>
                <a:off x="49525" y="1124821"/>
                <a:ext cx="1297150" cy="568145"/>
                <a:chOff x="3436584" y="1146348"/>
                <a:chExt cx="1297150" cy="568145"/>
              </a:xfrm>
            </p:grpSpPr>
            <p:sp>
              <p:nvSpPr>
                <p:cNvPr id="72" name="テキスト ボックス 71">
                  <a:extLst>
                    <a:ext uri="{FF2B5EF4-FFF2-40B4-BE49-F238E27FC236}">
                      <a16:creationId xmlns:a16="http://schemas.microsoft.com/office/drawing/2014/main" id="{73863474-8EC5-5B8F-7642-69BE043005AB}"/>
                    </a:ext>
                  </a:extLst>
                </p:cNvPr>
                <p:cNvSpPr txBox="1"/>
                <p:nvPr/>
              </p:nvSpPr>
              <p:spPr>
                <a:xfrm>
                  <a:off x="3436584" y="1146348"/>
                  <a:ext cx="129715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Helvetica" pitchFamily="2" charset="0"/>
                    </a:rPr>
                    <a:t>18 observed scores</a:t>
                  </a:r>
                  <a:endParaRPr lang="en-US" altLang="ja-JP" sz="1000" dirty="0">
                    <a:latin typeface="Helvetica" pitchFamily="2" charset="0"/>
                  </a:endParaRPr>
                </a:p>
              </p:txBody>
            </p:sp>
            <p:sp>
              <p:nvSpPr>
                <p:cNvPr id="73" name="テキスト ボックス 72">
                  <a:extLst>
                    <a:ext uri="{FF2B5EF4-FFF2-40B4-BE49-F238E27FC236}">
                      <a16:creationId xmlns:a16="http://schemas.microsoft.com/office/drawing/2014/main" id="{A5807358-E17D-FE12-7F4F-CED997DB955C}"/>
                    </a:ext>
                  </a:extLst>
                </p:cNvPr>
                <p:cNvSpPr txBox="1"/>
                <p:nvPr/>
              </p:nvSpPr>
              <p:spPr>
                <a:xfrm>
                  <a:off x="3436584" y="1254721"/>
                  <a:ext cx="124104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Helvetica" pitchFamily="2" charset="0"/>
                    </a:rPr>
                    <a:t>2 disease histories</a:t>
                  </a:r>
                  <a:endParaRPr lang="en-US" altLang="ja-JP" sz="1000" dirty="0">
                    <a:latin typeface="Helvetica" pitchFamily="2" charset="0"/>
                  </a:endParaRPr>
                </a:p>
              </p:txBody>
            </p:sp>
            <p:sp>
              <p:nvSpPr>
                <p:cNvPr id="74" name="テキスト ボックス 73">
                  <a:extLst>
                    <a:ext uri="{FF2B5EF4-FFF2-40B4-BE49-F238E27FC236}">
                      <a16:creationId xmlns:a16="http://schemas.microsoft.com/office/drawing/2014/main" id="{83D324B5-D5B6-D059-E151-48216BBE6772}"/>
                    </a:ext>
                  </a:extLst>
                </p:cNvPr>
                <p:cNvSpPr txBox="1"/>
                <p:nvPr/>
              </p:nvSpPr>
              <p:spPr>
                <a:xfrm>
                  <a:off x="3436584" y="1363094"/>
                  <a:ext cx="111921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000" dirty="0">
                      <a:latin typeface="Helvetica" pitchFamily="2" charset="0"/>
                    </a:rPr>
                    <a:t>4 genetic factors</a:t>
                  </a:r>
                </a:p>
              </p:txBody>
            </p: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0BA63D46-69F0-E30F-F2A6-F84ACBCCA1FF}"/>
                    </a:ext>
                  </a:extLst>
                </p:cNvPr>
                <p:cNvSpPr txBox="1"/>
                <p:nvPr/>
              </p:nvSpPr>
              <p:spPr>
                <a:xfrm>
                  <a:off x="3503850" y="1499049"/>
                  <a:ext cx="63030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800" dirty="0">
                      <a:latin typeface="Helvetica" pitchFamily="2" charset="0"/>
                    </a:rPr>
                    <a:t>( 4 SNVs)</a:t>
                  </a:r>
                </a:p>
              </p:txBody>
            </p:sp>
          </p:grp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105ABC13-FA7C-849D-8CEC-9264712E23FC}"/>
                  </a:ext>
                </a:extLst>
              </p:cNvPr>
              <p:cNvSpPr txBox="1"/>
              <p:nvPr/>
            </p:nvSpPr>
            <p:spPr>
              <a:xfrm>
                <a:off x="1228353" y="1136554"/>
                <a:ext cx="712054" cy="3001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800"/>
                  </a:lnSpc>
                </a:pPr>
                <a:r>
                  <a:rPr lang="en-US" altLang="ja-JP" sz="800" b="0" i="0" u="none" strike="noStrike" dirty="0">
                    <a:solidFill>
                      <a:srgbClr val="333333"/>
                    </a:solidFill>
                    <a:effectLst/>
                    <a:latin typeface="Helvetica" pitchFamily="2" charset="0"/>
                  </a:rPr>
                  <a:t>Univariate </a:t>
                </a:r>
              </a:p>
              <a:p>
                <a:pPr algn="ctr">
                  <a:lnSpc>
                    <a:spcPts val="800"/>
                  </a:lnSpc>
                </a:pPr>
                <a:r>
                  <a:rPr lang="en-US" altLang="ja-JP" sz="800" b="0" i="0" u="none" strike="noStrike" dirty="0">
                    <a:solidFill>
                      <a:srgbClr val="333333"/>
                    </a:solidFill>
                    <a:effectLst/>
                    <a:latin typeface="Helvetica" pitchFamily="2" charset="0"/>
                  </a:rPr>
                  <a:t>Cox hazard</a:t>
                </a:r>
                <a:endParaRPr lang="en-US" altLang="ja-JP" sz="800" dirty="0">
                  <a:latin typeface="Helvetica" pitchFamily="2" charset="0"/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556CAE56-D13A-4C55-6207-F464DB3CA8F2}"/>
                  </a:ext>
                </a:extLst>
              </p:cNvPr>
              <p:cNvSpPr txBox="1"/>
              <p:nvPr/>
            </p:nvSpPr>
            <p:spPr>
              <a:xfrm>
                <a:off x="1142751" y="1421023"/>
                <a:ext cx="1046596" cy="300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800"/>
                  </a:lnSpc>
                </a:pPr>
                <a:r>
                  <a:rPr lang="en-US" altLang="ja-JP" sz="800" b="0" i="0" u="none" strike="noStrike" dirty="0">
                    <a:solidFill>
                      <a:srgbClr val="333333"/>
                    </a:solidFill>
                    <a:effectLst/>
                    <a:latin typeface="Helvetica" pitchFamily="2" charset="0"/>
                  </a:rPr>
                  <a:t>adj w/ sex and</a:t>
                </a:r>
              </a:p>
              <a:p>
                <a:pPr algn="ctr">
                  <a:lnSpc>
                    <a:spcPts val="800"/>
                  </a:lnSpc>
                </a:pPr>
                <a:r>
                  <a:rPr lang="en-US" altLang="ja-JP" sz="800" b="0" i="0" u="none" strike="noStrike" dirty="0">
                    <a:solidFill>
                      <a:srgbClr val="333333"/>
                    </a:solidFill>
                    <a:effectLst/>
                    <a:latin typeface="Helvetica" pitchFamily="2" charset="0"/>
                  </a:rPr>
                  <a:t> age at enrollment</a:t>
                </a:r>
                <a:endParaRPr lang="en-US" altLang="ja-JP" sz="800" dirty="0">
                  <a:latin typeface="Helvetica" pitchFamily="2" charset="0"/>
                </a:endParaRPr>
              </a:p>
            </p:txBody>
          </p:sp>
          <p:cxnSp>
            <p:nvCxnSpPr>
              <p:cNvPr id="78" name="直線矢印コネクタ 77">
                <a:extLst>
                  <a:ext uri="{FF2B5EF4-FFF2-40B4-BE49-F238E27FC236}">
                    <a16:creationId xmlns:a16="http://schemas.microsoft.com/office/drawing/2014/main" id="{5CA30F89-B8D8-56B1-5319-F71A44B902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53714" y="1587296"/>
                <a:ext cx="235633" cy="260030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4FDD179A-566C-DE46-4F2A-2B39EFA5B37D}"/>
                  </a:ext>
                </a:extLst>
              </p:cNvPr>
              <p:cNvSpPr txBox="1"/>
              <p:nvPr/>
            </p:nvSpPr>
            <p:spPr>
              <a:xfrm>
                <a:off x="1686367" y="940923"/>
                <a:ext cx="57797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800" dirty="0">
                    <a:latin typeface="Helvetica" pitchFamily="2" charset="0"/>
                  </a:rPr>
                  <a:t>(n=462)</a:t>
                </a:r>
              </a:p>
            </p:txBody>
          </p:sp>
        </p:grpSp>
        <p:pic>
          <p:nvPicPr>
            <p:cNvPr id="139" name="図 138">
              <a:extLst>
                <a:ext uri="{FF2B5EF4-FFF2-40B4-BE49-F238E27FC236}">
                  <a16:creationId xmlns:a16="http://schemas.microsoft.com/office/drawing/2014/main" id="{EC8D36C3-075A-963B-BA99-CBF091D0FA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8184" b="7146"/>
            <a:stretch/>
          </p:blipFill>
          <p:spPr>
            <a:xfrm>
              <a:off x="1211519" y="2301635"/>
              <a:ext cx="2061753" cy="2339939"/>
            </a:xfrm>
            <a:prstGeom prst="rect">
              <a:avLst/>
            </a:prstGeom>
          </p:spPr>
        </p:pic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80A46C23-89C4-7CC2-3A6D-9219C2582D61}"/>
                </a:ext>
              </a:extLst>
            </p:cNvPr>
            <p:cNvSpPr txBox="1"/>
            <p:nvPr/>
          </p:nvSpPr>
          <p:spPr>
            <a:xfrm>
              <a:off x="1863568" y="4755222"/>
              <a:ext cx="86712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HR (95%CI)</a:t>
              </a: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62016011-6616-25B7-8E5B-5052F7FBB4E0}"/>
                </a:ext>
              </a:extLst>
            </p:cNvPr>
            <p:cNvSpPr txBox="1"/>
            <p:nvPr/>
          </p:nvSpPr>
          <p:spPr>
            <a:xfrm>
              <a:off x="1374383" y="4608793"/>
              <a:ext cx="4678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1.0</a:t>
              </a: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6779155A-D879-1CCB-BEDC-3EF9D6C41BD4}"/>
                </a:ext>
              </a:extLst>
            </p:cNvPr>
            <p:cNvSpPr txBox="1"/>
            <p:nvPr/>
          </p:nvSpPr>
          <p:spPr>
            <a:xfrm>
              <a:off x="1690843" y="4612010"/>
              <a:ext cx="4678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2.0</a:t>
              </a: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36F1D884-9DAC-10C6-A8F1-DD4C437A3466}"/>
                </a:ext>
              </a:extLst>
            </p:cNvPr>
            <p:cNvSpPr txBox="1"/>
            <p:nvPr/>
          </p:nvSpPr>
          <p:spPr>
            <a:xfrm>
              <a:off x="2008895" y="4612010"/>
              <a:ext cx="4678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3.0</a:t>
              </a: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3FE00D47-C370-A5E1-4320-60AFB1A97927}"/>
                </a:ext>
              </a:extLst>
            </p:cNvPr>
            <p:cNvSpPr txBox="1"/>
            <p:nvPr/>
          </p:nvSpPr>
          <p:spPr>
            <a:xfrm>
              <a:off x="2336886" y="4612010"/>
              <a:ext cx="4678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4.0</a:t>
              </a: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69EA5098-8029-7A6F-FA64-A3561715AE42}"/>
                </a:ext>
              </a:extLst>
            </p:cNvPr>
            <p:cNvSpPr txBox="1"/>
            <p:nvPr/>
          </p:nvSpPr>
          <p:spPr>
            <a:xfrm>
              <a:off x="2615182" y="4612010"/>
              <a:ext cx="4678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5.0</a:t>
              </a: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36C3B849-F5FE-BDFA-5E7C-207DCB12875A}"/>
                </a:ext>
              </a:extLst>
            </p:cNvPr>
            <p:cNvSpPr txBox="1"/>
            <p:nvPr/>
          </p:nvSpPr>
          <p:spPr>
            <a:xfrm>
              <a:off x="2972990" y="4612010"/>
              <a:ext cx="4678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000" dirty="0">
                  <a:latin typeface="Helvetica" pitchFamily="2" charset="0"/>
                </a:rPr>
                <a:t>6.0</a:t>
              </a: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A3419E66-F441-2016-96F9-74F306BE13CF}"/>
                </a:ext>
              </a:extLst>
            </p:cNvPr>
            <p:cNvSpPr txBox="1"/>
            <p:nvPr/>
          </p:nvSpPr>
          <p:spPr>
            <a:xfrm>
              <a:off x="2230208" y="4267648"/>
              <a:ext cx="10550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  <a:latin typeface="Helvetica" pitchFamily="2" charset="0"/>
                </a:rPr>
                <a:t>p&lt;0.05&amp;q&lt;0.05</a:t>
              </a:r>
            </a:p>
          </p:txBody>
        </p:sp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3A9E0B4F-3157-B343-A514-E1899B93EBF1}"/>
                </a:ext>
              </a:extLst>
            </p:cNvPr>
            <p:cNvSpPr txBox="1"/>
            <p:nvPr/>
          </p:nvSpPr>
          <p:spPr>
            <a:xfrm>
              <a:off x="2219625" y="4374128"/>
              <a:ext cx="5774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accent2"/>
                  </a:solidFill>
                  <a:latin typeface="Helvetica" pitchFamily="2" charset="0"/>
                </a:rPr>
                <a:t>p&lt;0.05</a:t>
              </a:r>
            </a:p>
          </p:txBody>
        </p:sp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466B81A8-CA50-4E17-096A-4FFDE60B22C8}"/>
                </a:ext>
              </a:extLst>
            </p:cNvPr>
            <p:cNvSpPr txBox="1"/>
            <p:nvPr/>
          </p:nvSpPr>
          <p:spPr>
            <a:xfrm>
              <a:off x="308227" y="2351937"/>
              <a:ext cx="95912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 err="1">
                  <a:solidFill>
                    <a:srgbClr val="FF0000"/>
                  </a:solidFill>
                  <a:latin typeface="Helvetica" pitchFamily="2" charset="0"/>
                </a:rPr>
                <a:t>ex.CDR</a:t>
              </a:r>
              <a:r>
                <a:rPr lang="en-US" altLang="ja-JP" sz="1000" dirty="0">
                  <a:solidFill>
                    <a:srgbClr val="FF0000"/>
                  </a:solidFill>
                  <a:latin typeface="Helvetica" pitchFamily="2" charset="0"/>
                </a:rPr>
                <a:t>, 1SD</a:t>
              </a:r>
            </a:p>
          </p:txBody>
        </p:sp>
        <p:sp>
          <p:nvSpPr>
            <p:cNvPr id="151" name="テキスト ボックス 150">
              <a:extLst>
                <a:ext uri="{FF2B5EF4-FFF2-40B4-BE49-F238E27FC236}">
                  <a16:creationId xmlns:a16="http://schemas.microsoft.com/office/drawing/2014/main" id="{62DED862-A39D-C6BA-49EF-7F5066EA4822}"/>
                </a:ext>
              </a:extLst>
            </p:cNvPr>
            <p:cNvSpPr txBox="1"/>
            <p:nvPr/>
          </p:nvSpPr>
          <p:spPr>
            <a:xfrm>
              <a:off x="120420" y="3112674"/>
              <a:ext cx="114693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 err="1">
                  <a:solidFill>
                    <a:schemeClr val="accent2"/>
                  </a:solidFill>
                  <a:latin typeface="Helvetica" pitchFamily="2" charset="0"/>
                </a:rPr>
                <a:t>NTproBNP</a:t>
              </a:r>
              <a:r>
                <a:rPr lang="en-US" altLang="ja-JP" sz="1000" dirty="0">
                  <a:solidFill>
                    <a:schemeClr val="accent2"/>
                  </a:solidFill>
                  <a:latin typeface="Helvetica" pitchFamily="2" charset="0"/>
                </a:rPr>
                <a:t>, 1SD</a:t>
              </a:r>
            </a:p>
          </p:txBody>
        </p: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188C22D9-722D-3119-2458-E7AE3E850D03}"/>
                </a:ext>
              </a:extLst>
            </p:cNvPr>
            <p:cNvSpPr txBox="1"/>
            <p:nvPr/>
          </p:nvSpPr>
          <p:spPr>
            <a:xfrm>
              <a:off x="432954" y="4380571"/>
              <a:ext cx="83439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>
                  <a:solidFill>
                    <a:schemeClr val="accent2"/>
                  </a:solidFill>
                  <a:latin typeface="Helvetica" pitchFamily="2" charset="0"/>
                </a:rPr>
                <a:t>ALB, 1SD</a:t>
              </a:r>
            </a:p>
          </p:txBody>
        </p:sp>
        <p:sp>
          <p:nvSpPr>
            <p:cNvPr id="154" name="テキスト ボックス 153">
              <a:extLst>
                <a:ext uri="{FF2B5EF4-FFF2-40B4-BE49-F238E27FC236}">
                  <a16:creationId xmlns:a16="http://schemas.microsoft.com/office/drawing/2014/main" id="{868C02AA-2599-AA54-34B7-1B1D9029EB67}"/>
                </a:ext>
              </a:extLst>
            </p:cNvPr>
            <p:cNvSpPr txBox="1"/>
            <p:nvPr/>
          </p:nvSpPr>
          <p:spPr>
            <a:xfrm>
              <a:off x="326254" y="2859095"/>
              <a:ext cx="94109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>
                  <a:solidFill>
                    <a:schemeClr val="accent2"/>
                  </a:solidFill>
                  <a:latin typeface="Helvetica" pitchFamily="2" charset="0"/>
                </a:rPr>
                <a:t>AST,1SD</a:t>
              </a:r>
            </a:p>
          </p:txBody>
        </p: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95C243C6-D661-695B-1B41-0F41051177AF}"/>
                </a:ext>
              </a:extLst>
            </p:cNvPr>
            <p:cNvSpPr txBox="1"/>
            <p:nvPr/>
          </p:nvSpPr>
          <p:spPr>
            <a:xfrm>
              <a:off x="-87347" y="2605516"/>
              <a:ext cx="135469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>
                  <a:latin typeface="Helvetica" pitchFamily="2" charset="0"/>
                </a:rPr>
                <a:t>Pneumonia his., yes</a:t>
              </a: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AA39BE81-A01E-6004-32A1-C1C5851F7B96}"/>
                </a:ext>
              </a:extLst>
            </p:cNvPr>
            <p:cNvSpPr txBox="1"/>
            <p:nvPr/>
          </p:nvSpPr>
          <p:spPr>
            <a:xfrm>
              <a:off x="204164" y="3366253"/>
              <a:ext cx="106318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>
                  <a:latin typeface="Helvetica" pitchFamily="2" charset="0"/>
                </a:rPr>
                <a:t>Cystatin C,1SD</a:t>
              </a:r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098C5D1D-B1F5-B377-213B-212762164850}"/>
                </a:ext>
              </a:extLst>
            </p:cNvPr>
            <p:cNvSpPr txBox="1"/>
            <p:nvPr/>
          </p:nvSpPr>
          <p:spPr>
            <a:xfrm>
              <a:off x="369783" y="3619832"/>
              <a:ext cx="89756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>
                  <a:latin typeface="Helvetica" pitchFamily="2" charset="0"/>
                </a:rPr>
                <a:t>SBP, 1SD</a:t>
              </a:r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07BC89B9-A269-FAEA-9E4D-651EFAFFDA76}"/>
                </a:ext>
              </a:extLst>
            </p:cNvPr>
            <p:cNvSpPr txBox="1"/>
            <p:nvPr/>
          </p:nvSpPr>
          <p:spPr>
            <a:xfrm>
              <a:off x="408762" y="3873411"/>
              <a:ext cx="85858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>
                  <a:solidFill>
                    <a:schemeClr val="accent2"/>
                  </a:solidFill>
                  <a:latin typeface="Helvetica" pitchFamily="2" charset="0"/>
                </a:rPr>
                <a:t>CHE, 1SD</a:t>
              </a:r>
            </a:p>
          </p:txBody>
        </p: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C17125BF-D325-8024-5093-DEDE9B0EB648}"/>
                </a:ext>
              </a:extLst>
            </p:cNvPr>
            <p:cNvSpPr txBox="1"/>
            <p:nvPr/>
          </p:nvSpPr>
          <p:spPr>
            <a:xfrm>
              <a:off x="408762" y="4126990"/>
              <a:ext cx="85858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ja-JP" sz="1000" dirty="0">
                  <a:latin typeface="Helvetica" pitchFamily="2" charset="0"/>
                </a:rPr>
                <a:t>ADL, 1SD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5CB927A-F3CD-65A4-23C9-1C0F2670DDD1}"/>
              </a:ext>
            </a:extLst>
          </p:cNvPr>
          <p:cNvSpPr txBox="1"/>
          <p:nvPr/>
        </p:nvSpPr>
        <p:spPr>
          <a:xfrm>
            <a:off x="256421" y="4878436"/>
            <a:ext cx="11632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chemeClr val="accent2"/>
                </a:solidFill>
                <a:latin typeface="Helvetica" pitchFamily="2" charset="0"/>
              </a:rPr>
              <a:t>Cent.PGS, 1SD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61D55FA-7DB7-34C3-3B91-429FA86462B0}"/>
              </a:ext>
            </a:extLst>
          </p:cNvPr>
          <p:cNvSpPr txBox="1"/>
          <p:nvPr/>
        </p:nvSpPr>
        <p:spPr>
          <a:xfrm>
            <a:off x="272695" y="3739181"/>
            <a:ext cx="1146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Cystatin C, 1SD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BF0059A-B0A9-2760-94E2-2FD647B3894A}"/>
              </a:ext>
            </a:extLst>
          </p:cNvPr>
          <p:cNvSpPr txBox="1"/>
          <p:nvPr/>
        </p:nvSpPr>
        <p:spPr>
          <a:xfrm>
            <a:off x="4891029" y="1332906"/>
            <a:ext cx="9589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pitchFamily="2" charset="0"/>
              </a:rPr>
              <a:t>1 disease history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B5869EA-EA3D-C852-5A77-4EB2973BE5FB}"/>
              </a:ext>
            </a:extLst>
          </p:cNvPr>
          <p:cNvSpPr txBox="1"/>
          <p:nvPr/>
        </p:nvSpPr>
        <p:spPr>
          <a:xfrm>
            <a:off x="4901455" y="1439847"/>
            <a:ext cx="8915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1 genetic factor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2442D62-8D7D-0C4E-7542-C5C30E3BA2FE}"/>
              </a:ext>
            </a:extLst>
          </p:cNvPr>
          <p:cNvSpPr txBox="1"/>
          <p:nvPr/>
        </p:nvSpPr>
        <p:spPr>
          <a:xfrm>
            <a:off x="3378979" y="1688522"/>
            <a:ext cx="12410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Dementia his., yes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A0B28D9-EDE3-2E92-585E-0697F67A056B}"/>
              </a:ext>
            </a:extLst>
          </p:cNvPr>
          <p:cNvSpPr txBox="1"/>
          <p:nvPr/>
        </p:nvSpPr>
        <p:spPr>
          <a:xfrm>
            <a:off x="3076092" y="2658036"/>
            <a:ext cx="155693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900" dirty="0">
                <a:latin typeface="Helvetica" pitchFamily="2" charset="0"/>
              </a:rPr>
              <a:t>APOE4, no of alt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0260A9-A2D8-9BAD-B8BE-17942BDB1E3B}"/>
              </a:ext>
            </a:extLst>
          </p:cNvPr>
          <p:cNvSpPr txBox="1"/>
          <p:nvPr/>
        </p:nvSpPr>
        <p:spPr>
          <a:xfrm>
            <a:off x="3797352" y="3156018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solidFill>
                  <a:schemeClr val="accent2"/>
                </a:solidFill>
                <a:latin typeface="Helvetica" pitchFamily="2" charset="0"/>
              </a:rPr>
              <a:t>CRP, 1SD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6D80CE9-BC90-5632-BFAD-0AF9CD188D21}"/>
              </a:ext>
            </a:extLst>
          </p:cNvPr>
          <p:cNvSpPr txBox="1"/>
          <p:nvPr/>
        </p:nvSpPr>
        <p:spPr>
          <a:xfrm>
            <a:off x="3773927" y="3382132"/>
            <a:ext cx="8343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IADL, 1SD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CBBDDFE-9B7B-ACAE-11CB-CE8BFFD2A4FD}"/>
              </a:ext>
            </a:extLst>
          </p:cNvPr>
          <p:cNvSpPr txBox="1"/>
          <p:nvPr/>
        </p:nvSpPr>
        <p:spPr>
          <a:xfrm>
            <a:off x="3667227" y="3909286"/>
            <a:ext cx="941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CHE,1SD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FC9AC80-819F-986B-DD03-851580AEEE43}"/>
              </a:ext>
            </a:extLst>
          </p:cNvPr>
          <p:cNvSpPr txBox="1"/>
          <p:nvPr/>
        </p:nvSpPr>
        <p:spPr>
          <a:xfrm>
            <a:off x="3667227" y="3660808"/>
            <a:ext cx="941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Helvetica" pitchFamily="2" charset="0"/>
              </a:rPr>
              <a:t>HDLC,1SD</a:t>
            </a:r>
          </a:p>
        </p:txBody>
      </p:sp>
    </p:spTree>
    <p:extLst>
      <p:ext uri="{BB962C8B-B14F-4D97-AF65-F5344CB8AC3E}">
        <p14:creationId xmlns:p14="http://schemas.microsoft.com/office/powerpoint/2010/main" val="387402270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936</TotalTime>
  <Words>355</Words>
  <Application>Microsoft Macintosh PowerPoint</Application>
  <PresentationFormat>A4 210 x 297 mm</PresentationFormat>
  <Paragraphs>114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45</cp:revision>
  <dcterms:created xsi:type="dcterms:W3CDTF">2023-08-14T03:00:57Z</dcterms:created>
  <dcterms:modified xsi:type="dcterms:W3CDTF">2024-01-29T08:24:34Z</dcterms:modified>
</cp:coreProperties>
</file>