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>
      <p:cViewPr varScale="1">
        <p:scale>
          <a:sx n="131" d="100"/>
          <a:sy n="131" d="100"/>
        </p:scale>
        <p:origin x="1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9007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7184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03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047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6500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4619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551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9456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3150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148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3006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067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108EDD21-49B3-DF86-3D0B-ACB179C49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1328" y="1609208"/>
            <a:ext cx="3600000" cy="36000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7B64E31F-B920-F0BA-77D1-5D8D0757F5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259"/>
          <a:stretch/>
        </p:blipFill>
        <p:spPr>
          <a:xfrm>
            <a:off x="1382271" y="2254250"/>
            <a:ext cx="2292000" cy="4320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BBAF7F9-496F-129B-C3C0-0187D238A5A0}"/>
              </a:ext>
            </a:extLst>
          </p:cNvPr>
          <p:cNvSpPr txBox="1"/>
          <p:nvPr/>
        </p:nvSpPr>
        <p:spPr>
          <a:xfrm>
            <a:off x="-20243" y="1147543"/>
            <a:ext cx="2307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accent6"/>
                </a:solidFill>
                <a:latin typeface="Helvetica" pitchFamily="2" charset="0"/>
              </a:rPr>
              <a:t>HA</a:t>
            </a:r>
            <a:r>
              <a:rPr lang="en-US" sz="1200" dirty="0">
                <a:latin typeface="Helvetica" pitchFamily="2" charset="0"/>
              </a:rPr>
              <a:t> (remaining days of</a:t>
            </a:r>
          </a:p>
          <a:p>
            <a:r>
              <a:rPr lang="en-US" sz="1200" dirty="0">
                <a:latin typeface="Helvetica" pitchFamily="2" charset="0"/>
              </a:rPr>
              <a:t>          </a:t>
            </a:r>
            <a:r>
              <a:rPr lang="en-US" sz="1200" dirty="0" err="1">
                <a:latin typeface="Helvetica" pitchFamily="2" charset="0"/>
              </a:rPr>
              <a:t>healthspan</a:t>
            </a:r>
            <a:r>
              <a:rPr lang="en-US" sz="1200" dirty="0">
                <a:latin typeface="Helvetica" pitchFamily="2" charset="0"/>
              </a:rPr>
              <a:t> after survey )</a:t>
            </a:r>
            <a:endParaRPr lang="en-US" sz="1000" dirty="0">
              <a:latin typeface="Helvetica" pitchFamily="2" charset="0"/>
            </a:endParaRPr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E56AF493-9D3B-D8AE-E755-B7BA70B33FAB}"/>
              </a:ext>
            </a:extLst>
          </p:cNvPr>
          <p:cNvCxnSpPr>
            <a:cxnSpLocks/>
          </p:cNvCxnSpPr>
          <p:nvPr/>
        </p:nvCxnSpPr>
        <p:spPr>
          <a:xfrm>
            <a:off x="3769723" y="857903"/>
            <a:ext cx="441804" cy="0"/>
          </a:xfrm>
          <a:prstGeom prst="straightConnector1">
            <a:avLst/>
          </a:prstGeom>
          <a:ln w="31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862CF53-0E66-FA32-D0E5-FF0819B221DF}"/>
              </a:ext>
            </a:extLst>
          </p:cNvPr>
          <p:cNvSpPr txBox="1"/>
          <p:nvPr/>
        </p:nvSpPr>
        <p:spPr>
          <a:xfrm>
            <a:off x="2243867" y="876571"/>
            <a:ext cx="1936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5 genetic factors</a:t>
            </a:r>
          </a:p>
          <a:p>
            <a:r>
              <a:rPr lang="en-US" altLang="ja-JP" sz="1200" dirty="0">
                <a:latin typeface="Helvetica" pitchFamily="2" charset="0"/>
              </a:rPr>
              <a:t>     ( 4 SNVs + CentPGS)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77CF34C-69D8-34B3-97E5-2BD67DA56013}"/>
              </a:ext>
            </a:extLst>
          </p:cNvPr>
          <p:cNvSpPr txBox="1"/>
          <p:nvPr/>
        </p:nvSpPr>
        <p:spPr>
          <a:xfrm>
            <a:off x="2138569" y="580904"/>
            <a:ext cx="15231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22 observed scores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035EEB3-C58B-42ED-933B-1D81EF05E827}"/>
              </a:ext>
            </a:extLst>
          </p:cNvPr>
          <p:cNvSpPr txBox="1"/>
          <p:nvPr/>
        </p:nvSpPr>
        <p:spPr>
          <a:xfrm>
            <a:off x="2243867" y="731069"/>
            <a:ext cx="1454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3 disease histories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B6097CE-F38B-798C-2C18-3352F157885D}"/>
              </a:ext>
            </a:extLst>
          </p:cNvPr>
          <p:cNvSpPr txBox="1"/>
          <p:nvPr/>
        </p:nvSpPr>
        <p:spPr>
          <a:xfrm>
            <a:off x="5704441" y="319293"/>
            <a:ext cx="10005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0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Regularization</a:t>
            </a:r>
          </a:p>
          <a:p>
            <a:pPr algn="ctr"/>
            <a:r>
              <a:rPr lang="en-US" altLang="ja-JP" sz="1000" dirty="0">
                <a:solidFill>
                  <a:srgbClr val="333333"/>
                </a:solidFill>
                <a:latin typeface="Helvetica" pitchFamily="2" charset="0"/>
              </a:rPr>
              <a:t>(by LASSO)</a:t>
            </a:r>
            <a:endParaRPr lang="en-US" altLang="ja-JP" sz="1000" dirty="0">
              <a:latin typeface="Helvetica" pitchFamily="2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9905FFB-5D34-ED75-09BE-9B502BAC2F8D}"/>
              </a:ext>
            </a:extLst>
          </p:cNvPr>
          <p:cNvSpPr txBox="1"/>
          <p:nvPr/>
        </p:nvSpPr>
        <p:spPr>
          <a:xfrm>
            <a:off x="3475841" y="337342"/>
            <a:ext cx="9638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Univariate </a:t>
            </a:r>
          </a:p>
          <a:p>
            <a:pPr algn="ctr"/>
            <a:r>
              <a:rPr lang="en-US" altLang="ja-JP" sz="10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Cox hazards</a:t>
            </a:r>
            <a:endParaRPr lang="en-US" altLang="ja-JP" sz="1000" dirty="0">
              <a:latin typeface="Helvetica" pitchFamily="2" charset="0"/>
            </a:endParaRPr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CE4D69F4-BA6B-3EBA-BDAF-39DD03CC3EE6}"/>
              </a:ext>
            </a:extLst>
          </p:cNvPr>
          <p:cNvCxnSpPr>
            <a:cxnSpLocks/>
          </p:cNvCxnSpPr>
          <p:nvPr/>
        </p:nvCxnSpPr>
        <p:spPr>
          <a:xfrm>
            <a:off x="1840911" y="872312"/>
            <a:ext cx="291142" cy="0"/>
          </a:xfrm>
          <a:prstGeom prst="straightConnector1">
            <a:avLst/>
          </a:prstGeom>
          <a:ln w="31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11C197C-8B1A-379D-D6EE-509ED2465B58}"/>
              </a:ext>
            </a:extLst>
          </p:cNvPr>
          <p:cNvSpPr txBox="1"/>
          <p:nvPr/>
        </p:nvSpPr>
        <p:spPr>
          <a:xfrm>
            <a:off x="331063" y="22645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a</a:t>
            </a:r>
            <a:endParaRPr lang="en-US" altLang="ja-JP" sz="1200" dirty="0">
              <a:latin typeface="Helvetica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F8A0054-CD43-2986-1085-CFB2F0A9CF24}"/>
              </a:ext>
            </a:extLst>
          </p:cNvPr>
          <p:cNvSpPr txBox="1"/>
          <p:nvPr/>
        </p:nvSpPr>
        <p:spPr>
          <a:xfrm>
            <a:off x="2538210" y="372471"/>
            <a:ext cx="7168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Variables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B805091-4D08-6A7B-E92F-7FE62FA61C3E}"/>
              </a:ext>
            </a:extLst>
          </p:cNvPr>
          <p:cNvSpPr txBox="1"/>
          <p:nvPr/>
        </p:nvSpPr>
        <p:spPr>
          <a:xfrm>
            <a:off x="4391178" y="612347"/>
            <a:ext cx="1511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12 observed scores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E96DF2A-DE2A-E453-B544-D320293DE6D9}"/>
              </a:ext>
            </a:extLst>
          </p:cNvPr>
          <p:cNvSpPr txBox="1"/>
          <p:nvPr/>
        </p:nvSpPr>
        <p:spPr>
          <a:xfrm>
            <a:off x="4490126" y="762512"/>
            <a:ext cx="1454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1 disease histories</a:t>
            </a: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4289DEEF-1F86-3061-E909-1D425814AB4E}"/>
              </a:ext>
            </a:extLst>
          </p:cNvPr>
          <p:cNvCxnSpPr>
            <a:cxnSpLocks/>
          </p:cNvCxnSpPr>
          <p:nvPr/>
        </p:nvCxnSpPr>
        <p:spPr>
          <a:xfrm>
            <a:off x="6019869" y="857903"/>
            <a:ext cx="441804" cy="0"/>
          </a:xfrm>
          <a:prstGeom prst="straightConnector1">
            <a:avLst/>
          </a:prstGeom>
          <a:ln w="31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CC2246F-3429-7916-4D1A-F3C1F0C86C41}"/>
              </a:ext>
            </a:extLst>
          </p:cNvPr>
          <p:cNvSpPr txBox="1"/>
          <p:nvPr/>
        </p:nvSpPr>
        <p:spPr>
          <a:xfrm>
            <a:off x="6741404" y="606710"/>
            <a:ext cx="15231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10 observed scores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0F6C43B-02F0-C99D-4703-1B71D329F4D8}"/>
              </a:ext>
            </a:extLst>
          </p:cNvPr>
          <p:cNvSpPr txBox="1"/>
          <p:nvPr/>
        </p:nvSpPr>
        <p:spPr>
          <a:xfrm>
            <a:off x="858571" y="1509101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(n=903)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0680CACB-A95A-E332-5FB6-D444A6853F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769" y="387060"/>
            <a:ext cx="385209" cy="778978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E9E018D-C83F-2573-13B0-AEF9BCF6F136}"/>
              </a:ext>
            </a:extLst>
          </p:cNvPr>
          <p:cNvSpPr txBox="1"/>
          <p:nvPr/>
        </p:nvSpPr>
        <p:spPr>
          <a:xfrm>
            <a:off x="4492277" y="920080"/>
            <a:ext cx="12346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1 genetic factor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D23DD1C-4EB1-0C17-FDC3-AFDA467E76DB}"/>
              </a:ext>
            </a:extLst>
          </p:cNvPr>
          <p:cNvSpPr txBox="1"/>
          <p:nvPr/>
        </p:nvSpPr>
        <p:spPr>
          <a:xfrm>
            <a:off x="468966" y="2119973"/>
            <a:ext cx="7168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Variables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3C99FA1-AFB4-EE34-E8E8-7B9A2376F953}"/>
              </a:ext>
            </a:extLst>
          </p:cNvPr>
          <p:cNvSpPr txBox="1"/>
          <p:nvPr/>
        </p:nvSpPr>
        <p:spPr>
          <a:xfrm>
            <a:off x="331063" y="17137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b</a:t>
            </a:r>
            <a:endParaRPr lang="en-US" altLang="ja-JP" sz="1200" dirty="0">
              <a:latin typeface="Helvetica" pitchFamily="2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CB32FFA-F24A-342A-8774-556D7FAD9AF4}"/>
              </a:ext>
            </a:extLst>
          </p:cNvPr>
          <p:cNvSpPr txBox="1"/>
          <p:nvPr/>
        </p:nvSpPr>
        <p:spPr>
          <a:xfrm>
            <a:off x="976527" y="1710144"/>
            <a:ext cx="31280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Univariate Cox hazards proportional model </a:t>
            </a:r>
            <a:endParaRPr lang="en-US" altLang="ja-JP" sz="1200" dirty="0">
              <a:latin typeface="Helvetica" pitchFamily="2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2169487-322D-17FF-70B5-21A9DAB0064C}"/>
              </a:ext>
            </a:extLst>
          </p:cNvPr>
          <p:cNvSpPr txBox="1"/>
          <p:nvPr/>
        </p:nvSpPr>
        <p:spPr>
          <a:xfrm>
            <a:off x="2476302" y="1878958"/>
            <a:ext cx="18718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(adj. w/ sex and age at entry)</a:t>
            </a:r>
            <a:endParaRPr lang="en-US" altLang="ja-JP" sz="1000" dirty="0">
              <a:latin typeface="Helvetica" pitchFamily="2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E7DFF9E-E66B-B29B-17B0-D082E6476007}"/>
              </a:ext>
            </a:extLst>
          </p:cNvPr>
          <p:cNvSpPr txBox="1"/>
          <p:nvPr/>
        </p:nvSpPr>
        <p:spPr>
          <a:xfrm>
            <a:off x="527199" y="3140051"/>
            <a:ext cx="9252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Pneumonia, yes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1B062A6-422E-D976-F381-AB145F66E954}"/>
              </a:ext>
            </a:extLst>
          </p:cNvPr>
          <p:cNvSpPr txBox="1"/>
          <p:nvPr/>
        </p:nvSpPr>
        <p:spPr>
          <a:xfrm>
            <a:off x="793297" y="3521387"/>
            <a:ext cx="65915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chemeClr val="accent2"/>
                </a:solidFill>
                <a:latin typeface="Helvetica" pitchFamily="2" charset="0"/>
              </a:rPr>
              <a:t>CRP, 1SD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C3B7AE7-EC54-4724-BA12-8AF03E0CFB3C}"/>
              </a:ext>
            </a:extLst>
          </p:cNvPr>
          <p:cNvSpPr txBox="1"/>
          <p:nvPr/>
        </p:nvSpPr>
        <p:spPr>
          <a:xfrm>
            <a:off x="512772" y="2758715"/>
            <a:ext cx="9396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rgbClr val="FF0000"/>
                </a:solidFill>
                <a:latin typeface="Helvetica" pitchFamily="2" charset="0"/>
              </a:rPr>
              <a:t>NTproBNP, 1SD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63D42B8-D48B-A53A-050E-E2A3CBE40BEF}"/>
              </a:ext>
            </a:extLst>
          </p:cNvPr>
          <p:cNvSpPr txBox="1"/>
          <p:nvPr/>
        </p:nvSpPr>
        <p:spPr>
          <a:xfrm>
            <a:off x="535214" y="3394275"/>
            <a:ext cx="91723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rgbClr val="FF0000"/>
                </a:solidFill>
                <a:latin typeface="Helvetica" pitchFamily="2" charset="0"/>
              </a:rPr>
              <a:t>Cystatin C, 1SD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ED5AC03-B538-49FA-8E29-E226BFB56E13}"/>
              </a:ext>
            </a:extLst>
          </p:cNvPr>
          <p:cNvSpPr txBox="1"/>
          <p:nvPr/>
        </p:nvSpPr>
        <p:spPr>
          <a:xfrm>
            <a:off x="57519" y="4665395"/>
            <a:ext cx="139493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SNV (</a:t>
            </a:r>
            <a:r>
              <a:rPr lang="en-US" sz="800" i="1" dirty="0">
                <a:latin typeface="Helvetica" pitchFamily="2" charset="0"/>
              </a:rPr>
              <a:t>EYS</a:t>
            </a:r>
            <a:r>
              <a:rPr lang="en-US" sz="800" dirty="0">
                <a:latin typeface="Helvetica" pitchFamily="2" charset="0"/>
              </a:rPr>
              <a:t>), no of alt allele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714DDF57-0DF6-4BC8-2180-38C9EE93D277}"/>
              </a:ext>
            </a:extLst>
          </p:cNvPr>
          <p:cNvSpPr txBox="1"/>
          <p:nvPr/>
        </p:nvSpPr>
        <p:spPr>
          <a:xfrm>
            <a:off x="227438" y="2504491"/>
            <a:ext cx="122501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rgbClr val="FF0000"/>
                </a:solidFill>
                <a:latin typeface="Helvetica" pitchFamily="2" charset="0"/>
              </a:rPr>
              <a:t>APOE4</a:t>
            </a:r>
            <a:r>
              <a:rPr lang="en-US" altLang="ja-JP" sz="800" dirty="0">
                <a:solidFill>
                  <a:srgbClr val="FF0000"/>
                </a:solidFill>
                <a:latin typeface="Helvetica" pitchFamily="2" charset="0"/>
              </a:rPr>
              <a:t>, no of alt allele</a:t>
            </a:r>
            <a:endParaRPr lang="en-US" sz="800" dirty="0">
              <a:solidFill>
                <a:srgbClr val="FF0000"/>
              </a:solidFill>
              <a:latin typeface="Helvetica" pitchFamily="2" charset="0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FA4EC9F-6CA3-540C-3E47-FA47DD22AC86}"/>
              </a:ext>
            </a:extLst>
          </p:cNvPr>
          <p:cNvSpPr txBox="1"/>
          <p:nvPr/>
        </p:nvSpPr>
        <p:spPr>
          <a:xfrm>
            <a:off x="809328" y="3902723"/>
            <a:ext cx="6431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AST, 1SD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DECB4F9D-9E2B-9B88-BD64-CC07888B7A39}"/>
              </a:ext>
            </a:extLst>
          </p:cNvPr>
          <p:cNvSpPr txBox="1"/>
          <p:nvPr/>
        </p:nvSpPr>
        <p:spPr>
          <a:xfrm>
            <a:off x="700324" y="3775611"/>
            <a:ext cx="75212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HbA1c, 1SD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2DCB3F0C-3306-FE43-CEB2-B00AA6B7CF5B}"/>
              </a:ext>
            </a:extLst>
          </p:cNvPr>
          <p:cNvSpPr txBox="1"/>
          <p:nvPr/>
        </p:nvSpPr>
        <p:spPr>
          <a:xfrm>
            <a:off x="554450" y="4156947"/>
            <a:ext cx="8980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Education, high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D320C0C2-1E3C-4DCF-4A8A-6E70C5B0F3E9}"/>
              </a:ext>
            </a:extLst>
          </p:cNvPr>
          <p:cNvSpPr txBox="1"/>
          <p:nvPr/>
        </p:nvSpPr>
        <p:spPr>
          <a:xfrm>
            <a:off x="227438" y="6063615"/>
            <a:ext cx="122501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APOE2</a:t>
            </a:r>
            <a:r>
              <a:rPr lang="en-US" altLang="ja-JP" sz="800" dirty="0">
                <a:latin typeface="Helvetica" pitchFamily="2" charset="0"/>
              </a:rPr>
              <a:t>, no of alt allele</a:t>
            </a:r>
            <a:endParaRPr lang="en-US" sz="800" dirty="0">
              <a:latin typeface="Helvetica" pitchFamily="2" charset="0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FB57B7E5-B1AE-CC02-0FAE-AF2CA50DC142}"/>
              </a:ext>
            </a:extLst>
          </p:cNvPr>
          <p:cNvSpPr txBox="1"/>
          <p:nvPr/>
        </p:nvSpPr>
        <p:spPr>
          <a:xfrm>
            <a:off x="793298" y="5682291"/>
            <a:ext cx="6591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chemeClr val="accent2"/>
                </a:solidFill>
                <a:latin typeface="Helvetica" pitchFamily="2" charset="0"/>
              </a:rPr>
              <a:t>CHE, 1SD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BD3351AD-B0D3-E589-E47A-2ABF7281D524}"/>
              </a:ext>
            </a:extLst>
          </p:cNvPr>
          <p:cNvSpPr txBox="1"/>
          <p:nvPr/>
        </p:nvSpPr>
        <p:spPr>
          <a:xfrm>
            <a:off x="608952" y="2377379"/>
            <a:ext cx="8435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chemeClr val="accent2"/>
                </a:solidFill>
                <a:latin typeface="Helvetica" pitchFamily="2" charset="0"/>
              </a:rPr>
              <a:t>Dementia, yes</a:t>
            </a: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85BEC0A7-5877-3E02-341C-5BA904C50D03}"/>
              </a:ext>
            </a:extLst>
          </p:cNvPr>
          <p:cNvSpPr txBox="1"/>
          <p:nvPr/>
        </p:nvSpPr>
        <p:spPr>
          <a:xfrm>
            <a:off x="717957" y="3648499"/>
            <a:ext cx="7344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Cancer, yes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E6DBB4EC-5609-E73A-C856-42FA84507DE0}"/>
              </a:ext>
            </a:extLst>
          </p:cNvPr>
          <p:cNvSpPr txBox="1"/>
          <p:nvPr/>
        </p:nvSpPr>
        <p:spPr>
          <a:xfrm>
            <a:off x="677882" y="3012939"/>
            <a:ext cx="77457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rgbClr val="FF0000"/>
                </a:solidFill>
                <a:latin typeface="Helvetica" pitchFamily="2" charset="0"/>
              </a:rPr>
              <a:t>GDF15, 1SD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C8FB76BE-A5E1-9840-C421-CC22A9B5D165}"/>
              </a:ext>
            </a:extLst>
          </p:cNvPr>
          <p:cNvSpPr txBox="1"/>
          <p:nvPr/>
        </p:nvSpPr>
        <p:spPr>
          <a:xfrm>
            <a:off x="793297" y="2631603"/>
            <a:ext cx="65915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rgbClr val="FF0000"/>
                </a:solidFill>
                <a:latin typeface="Helvetica" pitchFamily="2" charset="0"/>
              </a:rPr>
              <a:t>TUG, 1SD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E2DF4240-BB97-98AC-E5F7-A2CED0B152E5}"/>
              </a:ext>
            </a:extLst>
          </p:cNvPr>
          <p:cNvSpPr txBox="1"/>
          <p:nvPr/>
        </p:nvSpPr>
        <p:spPr>
          <a:xfrm>
            <a:off x="448652" y="2885827"/>
            <a:ext cx="10038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rgbClr val="FF0000"/>
                </a:solidFill>
                <a:latin typeface="Helvetica" pitchFamily="2" charset="0"/>
              </a:rPr>
              <a:t>Frailty Index, 1SD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6ED24968-3FD1-493C-EC7B-9F9C7A2BFBB9}"/>
              </a:ext>
            </a:extLst>
          </p:cNvPr>
          <p:cNvSpPr txBox="1"/>
          <p:nvPr/>
        </p:nvSpPr>
        <p:spPr>
          <a:xfrm>
            <a:off x="865433" y="4284059"/>
            <a:ext cx="5870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IL6, 1SD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7B05A0DB-3043-27CC-C5B6-E38EA571F528}"/>
              </a:ext>
            </a:extLst>
          </p:cNvPr>
          <p:cNvSpPr txBox="1"/>
          <p:nvPr/>
        </p:nvSpPr>
        <p:spPr>
          <a:xfrm>
            <a:off x="701927" y="5936515"/>
            <a:ext cx="7505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rgbClr val="FF0000"/>
                </a:solidFill>
                <a:latin typeface="Helvetica" pitchFamily="2" charset="0"/>
              </a:rPr>
              <a:t>MMSE, 1SD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1182CF9C-1C7C-763B-DAB5-A8D078C4019D}"/>
              </a:ext>
            </a:extLst>
          </p:cNvPr>
          <p:cNvSpPr txBox="1"/>
          <p:nvPr/>
        </p:nvSpPr>
        <p:spPr>
          <a:xfrm>
            <a:off x="544832" y="5173843"/>
            <a:ext cx="9076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CentPGS, 1SD</a:t>
            </a: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DF6F4BAD-F709-4341-262C-D15CFD01629B}"/>
              </a:ext>
            </a:extLst>
          </p:cNvPr>
          <p:cNvSpPr txBox="1"/>
          <p:nvPr/>
        </p:nvSpPr>
        <p:spPr>
          <a:xfrm>
            <a:off x="786886" y="3267163"/>
            <a:ext cx="6655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rgbClr val="FF0000"/>
                </a:solidFill>
                <a:latin typeface="Helvetica" pitchFamily="2" charset="0"/>
              </a:rPr>
              <a:t>GDS, 1SD</a:t>
            </a: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0DC66B2C-6A90-2081-F5CA-2159104F1D61}"/>
              </a:ext>
            </a:extLst>
          </p:cNvPr>
          <p:cNvSpPr txBox="1"/>
          <p:nvPr/>
        </p:nvSpPr>
        <p:spPr>
          <a:xfrm>
            <a:off x="264307" y="4029835"/>
            <a:ext cx="11881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Telomere length, 1SD</a:t>
            </a: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F85CC99A-DA6F-2133-F260-D0F01C54AAE9}"/>
              </a:ext>
            </a:extLst>
          </p:cNvPr>
          <p:cNvSpPr txBox="1"/>
          <p:nvPr/>
        </p:nvSpPr>
        <p:spPr>
          <a:xfrm>
            <a:off x="746811" y="5300955"/>
            <a:ext cx="7056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LDLC, 1SD</a:t>
            </a: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1F37CBEE-4BAA-F42D-93DF-5ABD09F567A9}"/>
              </a:ext>
            </a:extLst>
          </p:cNvPr>
          <p:cNvSpPr txBox="1"/>
          <p:nvPr/>
        </p:nvSpPr>
        <p:spPr>
          <a:xfrm>
            <a:off x="802916" y="4538283"/>
            <a:ext cx="6495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SBP, 1SD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092AFCDD-FB97-DA61-010D-3BC30CB8157F}"/>
              </a:ext>
            </a:extLst>
          </p:cNvPr>
          <p:cNvSpPr txBox="1"/>
          <p:nvPr/>
        </p:nvSpPr>
        <p:spPr>
          <a:xfrm>
            <a:off x="780473" y="5428067"/>
            <a:ext cx="6719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chemeClr val="accent2"/>
                </a:solidFill>
                <a:latin typeface="Helvetica" pitchFamily="2" charset="0"/>
              </a:rPr>
              <a:t>IADL, 1SD</a:t>
            </a: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F3BE05E0-E08A-B336-5487-29F726F2DF0F}"/>
              </a:ext>
            </a:extLst>
          </p:cNvPr>
          <p:cNvSpPr txBox="1"/>
          <p:nvPr/>
        </p:nvSpPr>
        <p:spPr>
          <a:xfrm>
            <a:off x="730781" y="5555179"/>
            <a:ext cx="72167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chemeClr val="accent2"/>
                </a:solidFill>
                <a:latin typeface="Helvetica" pitchFamily="2" charset="0"/>
              </a:rPr>
              <a:t>HDLC, 1SD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4B3D03A1-25B2-CD11-CB26-55E06226FEF2}"/>
              </a:ext>
            </a:extLst>
          </p:cNvPr>
          <p:cNvSpPr txBox="1"/>
          <p:nvPr/>
        </p:nvSpPr>
        <p:spPr>
          <a:xfrm>
            <a:off x="802916" y="4792507"/>
            <a:ext cx="6495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DBP, 1SD</a:t>
            </a: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1FC76EDB-CF75-9785-7F05-FB302631958C}"/>
              </a:ext>
            </a:extLst>
          </p:cNvPr>
          <p:cNvSpPr txBox="1"/>
          <p:nvPr/>
        </p:nvSpPr>
        <p:spPr>
          <a:xfrm>
            <a:off x="-32249" y="4919619"/>
            <a:ext cx="148470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SNV (</a:t>
            </a:r>
            <a:r>
              <a:rPr lang="en-US" sz="800" i="1" dirty="0">
                <a:latin typeface="Helvetica" pitchFamily="2" charset="0"/>
              </a:rPr>
              <a:t>GRM7</a:t>
            </a:r>
            <a:r>
              <a:rPr lang="en-US" sz="800" dirty="0">
                <a:latin typeface="Helvetica" pitchFamily="2" charset="0"/>
              </a:rPr>
              <a:t>), no of alt allele</a:t>
            </a: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49A911F0-A709-7E45-7C1D-5C0511377AC8}"/>
              </a:ext>
            </a:extLst>
          </p:cNvPr>
          <p:cNvSpPr txBox="1"/>
          <p:nvPr/>
        </p:nvSpPr>
        <p:spPr>
          <a:xfrm>
            <a:off x="867035" y="4411171"/>
            <a:ext cx="58541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TG, 1SD</a:t>
            </a: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1B0AB093-D5FC-BFA6-B75A-BCDA2F4959EB}"/>
              </a:ext>
            </a:extLst>
          </p:cNvPr>
          <p:cNvSpPr txBox="1"/>
          <p:nvPr/>
        </p:nvSpPr>
        <p:spPr>
          <a:xfrm>
            <a:off x="826961" y="5046731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ja-JP" sz="800" dirty="0">
                <a:latin typeface="Helvetica" pitchFamily="2" charset="0"/>
              </a:rPr>
              <a:t>BMI, 1SD</a:t>
            </a: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E846D6DD-D5B8-E05C-5252-23E04C50FC05}"/>
              </a:ext>
            </a:extLst>
          </p:cNvPr>
          <p:cNvSpPr txBox="1"/>
          <p:nvPr/>
        </p:nvSpPr>
        <p:spPr>
          <a:xfrm>
            <a:off x="842991" y="5809403"/>
            <a:ext cx="6094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ja-JP" sz="800" dirty="0">
                <a:solidFill>
                  <a:srgbClr val="FF0000"/>
                </a:solidFill>
                <a:latin typeface="Helvetica" pitchFamily="2" charset="0"/>
              </a:rPr>
              <a:t>ALB,1SD</a:t>
            </a:r>
          </a:p>
        </p:txBody>
      </p: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BB560B3A-44B3-6FC8-663B-6111E10EF375}"/>
              </a:ext>
            </a:extLst>
          </p:cNvPr>
          <p:cNvSpPr txBox="1"/>
          <p:nvPr/>
        </p:nvSpPr>
        <p:spPr>
          <a:xfrm>
            <a:off x="4263466" y="1542369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c</a:t>
            </a:r>
            <a:endParaRPr lang="en-US" altLang="ja-JP" sz="1200" dirty="0">
              <a:latin typeface="Helvetica" pitchFamily="2" charset="0"/>
            </a:endParaRPr>
          </a:p>
        </p:txBody>
      </p:sp>
      <p:sp>
        <p:nvSpPr>
          <p:cNvPr id="134" name="テキスト ボックス 133">
            <a:extLst>
              <a:ext uri="{FF2B5EF4-FFF2-40B4-BE49-F238E27FC236}">
                <a16:creationId xmlns:a16="http://schemas.microsoft.com/office/drawing/2014/main" id="{062A7888-977F-2446-BBA9-A35DB46B1539}"/>
              </a:ext>
            </a:extLst>
          </p:cNvPr>
          <p:cNvSpPr txBox="1"/>
          <p:nvPr/>
        </p:nvSpPr>
        <p:spPr>
          <a:xfrm>
            <a:off x="4676488" y="1554558"/>
            <a:ext cx="36439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Regularization for Cox hazards proportional model </a:t>
            </a:r>
            <a:endParaRPr lang="en-US" altLang="ja-JP" sz="1200" dirty="0">
              <a:latin typeface="Helvetica" pitchFamily="2" charset="0"/>
            </a:endParaRPr>
          </a:p>
        </p:txBody>
      </p: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7A849093-EDDF-BA92-0CF3-3B276C3E6037}"/>
              </a:ext>
            </a:extLst>
          </p:cNvPr>
          <p:cNvSpPr txBox="1"/>
          <p:nvPr/>
        </p:nvSpPr>
        <p:spPr>
          <a:xfrm>
            <a:off x="7951829" y="2079518"/>
            <a:ext cx="8547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>
                <a:latin typeface="Helvetica" pitchFamily="2" charset="0"/>
              </a:rPr>
              <a:t>1. IADL </a:t>
            </a:r>
          </a:p>
          <a:p>
            <a:r>
              <a:rPr lang="en-US" altLang="ja-JP" sz="800" dirty="0">
                <a:latin typeface="Helvetica" pitchFamily="2" charset="0"/>
              </a:rPr>
              <a:t>2. MMSE</a:t>
            </a:r>
          </a:p>
          <a:p>
            <a:r>
              <a:rPr lang="en-US" altLang="ja-JP" sz="800" dirty="0">
                <a:latin typeface="Helvetica" pitchFamily="2" charset="0"/>
              </a:rPr>
              <a:t>3. TUG_M</a:t>
            </a:r>
          </a:p>
          <a:p>
            <a:r>
              <a:rPr lang="en-US" altLang="ja-JP" sz="800" dirty="0">
                <a:latin typeface="Helvetica" pitchFamily="2" charset="0"/>
              </a:rPr>
              <a:t>4. GDS_SUM</a:t>
            </a:r>
          </a:p>
          <a:p>
            <a:r>
              <a:rPr lang="en-US" altLang="ja-JP" sz="800" dirty="0">
                <a:latin typeface="Helvetica" pitchFamily="2" charset="0"/>
              </a:rPr>
              <a:t>5. </a:t>
            </a:r>
            <a:r>
              <a:rPr lang="en-US" altLang="ja-JP" sz="800" dirty="0" err="1">
                <a:latin typeface="Helvetica" pitchFamily="2" charset="0"/>
              </a:rPr>
              <a:t>NT_proBNP</a:t>
            </a:r>
            <a:endParaRPr lang="en-US" altLang="ja-JP" sz="800" dirty="0">
              <a:latin typeface="Helvetica" pitchFamily="2" charset="0"/>
            </a:endParaRPr>
          </a:p>
          <a:p>
            <a:r>
              <a:rPr lang="en-US" altLang="ja-JP" sz="800" dirty="0">
                <a:solidFill>
                  <a:schemeClr val="bg1">
                    <a:lumMod val="75000"/>
                  </a:schemeClr>
                </a:solidFill>
                <a:latin typeface="Helvetica" pitchFamily="2" charset="0"/>
              </a:rPr>
              <a:t>6. Cystatin C</a:t>
            </a:r>
          </a:p>
          <a:p>
            <a:r>
              <a:rPr lang="en-US" altLang="ja-JP" sz="800" dirty="0">
                <a:latin typeface="Helvetica" pitchFamily="2" charset="0"/>
              </a:rPr>
              <a:t>7. CHE</a:t>
            </a:r>
          </a:p>
          <a:p>
            <a:r>
              <a:rPr lang="en-US" altLang="ja-JP" sz="800" dirty="0">
                <a:latin typeface="Helvetica" pitchFamily="2" charset="0"/>
              </a:rPr>
              <a:t>8. CRP</a:t>
            </a:r>
          </a:p>
          <a:p>
            <a:r>
              <a:rPr lang="en-US" altLang="ja-JP" sz="800" dirty="0">
                <a:latin typeface="Helvetica" pitchFamily="2" charset="0"/>
              </a:rPr>
              <a:t>9. HDLC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82044F68-B7DC-8000-8873-C3D3D33BFD45}"/>
              </a:ext>
            </a:extLst>
          </p:cNvPr>
          <p:cNvSpPr txBox="1"/>
          <p:nvPr/>
        </p:nvSpPr>
        <p:spPr>
          <a:xfrm>
            <a:off x="2706614" y="5988622"/>
            <a:ext cx="89159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FF0000"/>
                </a:solidFill>
                <a:latin typeface="Helvetica" pitchFamily="2" charset="0"/>
              </a:rPr>
              <a:t>p&lt;0.05&amp;q&lt;0.05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67C83683-F752-D8C2-33FF-9154F29D2DAA}"/>
              </a:ext>
            </a:extLst>
          </p:cNvPr>
          <p:cNvSpPr txBox="1"/>
          <p:nvPr/>
        </p:nvSpPr>
        <p:spPr>
          <a:xfrm>
            <a:off x="2696031" y="6095102"/>
            <a:ext cx="5036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accent2"/>
                </a:solidFill>
                <a:latin typeface="Helvetica" pitchFamily="2" charset="0"/>
              </a:rPr>
              <a:t>p&lt;0.05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B9CA47F-B73B-B081-0C45-699549440C57}"/>
              </a:ext>
            </a:extLst>
          </p:cNvPr>
          <p:cNvSpPr txBox="1"/>
          <p:nvPr/>
        </p:nvSpPr>
        <p:spPr>
          <a:xfrm>
            <a:off x="6129234" y="1856199"/>
            <a:ext cx="3108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>
                <a:latin typeface="Helvetica" pitchFamily="2" charset="0"/>
              </a:rPr>
              <a:t>12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4C2DF351-7B01-7D00-6995-C7E1A7BD5D06}"/>
              </a:ext>
            </a:extLst>
          </p:cNvPr>
          <p:cNvSpPr txBox="1"/>
          <p:nvPr/>
        </p:nvSpPr>
        <p:spPr>
          <a:xfrm>
            <a:off x="7931106" y="3188281"/>
            <a:ext cx="9124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>
                <a:latin typeface="Helvetica" pitchFamily="2" charset="0"/>
              </a:rPr>
              <a:t>10. ALB</a:t>
            </a:r>
          </a:p>
          <a:p>
            <a:r>
              <a:rPr lang="en-US" altLang="ja-JP" sz="800" dirty="0">
                <a:latin typeface="Helvetica" pitchFamily="2" charset="0"/>
              </a:rPr>
              <a:t>11. GDF15</a:t>
            </a:r>
          </a:p>
          <a:p>
            <a:r>
              <a:rPr lang="en-US" altLang="ja-JP" sz="800" dirty="0">
                <a:solidFill>
                  <a:schemeClr val="bg1">
                    <a:lumMod val="75000"/>
                  </a:schemeClr>
                </a:solidFill>
                <a:latin typeface="Helvetica" pitchFamily="2" charset="0"/>
              </a:rPr>
              <a:t>12. Frailty index</a:t>
            </a:r>
          </a:p>
          <a:p>
            <a:r>
              <a:rPr lang="en-US" altLang="ja-JP" sz="800" dirty="0">
                <a:latin typeface="Helvetica" pitchFamily="2" charset="0"/>
              </a:rPr>
              <a:t>13. Dementia</a:t>
            </a:r>
          </a:p>
          <a:p>
            <a:r>
              <a:rPr lang="en-US" altLang="ja-JP" sz="800" dirty="0">
                <a:latin typeface="Helvetica" pitchFamily="2" charset="0"/>
              </a:rPr>
              <a:t>14. APOE4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222D90D-B8EB-8E16-8AD9-56E4CFFA3D00}"/>
              </a:ext>
            </a:extLst>
          </p:cNvPr>
          <p:cNvSpPr txBox="1"/>
          <p:nvPr/>
        </p:nvSpPr>
        <p:spPr>
          <a:xfrm>
            <a:off x="6825822" y="762512"/>
            <a:ext cx="1454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1 disease histories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A0EA85D6-9C2C-B036-A78E-C24007D3847C}"/>
              </a:ext>
            </a:extLst>
          </p:cNvPr>
          <p:cNvSpPr txBox="1"/>
          <p:nvPr/>
        </p:nvSpPr>
        <p:spPr>
          <a:xfrm>
            <a:off x="6827973" y="920080"/>
            <a:ext cx="12346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1 genetic factor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908E94F-457E-8018-84AD-4A4D31B9248D}"/>
              </a:ext>
            </a:extLst>
          </p:cNvPr>
          <p:cNvSpPr txBox="1"/>
          <p:nvPr/>
        </p:nvSpPr>
        <p:spPr>
          <a:xfrm>
            <a:off x="4080796" y="5221417"/>
            <a:ext cx="16001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Supplementary Fig.6</a:t>
            </a:r>
            <a:endParaRPr lang="en-US" altLang="ja-JP" sz="1200" dirty="0">
              <a:latin typeface="Helvetica" pitchFamily="2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50AC98C-4E6A-0ADB-CD13-1ABEE06F9D09}"/>
              </a:ext>
            </a:extLst>
          </p:cNvPr>
          <p:cNvSpPr txBox="1"/>
          <p:nvPr/>
        </p:nvSpPr>
        <p:spPr>
          <a:xfrm>
            <a:off x="4104544" y="5435435"/>
            <a:ext cx="4958465" cy="46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effectLst/>
                <a:latin typeface="Helvetica" pitchFamily="2" charset="0"/>
                <a:ea typeface="游明朝" panose="02020400000000000000" pitchFamily="18" charset="-128"/>
              </a:rPr>
              <a:t>Regularized multiple Cox regression analysis for </a:t>
            </a:r>
            <a:r>
              <a:rPr lang="en-US" altLang="ja-JP" sz="1200" dirty="0">
                <a:latin typeface="Helvetica" pitchFamily="2" charset="0"/>
              </a:rPr>
              <a:t>remaining days of healthspan after survey</a:t>
            </a:r>
            <a:r>
              <a:rPr lang="en-US" altLang="ja-JP" sz="1200" dirty="0">
                <a:effectLst/>
                <a:latin typeface="Helvetica" pitchFamily="2" charset="0"/>
                <a:ea typeface="游明朝" panose="02020400000000000000" pitchFamily="18" charset="-128"/>
              </a:rPr>
              <a:t> in HA. </a:t>
            </a:r>
            <a:endParaRPr lang="en-US" altLang="ja-JP" sz="12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77053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" id="{0EA92A90-768E-7E4C-A60E-73A6ACD3C11A}" vid="{43D2F152-2DAB-4F42-BC50-D9CBF6852A1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787</TotalTime>
  <Words>273</Words>
  <Application>Microsoft Macintosh PowerPoint</Application>
  <PresentationFormat>A4 210 x 297 mm</PresentationFormat>
  <Paragraphs>74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default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TSasaki</dc:creator>
  <cp:lastModifiedBy>TSasaki</cp:lastModifiedBy>
  <cp:revision>44</cp:revision>
  <dcterms:created xsi:type="dcterms:W3CDTF">2023-08-14T03:00:57Z</dcterms:created>
  <dcterms:modified xsi:type="dcterms:W3CDTF">2024-01-26T10:15:19Z</dcterms:modified>
</cp:coreProperties>
</file>