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1094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7B00"/>
    <a:srgbClr val="00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/>
    <p:restoredTop sz="96405"/>
  </p:normalViewPr>
  <p:slideViewPr>
    <p:cSldViewPr snapToGrid="0">
      <p:cViewPr varScale="1">
        <p:scale>
          <a:sx n="131" d="100"/>
          <a:sy n="131" d="100"/>
        </p:scale>
        <p:origin x="1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E6F9B-8DAE-E64C-9BE0-752BE745E07D}" type="datetimeFigureOut">
              <a:rPr lang="en-US" smtClean="0"/>
              <a:t>1/23/24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D3027-B48C-4748-9505-9BA6FD007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13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D3027-B48C-4748-9505-9BA6FD0072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42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C7F964B-3520-03DE-1973-82CBA5163A0F}"/>
              </a:ext>
            </a:extLst>
          </p:cNvPr>
          <p:cNvGrpSpPr/>
          <p:nvPr/>
        </p:nvGrpSpPr>
        <p:grpSpPr>
          <a:xfrm>
            <a:off x="42883" y="359313"/>
            <a:ext cx="9299650" cy="2950953"/>
            <a:chOff x="42883" y="359313"/>
            <a:chExt cx="9299650" cy="295095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D691BE4-7FBF-0DE2-53FB-270C663837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445" t="7556" b="27758"/>
            <a:stretch/>
          </p:blipFill>
          <p:spPr>
            <a:xfrm>
              <a:off x="7381749" y="685527"/>
              <a:ext cx="1839600" cy="1343784"/>
            </a:xfrm>
            <a:prstGeom prst="rect">
              <a:avLst/>
            </a:prstGeom>
          </p:spPr>
        </p:pic>
        <p:grpSp>
          <p:nvGrpSpPr>
            <p:cNvPr id="325" name="グループ化 324">
              <a:extLst>
                <a:ext uri="{FF2B5EF4-FFF2-40B4-BE49-F238E27FC236}">
                  <a16:creationId xmlns:a16="http://schemas.microsoft.com/office/drawing/2014/main" id="{6620948E-8BCC-2AA6-4A51-BC14CE595AD5}"/>
                </a:ext>
              </a:extLst>
            </p:cNvPr>
            <p:cNvGrpSpPr/>
            <p:nvPr/>
          </p:nvGrpSpPr>
          <p:grpSpPr>
            <a:xfrm>
              <a:off x="3527985" y="600706"/>
              <a:ext cx="2836486" cy="2690411"/>
              <a:chOff x="6666661" y="483438"/>
              <a:chExt cx="2836486" cy="2690411"/>
            </a:xfrm>
          </p:grpSpPr>
          <p:sp>
            <p:nvSpPr>
              <p:cNvPr id="126" name="テキスト ボックス 125">
                <a:extLst>
                  <a:ext uri="{FF2B5EF4-FFF2-40B4-BE49-F238E27FC236}">
                    <a16:creationId xmlns:a16="http://schemas.microsoft.com/office/drawing/2014/main" id="{BDEB60C8-6E38-5D4A-B97C-9FCD76D1B0F5}"/>
                  </a:ext>
                </a:extLst>
              </p:cNvPr>
              <p:cNvSpPr txBox="1"/>
              <p:nvPr/>
            </p:nvSpPr>
            <p:spPr>
              <a:xfrm>
                <a:off x="7712528" y="2439992"/>
                <a:ext cx="585417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504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(0.98)</a:t>
                </a:r>
              </a:p>
            </p:txBody>
          </p:sp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8A6A6E1B-7075-C1CB-2186-F498E2D8B8F2}"/>
                  </a:ext>
                </a:extLst>
              </p:cNvPr>
              <p:cNvSpPr txBox="1"/>
              <p:nvPr/>
            </p:nvSpPr>
            <p:spPr>
              <a:xfrm>
                <a:off x="8136745" y="2439992"/>
                <a:ext cx="585417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385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(0.75)</a:t>
                </a:r>
              </a:p>
            </p:txBody>
          </p:sp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F8D117B9-6D89-E9EA-4AA4-D7FD7FCAF92B}"/>
                  </a:ext>
                </a:extLst>
              </p:cNvPr>
              <p:cNvSpPr txBox="1"/>
              <p:nvPr/>
            </p:nvSpPr>
            <p:spPr>
              <a:xfrm>
                <a:off x="8499949" y="2439992"/>
                <a:ext cx="585417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109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(0.21)</a:t>
                </a:r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3DF6634F-AA20-D55C-44DF-D5E23A434532}"/>
                  </a:ext>
                </a:extLst>
              </p:cNvPr>
              <p:cNvSpPr txBox="1"/>
              <p:nvPr/>
            </p:nvSpPr>
            <p:spPr>
              <a:xfrm>
                <a:off x="8838318" y="2439992"/>
                <a:ext cx="585417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1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(0.00)</a:t>
                </a:r>
              </a:p>
            </p:txBody>
          </p: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1F2ABBDD-EE67-356D-04F1-BF41A96811D0}"/>
                  </a:ext>
                </a:extLst>
              </p:cNvPr>
              <p:cNvSpPr txBox="1"/>
              <p:nvPr/>
            </p:nvSpPr>
            <p:spPr>
              <a:xfrm>
                <a:off x="7712527" y="2766051"/>
                <a:ext cx="585418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496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(0.99)</a:t>
                </a:r>
              </a:p>
            </p:txBody>
          </p:sp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4419083B-757E-2B04-AA75-A10453697EAA}"/>
                  </a:ext>
                </a:extLst>
              </p:cNvPr>
              <p:cNvSpPr txBox="1"/>
              <p:nvPr/>
            </p:nvSpPr>
            <p:spPr>
              <a:xfrm>
                <a:off x="8121542" y="2766051"/>
                <a:ext cx="585418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402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(0.80)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6FE1489E-104D-36FC-AAEC-1E861876F3E3}"/>
                  </a:ext>
                </a:extLst>
              </p:cNvPr>
              <p:cNvSpPr txBox="1"/>
              <p:nvPr/>
            </p:nvSpPr>
            <p:spPr>
              <a:xfrm>
                <a:off x="8495236" y="2766051"/>
                <a:ext cx="585418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135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(0.27)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164BB861-48F6-97CC-3E7F-9D38620F6D50}"/>
                  </a:ext>
                </a:extLst>
              </p:cNvPr>
              <p:cNvSpPr txBox="1"/>
              <p:nvPr/>
            </p:nvSpPr>
            <p:spPr>
              <a:xfrm>
                <a:off x="8946930" y="2766051"/>
                <a:ext cx="372218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0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(0)</a:t>
                </a:r>
              </a:p>
            </p:txBody>
          </p:sp>
          <p:pic>
            <p:nvPicPr>
              <p:cNvPr id="155" name="図 154">
                <a:extLst>
                  <a:ext uri="{FF2B5EF4-FFF2-40B4-BE49-F238E27FC236}">
                    <a16:creationId xmlns:a16="http://schemas.microsoft.com/office/drawing/2014/main" id="{6CF1F0AE-4269-FB3F-5C38-E53FA8823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1667" t="7445" b="28042"/>
              <a:stretch/>
            </p:blipFill>
            <p:spPr>
              <a:xfrm>
                <a:off x="7527908" y="562182"/>
                <a:ext cx="1839970" cy="1343790"/>
              </a:xfrm>
              <a:prstGeom prst="rect">
                <a:avLst/>
              </a:prstGeom>
            </p:spPr>
          </p:pic>
          <p:sp>
            <p:nvSpPr>
              <p:cNvPr id="275" name="テキスト ボックス 274">
                <a:extLst>
                  <a:ext uri="{FF2B5EF4-FFF2-40B4-BE49-F238E27FC236}">
                    <a16:creationId xmlns:a16="http://schemas.microsoft.com/office/drawing/2014/main" id="{2B07131F-7CCE-300C-DF35-C7D0BA2A1041}"/>
                  </a:ext>
                </a:extLst>
              </p:cNvPr>
              <p:cNvSpPr txBox="1"/>
              <p:nvPr/>
            </p:nvSpPr>
            <p:spPr>
              <a:xfrm rot="16200000">
                <a:off x="6520049" y="1085565"/>
                <a:ext cx="125707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Survival probability</a:t>
                </a:r>
              </a:p>
            </p:txBody>
          </p:sp>
          <p:sp>
            <p:nvSpPr>
              <p:cNvPr id="276" name="テキスト ボックス 275">
                <a:extLst>
                  <a:ext uri="{FF2B5EF4-FFF2-40B4-BE49-F238E27FC236}">
                    <a16:creationId xmlns:a16="http://schemas.microsoft.com/office/drawing/2014/main" id="{D297FC3C-67DC-97EF-BA09-ABD1B253164A}"/>
                  </a:ext>
                </a:extLst>
              </p:cNvPr>
              <p:cNvSpPr txBox="1"/>
              <p:nvPr/>
            </p:nvSpPr>
            <p:spPr>
              <a:xfrm>
                <a:off x="7176011" y="483438"/>
                <a:ext cx="4315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>
                    <a:latin typeface="Helvetica" pitchFamily="2" charset="0"/>
                  </a:rPr>
                  <a:t>1.00</a:t>
                </a:r>
              </a:p>
            </p:txBody>
          </p:sp>
          <p:sp>
            <p:nvSpPr>
              <p:cNvPr id="277" name="テキスト ボックス 276">
                <a:extLst>
                  <a:ext uri="{FF2B5EF4-FFF2-40B4-BE49-F238E27FC236}">
                    <a16:creationId xmlns:a16="http://schemas.microsoft.com/office/drawing/2014/main" id="{C7FA9E3A-5CB8-21B6-8A19-F7A0E1186CDA}"/>
                  </a:ext>
                </a:extLst>
              </p:cNvPr>
              <p:cNvSpPr txBox="1"/>
              <p:nvPr/>
            </p:nvSpPr>
            <p:spPr>
              <a:xfrm>
                <a:off x="7176011" y="1110967"/>
                <a:ext cx="4315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>
                    <a:latin typeface="Helvetica" pitchFamily="2" charset="0"/>
                  </a:rPr>
                  <a:t>0.50</a:t>
                </a:r>
              </a:p>
            </p:txBody>
          </p:sp>
          <p:sp>
            <p:nvSpPr>
              <p:cNvPr id="278" name="テキスト ボックス 277">
                <a:extLst>
                  <a:ext uri="{FF2B5EF4-FFF2-40B4-BE49-F238E27FC236}">
                    <a16:creationId xmlns:a16="http://schemas.microsoft.com/office/drawing/2014/main" id="{F4F17745-74B9-8E4E-64EE-97A69C96D461}"/>
                  </a:ext>
                </a:extLst>
              </p:cNvPr>
              <p:cNvSpPr txBox="1"/>
              <p:nvPr/>
            </p:nvSpPr>
            <p:spPr>
              <a:xfrm>
                <a:off x="7176011" y="1714590"/>
                <a:ext cx="4315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00" dirty="0">
                    <a:latin typeface="Helvetica" pitchFamily="2" charset="0"/>
                  </a:rPr>
                  <a:t>0.00</a:t>
                </a:r>
              </a:p>
            </p:txBody>
          </p:sp>
          <p:grpSp>
            <p:nvGrpSpPr>
              <p:cNvPr id="286" name="グループ化 285">
                <a:extLst>
                  <a:ext uri="{FF2B5EF4-FFF2-40B4-BE49-F238E27FC236}">
                    <a16:creationId xmlns:a16="http://schemas.microsoft.com/office/drawing/2014/main" id="{E5242680-FC81-69CA-807A-E60ABD972438}"/>
                  </a:ext>
                </a:extLst>
              </p:cNvPr>
              <p:cNvGrpSpPr/>
              <p:nvPr/>
            </p:nvGrpSpPr>
            <p:grpSpPr>
              <a:xfrm>
                <a:off x="7617512" y="1890944"/>
                <a:ext cx="1495425" cy="18000"/>
                <a:chOff x="7332227" y="1890944"/>
                <a:chExt cx="1495425" cy="18000"/>
              </a:xfrm>
            </p:grpSpPr>
            <p:cxnSp>
              <p:nvCxnSpPr>
                <p:cNvPr id="281" name="直線コネクタ 280">
                  <a:extLst>
                    <a:ext uri="{FF2B5EF4-FFF2-40B4-BE49-F238E27FC236}">
                      <a16:creationId xmlns:a16="http://schemas.microsoft.com/office/drawing/2014/main" id="{37FF424C-DA71-5562-4785-0EC0C26891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32227" y="1890944"/>
                  <a:ext cx="0" cy="18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直線コネクタ 281">
                  <a:extLst>
                    <a:ext uri="{FF2B5EF4-FFF2-40B4-BE49-F238E27FC236}">
                      <a16:creationId xmlns:a16="http://schemas.microsoft.com/office/drawing/2014/main" id="{AA1B3E21-ABA3-E568-F05A-2C3453DFF0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06083" y="1890944"/>
                  <a:ext cx="0" cy="18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直線コネクタ 282">
                  <a:extLst>
                    <a:ext uri="{FF2B5EF4-FFF2-40B4-BE49-F238E27FC236}">
                      <a16:creationId xmlns:a16="http://schemas.microsoft.com/office/drawing/2014/main" id="{379BA8A6-1252-BAB0-C332-F2D3C65123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79939" y="1890944"/>
                  <a:ext cx="0" cy="18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直線コネクタ 283">
                  <a:extLst>
                    <a:ext uri="{FF2B5EF4-FFF2-40B4-BE49-F238E27FC236}">
                      <a16:creationId xmlns:a16="http://schemas.microsoft.com/office/drawing/2014/main" id="{A94119A9-8992-49C7-83A1-278F6419E9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53795" y="1890944"/>
                  <a:ext cx="0" cy="18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直線コネクタ 284">
                  <a:extLst>
                    <a:ext uri="{FF2B5EF4-FFF2-40B4-BE49-F238E27FC236}">
                      <a16:creationId xmlns:a16="http://schemas.microsoft.com/office/drawing/2014/main" id="{9E4EEC7D-9799-AD29-AE95-70EFF55157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27652" y="1890944"/>
                  <a:ext cx="0" cy="18000"/>
                </a:xfrm>
                <a:prstGeom prst="line">
                  <a:avLst/>
                </a:prstGeom>
                <a:ln w="31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7" name="テキスト ボックス 286">
                <a:extLst>
                  <a:ext uri="{FF2B5EF4-FFF2-40B4-BE49-F238E27FC236}">
                    <a16:creationId xmlns:a16="http://schemas.microsoft.com/office/drawing/2014/main" id="{5332BE39-ABE6-8F06-D0B9-AE5FD3204E11}"/>
                  </a:ext>
                </a:extLst>
              </p:cNvPr>
              <p:cNvSpPr txBox="1"/>
              <p:nvPr/>
            </p:nvSpPr>
            <p:spPr>
              <a:xfrm>
                <a:off x="8003768" y="2018393"/>
                <a:ext cx="6655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Lifespan</a:t>
                </a:r>
              </a:p>
            </p:txBody>
          </p:sp>
          <p:sp>
            <p:nvSpPr>
              <p:cNvPr id="288" name="テキスト ボックス 287">
                <a:extLst>
                  <a:ext uri="{FF2B5EF4-FFF2-40B4-BE49-F238E27FC236}">
                    <a16:creationId xmlns:a16="http://schemas.microsoft.com/office/drawing/2014/main" id="{B55AE89D-5753-556E-A806-48FD1CF1BB36}"/>
                  </a:ext>
                </a:extLst>
              </p:cNvPr>
              <p:cNvSpPr txBox="1"/>
              <p:nvPr/>
            </p:nvSpPr>
            <p:spPr>
              <a:xfrm>
                <a:off x="7443774" y="1864823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85</a:t>
                </a:r>
              </a:p>
            </p:txBody>
          </p:sp>
          <p:sp>
            <p:nvSpPr>
              <p:cNvPr id="289" name="テキスト ボックス 288">
                <a:extLst>
                  <a:ext uri="{FF2B5EF4-FFF2-40B4-BE49-F238E27FC236}">
                    <a16:creationId xmlns:a16="http://schemas.microsoft.com/office/drawing/2014/main" id="{F3482345-4518-D6B6-FE0F-8DA4E733442E}"/>
                  </a:ext>
                </a:extLst>
              </p:cNvPr>
              <p:cNvSpPr txBox="1"/>
              <p:nvPr/>
            </p:nvSpPr>
            <p:spPr>
              <a:xfrm>
                <a:off x="8212124" y="1864823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90</a:t>
                </a:r>
              </a:p>
            </p:txBody>
          </p:sp>
          <p:sp>
            <p:nvSpPr>
              <p:cNvPr id="290" name="テキスト ボックス 289">
                <a:extLst>
                  <a:ext uri="{FF2B5EF4-FFF2-40B4-BE49-F238E27FC236}">
                    <a16:creationId xmlns:a16="http://schemas.microsoft.com/office/drawing/2014/main" id="{4E104816-0454-2870-FE77-67BD46836F8C}"/>
                  </a:ext>
                </a:extLst>
              </p:cNvPr>
              <p:cNvSpPr txBox="1"/>
              <p:nvPr/>
            </p:nvSpPr>
            <p:spPr>
              <a:xfrm>
                <a:off x="8958249" y="1864823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95</a:t>
                </a:r>
              </a:p>
            </p:txBody>
          </p:sp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6119CDEF-A8C0-4EB5-DD08-9F12A375845C}"/>
                  </a:ext>
                </a:extLst>
              </p:cNvPr>
              <p:cNvGrpSpPr/>
              <p:nvPr/>
            </p:nvGrpSpPr>
            <p:grpSpPr>
              <a:xfrm>
                <a:off x="7527957" y="1356757"/>
                <a:ext cx="1376286" cy="542651"/>
                <a:chOff x="4448672" y="1356757"/>
                <a:chExt cx="1376286" cy="542651"/>
              </a:xfrm>
            </p:grpSpPr>
            <p:sp>
              <p:nvSpPr>
                <p:cNvPr id="293" name="テキスト ボックス 292">
                  <a:extLst>
                    <a:ext uri="{FF2B5EF4-FFF2-40B4-BE49-F238E27FC236}">
                      <a16:creationId xmlns:a16="http://schemas.microsoft.com/office/drawing/2014/main" id="{7459D0C5-DC17-9DA1-BF58-9E8183FB69D5}"/>
                    </a:ext>
                  </a:extLst>
                </p:cNvPr>
                <p:cNvSpPr txBox="1"/>
                <p:nvPr/>
              </p:nvSpPr>
              <p:spPr>
                <a:xfrm>
                  <a:off x="4448672" y="1653187"/>
                  <a:ext cx="64793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FF0000"/>
                      </a:solidFill>
                      <a:latin typeface="Helvetica" pitchFamily="2" charset="0"/>
                    </a:rPr>
                    <a:t>p&lt;0.001</a:t>
                  </a:r>
                </a:p>
              </p:txBody>
            </p:sp>
            <p:sp>
              <p:nvSpPr>
                <p:cNvPr id="294" name="テキスト ボックス 293">
                  <a:extLst>
                    <a:ext uri="{FF2B5EF4-FFF2-40B4-BE49-F238E27FC236}">
                      <a16:creationId xmlns:a16="http://schemas.microsoft.com/office/drawing/2014/main" id="{8F6B99DD-0B10-46A7-8191-45CF4F21FC93}"/>
                    </a:ext>
                  </a:extLst>
                </p:cNvPr>
                <p:cNvSpPr txBox="1"/>
                <p:nvPr/>
              </p:nvSpPr>
              <p:spPr>
                <a:xfrm>
                  <a:off x="4711521" y="1360717"/>
                  <a:ext cx="447558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>
                      <a:latin typeface="Helvetica" pitchFamily="2" charset="0"/>
                    </a:rPr>
                    <a:t>Men</a:t>
                  </a:r>
                </a:p>
              </p:txBody>
            </p:sp>
            <p:sp>
              <p:nvSpPr>
                <p:cNvPr id="295" name="テキスト ボックス 294">
                  <a:extLst>
                    <a:ext uri="{FF2B5EF4-FFF2-40B4-BE49-F238E27FC236}">
                      <a16:creationId xmlns:a16="http://schemas.microsoft.com/office/drawing/2014/main" id="{832C7DAB-5467-EE83-09B8-1753A9BBDE15}"/>
                    </a:ext>
                  </a:extLst>
                </p:cNvPr>
                <p:cNvSpPr txBox="1"/>
                <p:nvPr/>
              </p:nvSpPr>
              <p:spPr>
                <a:xfrm>
                  <a:off x="4707960" y="1511811"/>
                  <a:ext cx="649537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>
                      <a:latin typeface="Helvetica" pitchFamily="2" charset="0"/>
                    </a:rPr>
                    <a:t>Women</a:t>
                  </a:r>
                </a:p>
              </p:txBody>
            </p:sp>
            <p:cxnSp>
              <p:nvCxnSpPr>
                <p:cNvPr id="296" name="直線コネクタ 295">
                  <a:extLst>
                    <a:ext uri="{FF2B5EF4-FFF2-40B4-BE49-F238E27FC236}">
                      <a16:creationId xmlns:a16="http://schemas.microsoft.com/office/drawing/2014/main" id="{CC7B1280-080A-4EA3-AF56-C34CC63AC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2632" y="1491522"/>
                  <a:ext cx="197845" cy="1"/>
                </a:xfrm>
                <a:prstGeom prst="line">
                  <a:avLst/>
                </a:prstGeom>
                <a:ln w="19050">
                  <a:solidFill>
                    <a:srgbClr val="0432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直線コネクタ 296">
                  <a:extLst>
                    <a:ext uri="{FF2B5EF4-FFF2-40B4-BE49-F238E27FC236}">
                      <a16:creationId xmlns:a16="http://schemas.microsoft.com/office/drawing/2014/main" id="{EB865CF8-9904-699F-96EF-2DC6E76DBA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2632" y="1624694"/>
                  <a:ext cx="197845" cy="1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8" name="テキスト ボックス 297">
                  <a:extLst>
                    <a:ext uri="{FF2B5EF4-FFF2-40B4-BE49-F238E27FC236}">
                      <a16:creationId xmlns:a16="http://schemas.microsoft.com/office/drawing/2014/main" id="{17ED3BB5-D41F-BC3F-C4EC-7AA83887F197}"/>
                    </a:ext>
                  </a:extLst>
                </p:cNvPr>
                <p:cNvSpPr txBox="1"/>
                <p:nvPr/>
              </p:nvSpPr>
              <p:spPr>
                <a:xfrm>
                  <a:off x="5020744" y="1356757"/>
                  <a:ext cx="62869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Helvetica" pitchFamily="2" charset="0"/>
                    </a:rPr>
                    <a:t>(n=513)</a:t>
                  </a:r>
                </a:p>
              </p:txBody>
            </p:sp>
            <p:sp>
              <p:nvSpPr>
                <p:cNvPr id="299" name="テキスト ボックス 298">
                  <a:extLst>
                    <a:ext uri="{FF2B5EF4-FFF2-40B4-BE49-F238E27FC236}">
                      <a16:creationId xmlns:a16="http://schemas.microsoft.com/office/drawing/2014/main" id="{C0D28E4C-DB35-D30C-FB5A-0F75195AA3DC}"/>
                    </a:ext>
                  </a:extLst>
                </p:cNvPr>
                <p:cNvSpPr txBox="1"/>
                <p:nvPr/>
              </p:nvSpPr>
              <p:spPr>
                <a:xfrm>
                  <a:off x="5196260" y="1511330"/>
                  <a:ext cx="62869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Helvetica" pitchFamily="2" charset="0"/>
                    </a:rPr>
                    <a:t>(n=502)</a:t>
                  </a:r>
                </a:p>
              </p:txBody>
            </p:sp>
          </p:grpSp>
          <p:sp>
            <p:nvSpPr>
              <p:cNvPr id="300" name="テキスト ボックス 299">
                <a:extLst>
                  <a:ext uri="{FF2B5EF4-FFF2-40B4-BE49-F238E27FC236}">
                    <a16:creationId xmlns:a16="http://schemas.microsoft.com/office/drawing/2014/main" id="{5547A3FF-1E4E-AF66-B099-57658B17FBFA}"/>
                  </a:ext>
                </a:extLst>
              </p:cNvPr>
              <p:cNvSpPr txBox="1"/>
              <p:nvPr/>
            </p:nvSpPr>
            <p:spPr>
              <a:xfrm>
                <a:off x="9097267" y="1906786"/>
                <a:ext cx="40588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(yo)</a:t>
                </a:r>
              </a:p>
            </p:txBody>
          </p:sp>
          <p:sp>
            <p:nvSpPr>
              <p:cNvPr id="307" name="テキスト ボックス 306">
                <a:extLst>
                  <a:ext uri="{FF2B5EF4-FFF2-40B4-BE49-F238E27FC236}">
                    <a16:creationId xmlns:a16="http://schemas.microsoft.com/office/drawing/2014/main" id="{62F74B2D-E6D1-B39C-B3DC-CFB683255483}"/>
                  </a:ext>
                </a:extLst>
              </p:cNvPr>
              <p:cNvSpPr txBox="1"/>
              <p:nvPr/>
            </p:nvSpPr>
            <p:spPr>
              <a:xfrm>
                <a:off x="6910772" y="2514520"/>
                <a:ext cx="532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432FF"/>
                    </a:solidFill>
                    <a:latin typeface="Helvetica" pitchFamily="2" charset="0"/>
                  </a:rPr>
                  <a:t>Men</a:t>
                </a:r>
              </a:p>
            </p:txBody>
          </p:sp>
          <p:sp>
            <p:nvSpPr>
              <p:cNvPr id="312" name="テキスト ボックス 311">
                <a:extLst>
                  <a:ext uri="{FF2B5EF4-FFF2-40B4-BE49-F238E27FC236}">
                    <a16:creationId xmlns:a16="http://schemas.microsoft.com/office/drawing/2014/main" id="{98CC1482-6995-7161-3EDF-035F486F6216}"/>
                  </a:ext>
                </a:extLst>
              </p:cNvPr>
              <p:cNvSpPr txBox="1"/>
              <p:nvPr/>
            </p:nvSpPr>
            <p:spPr>
              <a:xfrm>
                <a:off x="6874660" y="2865209"/>
                <a:ext cx="6327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FF0000"/>
                    </a:solidFill>
                    <a:latin typeface="Helvetica" pitchFamily="2" charset="0"/>
                  </a:rPr>
                  <a:t>Women</a:t>
                </a:r>
              </a:p>
            </p:txBody>
          </p:sp>
          <p:cxnSp>
            <p:nvCxnSpPr>
              <p:cNvPr id="318" name="直線コネクタ 317">
                <a:extLst>
                  <a:ext uri="{FF2B5EF4-FFF2-40B4-BE49-F238E27FC236}">
                    <a16:creationId xmlns:a16="http://schemas.microsoft.com/office/drawing/2014/main" id="{B9A18559-00E2-F9FC-58F6-56F650D22C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7819" y="2471115"/>
                <a:ext cx="264532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9" name="テキスト ボックス 318">
                <a:extLst>
                  <a:ext uri="{FF2B5EF4-FFF2-40B4-BE49-F238E27FC236}">
                    <a16:creationId xmlns:a16="http://schemas.microsoft.com/office/drawing/2014/main" id="{48EC9AC6-F33E-37C0-D1ED-DF64D6848005}"/>
                  </a:ext>
                </a:extLst>
              </p:cNvPr>
              <p:cNvSpPr txBox="1"/>
              <p:nvPr/>
            </p:nvSpPr>
            <p:spPr>
              <a:xfrm>
                <a:off x="6666661" y="2233159"/>
                <a:ext cx="1834156" cy="250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Number at risk:  N (rate)</a:t>
                </a:r>
              </a:p>
            </p:txBody>
          </p:sp>
          <p:cxnSp>
            <p:nvCxnSpPr>
              <p:cNvPr id="322" name="直線コネクタ 321">
                <a:extLst>
                  <a:ext uri="{FF2B5EF4-FFF2-40B4-BE49-F238E27FC236}">
                    <a16:creationId xmlns:a16="http://schemas.microsoft.com/office/drawing/2014/main" id="{CE808D6F-3220-2226-3D99-20D8D853DD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7819" y="3173849"/>
                <a:ext cx="264532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3" name="テキスト ボックス 322">
                <a:extLst>
                  <a:ext uri="{FF2B5EF4-FFF2-40B4-BE49-F238E27FC236}">
                    <a16:creationId xmlns:a16="http://schemas.microsoft.com/office/drawing/2014/main" id="{F2F60FCF-FD07-A6B1-F0EE-F484002D6FAE}"/>
                  </a:ext>
                </a:extLst>
              </p:cNvPr>
              <p:cNvSpPr txBox="1"/>
              <p:nvPr/>
            </p:nvSpPr>
            <p:spPr>
              <a:xfrm>
                <a:off x="7404478" y="2439992"/>
                <a:ext cx="439544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513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(1)</a:t>
                </a:r>
              </a:p>
            </p:txBody>
          </p:sp>
          <p:sp>
            <p:nvSpPr>
              <p:cNvPr id="324" name="テキスト ボックス 323">
                <a:extLst>
                  <a:ext uri="{FF2B5EF4-FFF2-40B4-BE49-F238E27FC236}">
                    <a16:creationId xmlns:a16="http://schemas.microsoft.com/office/drawing/2014/main" id="{0FD24BEF-5CDA-F095-CBC1-525792EF1649}"/>
                  </a:ext>
                </a:extLst>
              </p:cNvPr>
              <p:cNvSpPr txBox="1"/>
              <p:nvPr/>
            </p:nvSpPr>
            <p:spPr>
              <a:xfrm>
                <a:off x="7402893" y="2766051"/>
                <a:ext cx="439544" cy="404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502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000" dirty="0">
                    <a:latin typeface="Helvetica" pitchFamily="2" charset="0"/>
                  </a:rPr>
                  <a:t>(1)</a:t>
                </a:r>
              </a:p>
            </p:txBody>
          </p:sp>
        </p:grpSp>
        <p:sp>
          <p:nvSpPr>
            <p:cNvPr id="328" name="テキスト ボックス 327">
              <a:extLst>
                <a:ext uri="{FF2B5EF4-FFF2-40B4-BE49-F238E27FC236}">
                  <a16:creationId xmlns:a16="http://schemas.microsoft.com/office/drawing/2014/main" id="{FDC46BD9-6B4E-F00B-CB21-180847E23A93}"/>
                </a:ext>
              </a:extLst>
            </p:cNvPr>
            <p:cNvSpPr txBox="1"/>
            <p:nvPr/>
          </p:nvSpPr>
          <p:spPr>
            <a:xfrm>
              <a:off x="3511427" y="38806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b</a:t>
              </a:r>
            </a:p>
          </p:txBody>
        </p:sp>
        <p:sp>
          <p:nvSpPr>
            <p:cNvPr id="331" name="テキスト ボックス 330">
              <a:extLst>
                <a:ext uri="{FF2B5EF4-FFF2-40B4-BE49-F238E27FC236}">
                  <a16:creationId xmlns:a16="http://schemas.microsoft.com/office/drawing/2014/main" id="{078E9949-9826-91A2-7E1A-584222ED3F80}"/>
                </a:ext>
              </a:extLst>
            </p:cNvPr>
            <p:cNvSpPr txBox="1"/>
            <p:nvPr/>
          </p:nvSpPr>
          <p:spPr>
            <a:xfrm>
              <a:off x="3751346" y="384610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>
                  <a:latin typeface="Helvetica" pitchFamily="2" charset="0"/>
                </a:rPr>
                <a:t>Lifespan</a:t>
              </a:r>
            </a:p>
          </p:txBody>
        </p:sp>
        <p:sp>
          <p:nvSpPr>
            <p:cNvPr id="368" name="テキスト ボックス 367">
              <a:extLst>
                <a:ext uri="{FF2B5EF4-FFF2-40B4-BE49-F238E27FC236}">
                  <a16:creationId xmlns:a16="http://schemas.microsoft.com/office/drawing/2014/main" id="{091E36F0-46CA-B08B-F5A3-98C47E15623A}"/>
                </a:ext>
              </a:extLst>
            </p:cNvPr>
            <p:cNvSpPr txBox="1"/>
            <p:nvPr/>
          </p:nvSpPr>
          <p:spPr>
            <a:xfrm>
              <a:off x="6444420" y="3593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c</a:t>
              </a:r>
            </a:p>
          </p:txBody>
        </p:sp>
        <p:sp>
          <p:nvSpPr>
            <p:cNvPr id="370" name="テキスト ボックス 369">
              <a:extLst>
                <a:ext uri="{FF2B5EF4-FFF2-40B4-BE49-F238E27FC236}">
                  <a16:creationId xmlns:a16="http://schemas.microsoft.com/office/drawing/2014/main" id="{B05DF700-1192-50FD-809C-8C1980259D78}"/>
                </a:ext>
              </a:extLst>
            </p:cNvPr>
            <p:cNvSpPr txBox="1"/>
            <p:nvPr/>
          </p:nvSpPr>
          <p:spPr>
            <a:xfrm>
              <a:off x="7551914" y="2556728"/>
              <a:ext cx="585417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492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(0.96)</a:t>
              </a:r>
            </a:p>
          </p:txBody>
        </p:sp>
        <p:sp>
          <p:nvSpPr>
            <p:cNvPr id="371" name="テキスト ボックス 370">
              <a:extLst>
                <a:ext uri="{FF2B5EF4-FFF2-40B4-BE49-F238E27FC236}">
                  <a16:creationId xmlns:a16="http://schemas.microsoft.com/office/drawing/2014/main" id="{F8E3F5C4-B430-C79A-1649-D06E18B043A1}"/>
                </a:ext>
              </a:extLst>
            </p:cNvPr>
            <p:cNvSpPr txBox="1"/>
            <p:nvPr/>
          </p:nvSpPr>
          <p:spPr>
            <a:xfrm>
              <a:off x="7976131" y="2556728"/>
              <a:ext cx="585417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359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(0.70)</a:t>
              </a:r>
            </a:p>
          </p:txBody>
        </p:sp>
        <p:sp>
          <p:nvSpPr>
            <p:cNvPr id="372" name="テキスト ボックス 371">
              <a:extLst>
                <a:ext uri="{FF2B5EF4-FFF2-40B4-BE49-F238E27FC236}">
                  <a16:creationId xmlns:a16="http://schemas.microsoft.com/office/drawing/2014/main" id="{76A33820-4239-E189-D43D-09C5AA1EFDD2}"/>
                </a:ext>
              </a:extLst>
            </p:cNvPr>
            <p:cNvSpPr txBox="1"/>
            <p:nvPr/>
          </p:nvSpPr>
          <p:spPr>
            <a:xfrm>
              <a:off x="8339335" y="2556728"/>
              <a:ext cx="585417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100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(0.20)</a:t>
              </a:r>
            </a:p>
          </p:txBody>
        </p:sp>
        <p:sp>
          <p:nvSpPr>
            <p:cNvPr id="373" name="テキスト ボックス 372">
              <a:extLst>
                <a:ext uri="{FF2B5EF4-FFF2-40B4-BE49-F238E27FC236}">
                  <a16:creationId xmlns:a16="http://schemas.microsoft.com/office/drawing/2014/main" id="{31BF03EB-53CF-3F6E-3E48-5EB1CEBA0654}"/>
                </a:ext>
              </a:extLst>
            </p:cNvPr>
            <p:cNvSpPr txBox="1"/>
            <p:nvPr/>
          </p:nvSpPr>
          <p:spPr>
            <a:xfrm>
              <a:off x="8677704" y="2556728"/>
              <a:ext cx="585417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0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(0)</a:t>
              </a:r>
            </a:p>
          </p:txBody>
        </p:sp>
        <p:sp>
          <p:nvSpPr>
            <p:cNvPr id="374" name="テキスト ボックス 373">
              <a:extLst>
                <a:ext uri="{FF2B5EF4-FFF2-40B4-BE49-F238E27FC236}">
                  <a16:creationId xmlns:a16="http://schemas.microsoft.com/office/drawing/2014/main" id="{FE0FDD69-7F63-05E1-E804-AB21161AD900}"/>
                </a:ext>
              </a:extLst>
            </p:cNvPr>
            <p:cNvSpPr txBox="1"/>
            <p:nvPr/>
          </p:nvSpPr>
          <p:spPr>
            <a:xfrm>
              <a:off x="7551913" y="2882787"/>
              <a:ext cx="585418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483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(0.97)</a:t>
              </a:r>
            </a:p>
          </p:txBody>
        </p:sp>
        <p:sp>
          <p:nvSpPr>
            <p:cNvPr id="375" name="テキスト ボックス 374">
              <a:extLst>
                <a:ext uri="{FF2B5EF4-FFF2-40B4-BE49-F238E27FC236}">
                  <a16:creationId xmlns:a16="http://schemas.microsoft.com/office/drawing/2014/main" id="{40D906A8-66CE-A7AF-6ECD-D15F2601B078}"/>
                </a:ext>
              </a:extLst>
            </p:cNvPr>
            <p:cNvSpPr txBox="1"/>
            <p:nvPr/>
          </p:nvSpPr>
          <p:spPr>
            <a:xfrm>
              <a:off x="7960928" y="2882787"/>
              <a:ext cx="585418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367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(0.73)</a:t>
              </a:r>
            </a:p>
          </p:txBody>
        </p:sp>
        <p:sp>
          <p:nvSpPr>
            <p:cNvPr id="376" name="テキスト ボックス 375">
              <a:extLst>
                <a:ext uri="{FF2B5EF4-FFF2-40B4-BE49-F238E27FC236}">
                  <a16:creationId xmlns:a16="http://schemas.microsoft.com/office/drawing/2014/main" id="{8630398C-E481-49C0-3E0E-EE79CD984EC6}"/>
                </a:ext>
              </a:extLst>
            </p:cNvPr>
            <p:cNvSpPr txBox="1"/>
            <p:nvPr/>
          </p:nvSpPr>
          <p:spPr>
            <a:xfrm>
              <a:off x="8334622" y="2882787"/>
              <a:ext cx="585418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112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(0.22)</a:t>
              </a:r>
            </a:p>
          </p:txBody>
        </p:sp>
        <p:sp>
          <p:nvSpPr>
            <p:cNvPr id="377" name="テキスト ボックス 376">
              <a:extLst>
                <a:ext uri="{FF2B5EF4-FFF2-40B4-BE49-F238E27FC236}">
                  <a16:creationId xmlns:a16="http://schemas.microsoft.com/office/drawing/2014/main" id="{8D5712C5-539D-9A4D-9792-CCC2250F2D15}"/>
                </a:ext>
              </a:extLst>
            </p:cNvPr>
            <p:cNvSpPr txBox="1"/>
            <p:nvPr/>
          </p:nvSpPr>
          <p:spPr>
            <a:xfrm>
              <a:off x="8786316" y="2882787"/>
              <a:ext cx="372218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0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(0)</a:t>
              </a:r>
            </a:p>
          </p:txBody>
        </p:sp>
        <p:sp>
          <p:nvSpPr>
            <p:cNvPr id="379" name="テキスト ボックス 378">
              <a:extLst>
                <a:ext uri="{FF2B5EF4-FFF2-40B4-BE49-F238E27FC236}">
                  <a16:creationId xmlns:a16="http://schemas.microsoft.com/office/drawing/2014/main" id="{A2183DD9-DE5A-E818-5638-8AC704BD3052}"/>
                </a:ext>
              </a:extLst>
            </p:cNvPr>
            <p:cNvSpPr txBox="1"/>
            <p:nvPr/>
          </p:nvSpPr>
          <p:spPr>
            <a:xfrm rot="16200000">
              <a:off x="6359435" y="1202301"/>
              <a:ext cx="12570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Survival probability</a:t>
              </a:r>
            </a:p>
          </p:txBody>
        </p:sp>
        <p:sp>
          <p:nvSpPr>
            <p:cNvPr id="380" name="テキスト ボックス 379">
              <a:extLst>
                <a:ext uri="{FF2B5EF4-FFF2-40B4-BE49-F238E27FC236}">
                  <a16:creationId xmlns:a16="http://schemas.microsoft.com/office/drawing/2014/main" id="{EE83C5A4-586C-FC49-12A4-A8B88A958919}"/>
                </a:ext>
              </a:extLst>
            </p:cNvPr>
            <p:cNvSpPr txBox="1"/>
            <p:nvPr/>
          </p:nvSpPr>
          <p:spPr>
            <a:xfrm>
              <a:off x="7015397" y="600174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dirty="0">
                  <a:latin typeface="Helvetica" pitchFamily="2" charset="0"/>
                </a:rPr>
                <a:t>1.00</a:t>
              </a:r>
            </a:p>
          </p:txBody>
        </p:sp>
        <p:sp>
          <p:nvSpPr>
            <p:cNvPr id="381" name="テキスト ボックス 380">
              <a:extLst>
                <a:ext uri="{FF2B5EF4-FFF2-40B4-BE49-F238E27FC236}">
                  <a16:creationId xmlns:a16="http://schemas.microsoft.com/office/drawing/2014/main" id="{89FBED4A-0636-08A5-D67A-7A2DF4FD2094}"/>
                </a:ext>
              </a:extLst>
            </p:cNvPr>
            <p:cNvSpPr txBox="1"/>
            <p:nvPr/>
          </p:nvSpPr>
          <p:spPr>
            <a:xfrm>
              <a:off x="7015397" y="1227703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dirty="0">
                  <a:latin typeface="Helvetica" pitchFamily="2" charset="0"/>
                </a:rPr>
                <a:t>0.50</a:t>
              </a:r>
            </a:p>
          </p:txBody>
        </p:sp>
        <p:sp>
          <p:nvSpPr>
            <p:cNvPr id="382" name="テキスト ボックス 381">
              <a:extLst>
                <a:ext uri="{FF2B5EF4-FFF2-40B4-BE49-F238E27FC236}">
                  <a16:creationId xmlns:a16="http://schemas.microsoft.com/office/drawing/2014/main" id="{03C3B819-3422-6361-D43E-8F55A192A830}"/>
                </a:ext>
              </a:extLst>
            </p:cNvPr>
            <p:cNvSpPr txBox="1"/>
            <p:nvPr/>
          </p:nvSpPr>
          <p:spPr>
            <a:xfrm>
              <a:off x="7015397" y="1831326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dirty="0">
                  <a:latin typeface="Helvetica" pitchFamily="2" charset="0"/>
                </a:rPr>
                <a:t>0.00</a:t>
              </a:r>
            </a:p>
          </p:txBody>
        </p:sp>
        <p:grpSp>
          <p:nvGrpSpPr>
            <p:cNvPr id="383" name="グループ化 382">
              <a:extLst>
                <a:ext uri="{FF2B5EF4-FFF2-40B4-BE49-F238E27FC236}">
                  <a16:creationId xmlns:a16="http://schemas.microsoft.com/office/drawing/2014/main" id="{4D3E37C2-3F86-23E6-17EA-1AF7161469FD}"/>
                </a:ext>
              </a:extLst>
            </p:cNvPr>
            <p:cNvGrpSpPr/>
            <p:nvPr/>
          </p:nvGrpSpPr>
          <p:grpSpPr>
            <a:xfrm>
              <a:off x="7456898" y="2007680"/>
              <a:ext cx="1495425" cy="18000"/>
              <a:chOff x="7332227" y="1890944"/>
              <a:chExt cx="1495425" cy="18000"/>
            </a:xfrm>
          </p:grpSpPr>
          <p:cxnSp>
            <p:nvCxnSpPr>
              <p:cNvPr id="404" name="直線コネクタ 403">
                <a:extLst>
                  <a:ext uri="{FF2B5EF4-FFF2-40B4-BE49-F238E27FC236}">
                    <a16:creationId xmlns:a16="http://schemas.microsoft.com/office/drawing/2014/main" id="{86104068-A461-B713-26B7-C7676FDDEE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32227" y="1890944"/>
                <a:ext cx="0" cy="18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5" name="直線コネクタ 404">
                <a:extLst>
                  <a:ext uri="{FF2B5EF4-FFF2-40B4-BE49-F238E27FC236}">
                    <a16:creationId xmlns:a16="http://schemas.microsoft.com/office/drawing/2014/main" id="{FD4CF461-C6C7-D97B-92AF-C052B3659D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6083" y="1890944"/>
                <a:ext cx="0" cy="18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6" name="直線コネクタ 405">
                <a:extLst>
                  <a:ext uri="{FF2B5EF4-FFF2-40B4-BE49-F238E27FC236}">
                    <a16:creationId xmlns:a16="http://schemas.microsoft.com/office/drawing/2014/main" id="{D99EEE03-78DE-3D49-7B01-E6A1F32A0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79939" y="1890944"/>
                <a:ext cx="0" cy="18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7" name="直線コネクタ 406">
                <a:extLst>
                  <a:ext uri="{FF2B5EF4-FFF2-40B4-BE49-F238E27FC236}">
                    <a16:creationId xmlns:a16="http://schemas.microsoft.com/office/drawing/2014/main" id="{9BC93B96-CE8E-65FF-5B51-CF153802F4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53795" y="1890944"/>
                <a:ext cx="0" cy="18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8" name="直線コネクタ 407">
                <a:extLst>
                  <a:ext uri="{FF2B5EF4-FFF2-40B4-BE49-F238E27FC236}">
                    <a16:creationId xmlns:a16="http://schemas.microsoft.com/office/drawing/2014/main" id="{A70A6B38-4419-519B-C78A-8CD8D874A7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7652" y="1890944"/>
                <a:ext cx="0" cy="1800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4" name="テキスト ボックス 383">
              <a:extLst>
                <a:ext uri="{FF2B5EF4-FFF2-40B4-BE49-F238E27FC236}">
                  <a16:creationId xmlns:a16="http://schemas.microsoft.com/office/drawing/2014/main" id="{4D19939F-6D35-575D-D74B-0F0270FDCF28}"/>
                </a:ext>
              </a:extLst>
            </p:cNvPr>
            <p:cNvSpPr txBox="1"/>
            <p:nvPr/>
          </p:nvSpPr>
          <p:spPr>
            <a:xfrm>
              <a:off x="7939830" y="2135129"/>
              <a:ext cx="82907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Healthspan</a:t>
              </a:r>
            </a:p>
          </p:txBody>
        </p:sp>
        <p:sp>
          <p:nvSpPr>
            <p:cNvPr id="385" name="テキスト ボックス 384">
              <a:extLst>
                <a:ext uri="{FF2B5EF4-FFF2-40B4-BE49-F238E27FC236}">
                  <a16:creationId xmlns:a16="http://schemas.microsoft.com/office/drawing/2014/main" id="{3FF1326D-2A2A-8BE1-5EB2-02226BB00BD3}"/>
                </a:ext>
              </a:extLst>
            </p:cNvPr>
            <p:cNvSpPr txBox="1"/>
            <p:nvPr/>
          </p:nvSpPr>
          <p:spPr>
            <a:xfrm>
              <a:off x="7283160" y="1981559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85</a:t>
              </a:r>
            </a:p>
          </p:txBody>
        </p:sp>
        <p:sp>
          <p:nvSpPr>
            <p:cNvPr id="386" name="テキスト ボックス 385">
              <a:extLst>
                <a:ext uri="{FF2B5EF4-FFF2-40B4-BE49-F238E27FC236}">
                  <a16:creationId xmlns:a16="http://schemas.microsoft.com/office/drawing/2014/main" id="{FB6662DC-9DBB-0531-11A5-46226D161463}"/>
                </a:ext>
              </a:extLst>
            </p:cNvPr>
            <p:cNvSpPr txBox="1"/>
            <p:nvPr/>
          </p:nvSpPr>
          <p:spPr>
            <a:xfrm>
              <a:off x="8051510" y="1981559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90</a:t>
              </a:r>
            </a:p>
          </p:txBody>
        </p:sp>
        <p:sp>
          <p:nvSpPr>
            <p:cNvPr id="387" name="テキスト ボックス 386">
              <a:extLst>
                <a:ext uri="{FF2B5EF4-FFF2-40B4-BE49-F238E27FC236}">
                  <a16:creationId xmlns:a16="http://schemas.microsoft.com/office/drawing/2014/main" id="{52823F07-EB64-EFE8-DB2B-29DAABA29ED9}"/>
                </a:ext>
              </a:extLst>
            </p:cNvPr>
            <p:cNvSpPr txBox="1"/>
            <p:nvPr/>
          </p:nvSpPr>
          <p:spPr>
            <a:xfrm>
              <a:off x="8797635" y="1981559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95</a:t>
              </a:r>
            </a:p>
          </p:txBody>
        </p:sp>
        <p:grpSp>
          <p:nvGrpSpPr>
            <p:cNvPr id="388" name="グループ化 387">
              <a:extLst>
                <a:ext uri="{FF2B5EF4-FFF2-40B4-BE49-F238E27FC236}">
                  <a16:creationId xmlns:a16="http://schemas.microsoft.com/office/drawing/2014/main" id="{8946163E-965A-7BDC-98BD-5B21E6325AD6}"/>
                </a:ext>
              </a:extLst>
            </p:cNvPr>
            <p:cNvGrpSpPr/>
            <p:nvPr/>
          </p:nvGrpSpPr>
          <p:grpSpPr>
            <a:xfrm>
              <a:off x="7367343" y="1473493"/>
              <a:ext cx="1376286" cy="542651"/>
              <a:chOff x="4448672" y="1356757"/>
              <a:chExt cx="1376286" cy="542651"/>
            </a:xfrm>
          </p:grpSpPr>
          <p:sp>
            <p:nvSpPr>
              <p:cNvPr id="397" name="テキスト ボックス 396">
                <a:extLst>
                  <a:ext uri="{FF2B5EF4-FFF2-40B4-BE49-F238E27FC236}">
                    <a16:creationId xmlns:a16="http://schemas.microsoft.com/office/drawing/2014/main" id="{AEBAC628-0BA4-95CD-0D9E-5B54A4429FD6}"/>
                  </a:ext>
                </a:extLst>
              </p:cNvPr>
              <p:cNvSpPr txBox="1"/>
              <p:nvPr/>
            </p:nvSpPr>
            <p:spPr>
              <a:xfrm>
                <a:off x="4448672" y="1653187"/>
                <a:ext cx="64793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rgbClr val="FF0000"/>
                    </a:solidFill>
                    <a:latin typeface="Helvetica" pitchFamily="2" charset="0"/>
                  </a:rPr>
                  <a:t>p=0.009</a:t>
                </a:r>
              </a:p>
            </p:txBody>
          </p:sp>
          <p:sp>
            <p:nvSpPr>
              <p:cNvPr id="398" name="テキスト ボックス 397">
                <a:extLst>
                  <a:ext uri="{FF2B5EF4-FFF2-40B4-BE49-F238E27FC236}">
                    <a16:creationId xmlns:a16="http://schemas.microsoft.com/office/drawing/2014/main" id="{E0110125-771F-6036-4091-EEFF56C571E3}"/>
                  </a:ext>
                </a:extLst>
              </p:cNvPr>
              <p:cNvSpPr txBox="1"/>
              <p:nvPr/>
            </p:nvSpPr>
            <p:spPr>
              <a:xfrm>
                <a:off x="4711521" y="1360717"/>
                <a:ext cx="44755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latin typeface="Helvetica" pitchFamily="2" charset="0"/>
                  </a:rPr>
                  <a:t>Men</a:t>
                </a:r>
              </a:p>
            </p:txBody>
          </p:sp>
          <p:sp>
            <p:nvSpPr>
              <p:cNvPr id="399" name="テキスト ボックス 398">
                <a:extLst>
                  <a:ext uri="{FF2B5EF4-FFF2-40B4-BE49-F238E27FC236}">
                    <a16:creationId xmlns:a16="http://schemas.microsoft.com/office/drawing/2014/main" id="{B754EC77-2FC1-EBAC-1083-65981B90D777}"/>
                  </a:ext>
                </a:extLst>
              </p:cNvPr>
              <p:cNvSpPr txBox="1"/>
              <p:nvPr/>
            </p:nvSpPr>
            <p:spPr>
              <a:xfrm>
                <a:off x="4707960" y="1511811"/>
                <a:ext cx="64953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latin typeface="Helvetica" pitchFamily="2" charset="0"/>
                  </a:rPr>
                  <a:t>Women</a:t>
                </a:r>
              </a:p>
            </p:txBody>
          </p:sp>
          <p:cxnSp>
            <p:nvCxnSpPr>
              <p:cNvPr id="400" name="直線コネクタ 399">
                <a:extLst>
                  <a:ext uri="{FF2B5EF4-FFF2-40B4-BE49-F238E27FC236}">
                    <a16:creationId xmlns:a16="http://schemas.microsoft.com/office/drawing/2014/main" id="{9C0E2007-E9E4-BE46-8D45-79420DD299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2632" y="1491522"/>
                <a:ext cx="197845" cy="1"/>
              </a:xfrm>
              <a:prstGeom prst="line">
                <a:avLst/>
              </a:prstGeom>
              <a:ln w="19050">
                <a:solidFill>
                  <a:srgbClr val="0432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直線コネクタ 400">
                <a:extLst>
                  <a:ext uri="{FF2B5EF4-FFF2-40B4-BE49-F238E27FC236}">
                    <a16:creationId xmlns:a16="http://schemas.microsoft.com/office/drawing/2014/main" id="{608A89FD-EF50-1B57-1B75-3F772942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2632" y="1624694"/>
                <a:ext cx="197845" cy="1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2" name="テキスト ボックス 401">
                <a:extLst>
                  <a:ext uri="{FF2B5EF4-FFF2-40B4-BE49-F238E27FC236}">
                    <a16:creationId xmlns:a16="http://schemas.microsoft.com/office/drawing/2014/main" id="{6EDEF772-E307-585B-AF47-F0E7BF3085BF}"/>
                  </a:ext>
                </a:extLst>
              </p:cNvPr>
              <p:cNvSpPr txBox="1"/>
              <p:nvPr/>
            </p:nvSpPr>
            <p:spPr>
              <a:xfrm>
                <a:off x="5020744" y="1356757"/>
                <a:ext cx="6286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(n=512)</a:t>
                </a:r>
              </a:p>
            </p:txBody>
          </p:sp>
          <p:sp>
            <p:nvSpPr>
              <p:cNvPr id="403" name="テキスト ボックス 402">
                <a:extLst>
                  <a:ext uri="{FF2B5EF4-FFF2-40B4-BE49-F238E27FC236}">
                    <a16:creationId xmlns:a16="http://schemas.microsoft.com/office/drawing/2014/main" id="{E0DCBCFB-368F-CABF-2EB8-37279FE670C6}"/>
                  </a:ext>
                </a:extLst>
              </p:cNvPr>
              <p:cNvSpPr txBox="1"/>
              <p:nvPr/>
            </p:nvSpPr>
            <p:spPr>
              <a:xfrm>
                <a:off x="5196260" y="1511330"/>
                <a:ext cx="6286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(n=500)</a:t>
                </a:r>
              </a:p>
            </p:txBody>
          </p:sp>
        </p:grpSp>
        <p:sp>
          <p:nvSpPr>
            <p:cNvPr id="389" name="テキスト ボックス 388">
              <a:extLst>
                <a:ext uri="{FF2B5EF4-FFF2-40B4-BE49-F238E27FC236}">
                  <a16:creationId xmlns:a16="http://schemas.microsoft.com/office/drawing/2014/main" id="{BA059513-5D6B-6872-C8B1-7D06E9468831}"/>
                </a:ext>
              </a:extLst>
            </p:cNvPr>
            <p:cNvSpPr txBox="1"/>
            <p:nvPr/>
          </p:nvSpPr>
          <p:spPr>
            <a:xfrm>
              <a:off x="8936653" y="2023522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(yo)</a:t>
              </a:r>
            </a:p>
          </p:txBody>
        </p:sp>
        <p:sp>
          <p:nvSpPr>
            <p:cNvPr id="390" name="テキスト ボックス 389">
              <a:extLst>
                <a:ext uri="{FF2B5EF4-FFF2-40B4-BE49-F238E27FC236}">
                  <a16:creationId xmlns:a16="http://schemas.microsoft.com/office/drawing/2014/main" id="{AC2D9C06-046A-0EF6-A978-9F2966EEA38F}"/>
                </a:ext>
              </a:extLst>
            </p:cNvPr>
            <p:cNvSpPr txBox="1"/>
            <p:nvPr/>
          </p:nvSpPr>
          <p:spPr>
            <a:xfrm>
              <a:off x="6750158" y="2631256"/>
              <a:ext cx="532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432FF"/>
                  </a:solidFill>
                  <a:latin typeface="Helvetica" pitchFamily="2" charset="0"/>
                </a:rPr>
                <a:t>Men</a:t>
              </a:r>
            </a:p>
          </p:txBody>
        </p:sp>
        <p:sp>
          <p:nvSpPr>
            <p:cNvPr id="391" name="テキスト ボックス 390">
              <a:extLst>
                <a:ext uri="{FF2B5EF4-FFF2-40B4-BE49-F238E27FC236}">
                  <a16:creationId xmlns:a16="http://schemas.microsoft.com/office/drawing/2014/main" id="{FA7D5634-AF46-0C9A-1909-9A947C98A34A}"/>
                </a:ext>
              </a:extLst>
            </p:cNvPr>
            <p:cNvSpPr txBox="1"/>
            <p:nvPr/>
          </p:nvSpPr>
          <p:spPr>
            <a:xfrm>
              <a:off x="6714046" y="2981945"/>
              <a:ext cx="6327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Helvetica" pitchFamily="2" charset="0"/>
                </a:rPr>
                <a:t>Women</a:t>
              </a:r>
            </a:p>
          </p:txBody>
        </p:sp>
        <p:cxnSp>
          <p:nvCxnSpPr>
            <p:cNvPr id="392" name="直線コネクタ 391">
              <a:extLst>
                <a:ext uri="{FF2B5EF4-FFF2-40B4-BE49-F238E27FC236}">
                  <a16:creationId xmlns:a16="http://schemas.microsoft.com/office/drawing/2014/main" id="{CD1A0BAC-7BB5-7DAD-2730-3A771B4AEE0E}"/>
                </a:ext>
              </a:extLst>
            </p:cNvPr>
            <p:cNvCxnSpPr>
              <a:cxnSpLocks/>
            </p:cNvCxnSpPr>
            <p:nvPr/>
          </p:nvCxnSpPr>
          <p:spPr>
            <a:xfrm>
              <a:off x="6697205" y="2587851"/>
              <a:ext cx="264532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3" name="テキスト ボックス 392">
              <a:extLst>
                <a:ext uri="{FF2B5EF4-FFF2-40B4-BE49-F238E27FC236}">
                  <a16:creationId xmlns:a16="http://schemas.microsoft.com/office/drawing/2014/main" id="{CCFE48C1-F6B5-DF84-67B2-5536B9EEE948}"/>
                </a:ext>
              </a:extLst>
            </p:cNvPr>
            <p:cNvSpPr txBox="1"/>
            <p:nvPr/>
          </p:nvSpPr>
          <p:spPr>
            <a:xfrm>
              <a:off x="6506047" y="2349895"/>
              <a:ext cx="1834156" cy="250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Number at risk:  N (rate)</a:t>
              </a:r>
            </a:p>
          </p:txBody>
        </p:sp>
        <p:cxnSp>
          <p:nvCxnSpPr>
            <p:cNvPr id="394" name="直線コネクタ 393">
              <a:extLst>
                <a:ext uri="{FF2B5EF4-FFF2-40B4-BE49-F238E27FC236}">
                  <a16:creationId xmlns:a16="http://schemas.microsoft.com/office/drawing/2014/main" id="{A2F1FC81-D697-A042-4426-ABCEA95976DE}"/>
                </a:ext>
              </a:extLst>
            </p:cNvPr>
            <p:cNvCxnSpPr>
              <a:cxnSpLocks/>
            </p:cNvCxnSpPr>
            <p:nvPr/>
          </p:nvCxnSpPr>
          <p:spPr>
            <a:xfrm>
              <a:off x="6697205" y="3290585"/>
              <a:ext cx="264532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5" name="テキスト ボックス 394">
              <a:extLst>
                <a:ext uri="{FF2B5EF4-FFF2-40B4-BE49-F238E27FC236}">
                  <a16:creationId xmlns:a16="http://schemas.microsoft.com/office/drawing/2014/main" id="{DFB7CFCC-3ABC-7059-C17F-686CF9E4D9AA}"/>
                </a:ext>
              </a:extLst>
            </p:cNvPr>
            <p:cNvSpPr txBox="1"/>
            <p:nvPr/>
          </p:nvSpPr>
          <p:spPr>
            <a:xfrm>
              <a:off x="7243864" y="2556728"/>
              <a:ext cx="439544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512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(1)</a:t>
              </a:r>
            </a:p>
          </p:txBody>
        </p:sp>
        <p:sp>
          <p:nvSpPr>
            <p:cNvPr id="396" name="テキスト ボックス 395">
              <a:extLst>
                <a:ext uri="{FF2B5EF4-FFF2-40B4-BE49-F238E27FC236}">
                  <a16:creationId xmlns:a16="http://schemas.microsoft.com/office/drawing/2014/main" id="{D42B250C-BB7C-36BF-1234-B3FAA91921AE}"/>
                </a:ext>
              </a:extLst>
            </p:cNvPr>
            <p:cNvSpPr txBox="1"/>
            <p:nvPr/>
          </p:nvSpPr>
          <p:spPr>
            <a:xfrm>
              <a:off x="7242279" y="2882787"/>
              <a:ext cx="439544" cy="40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500</a:t>
              </a:r>
            </a:p>
            <a:p>
              <a:pPr algn="ctr">
                <a:lnSpc>
                  <a:spcPts val="1200"/>
                </a:lnSpc>
              </a:pPr>
              <a:r>
                <a:rPr lang="en-US" sz="1000" dirty="0">
                  <a:latin typeface="Helvetica" pitchFamily="2" charset="0"/>
                </a:rPr>
                <a:t>(1)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153BF7D-3F4D-8A9D-C19B-831B3DB1F38C}"/>
                </a:ext>
              </a:extLst>
            </p:cNvPr>
            <p:cNvSpPr txBox="1"/>
            <p:nvPr/>
          </p:nvSpPr>
          <p:spPr>
            <a:xfrm>
              <a:off x="6762820" y="384610"/>
              <a:ext cx="9589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>
                  <a:latin typeface="Helvetica" pitchFamily="2" charset="0"/>
                </a:rPr>
                <a:t>Healthspan</a:t>
              </a:r>
            </a:p>
          </p:txBody>
        </p: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2F7F34B3-5B73-1C6B-EA3D-75E9C3EE6B41}"/>
                </a:ext>
              </a:extLst>
            </p:cNvPr>
            <p:cNvGrpSpPr/>
            <p:nvPr/>
          </p:nvGrpSpPr>
          <p:grpSpPr>
            <a:xfrm>
              <a:off x="42883" y="752242"/>
              <a:ext cx="3571183" cy="2558024"/>
              <a:chOff x="181796" y="1227703"/>
              <a:chExt cx="3571183" cy="2558024"/>
            </a:xfrm>
          </p:grpSpPr>
          <p:cxnSp>
            <p:nvCxnSpPr>
              <p:cNvPr id="3" name="直線コネクタ 2">
                <a:extLst>
                  <a:ext uri="{FF2B5EF4-FFF2-40B4-BE49-F238E27FC236}">
                    <a16:creationId xmlns:a16="http://schemas.microsoft.com/office/drawing/2014/main" id="{B2026271-5720-60B5-23DE-2F4C471179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017" y="1227703"/>
                <a:ext cx="0" cy="1486314"/>
              </a:xfrm>
              <a:prstGeom prst="line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" name="直線コネクタ 3">
                <a:extLst>
                  <a:ext uri="{FF2B5EF4-FFF2-40B4-BE49-F238E27FC236}">
                    <a16:creationId xmlns:a16="http://schemas.microsoft.com/office/drawing/2014/main" id="{4D55FDA9-067A-8D74-684A-228334DB69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8017" y="2714017"/>
                <a:ext cx="2792261" cy="0"/>
              </a:xfrm>
              <a:prstGeom prst="line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FF38403-D6ED-8F9A-574C-2D41BC9E1AB4}"/>
                  </a:ext>
                </a:extLst>
              </p:cNvPr>
              <p:cNvSpPr txBox="1"/>
              <p:nvPr/>
            </p:nvSpPr>
            <p:spPr>
              <a:xfrm rot="16200000">
                <a:off x="-84784" y="1863070"/>
                <a:ext cx="7793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% function</a:t>
                </a: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3EA9E4D-5145-E5EF-A955-3B5EE3D5D418}"/>
                  </a:ext>
                </a:extLst>
              </p:cNvPr>
              <p:cNvSpPr txBox="1"/>
              <p:nvPr/>
            </p:nvSpPr>
            <p:spPr>
              <a:xfrm>
                <a:off x="1497133" y="2659663"/>
                <a:ext cx="4387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age</a:t>
                </a:r>
              </a:p>
            </p:txBody>
          </p:sp>
          <p:cxnSp>
            <p:nvCxnSpPr>
              <p:cNvPr id="14" name="直線コネクタ 13">
                <a:extLst>
                  <a:ext uri="{FF2B5EF4-FFF2-40B4-BE49-F238E27FC236}">
                    <a16:creationId xmlns:a16="http://schemas.microsoft.com/office/drawing/2014/main" id="{B24265A5-C955-6AE3-DCA9-6813C1936E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017" y="1874287"/>
                <a:ext cx="261674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フリーフォーム 15">
                <a:extLst>
                  <a:ext uri="{FF2B5EF4-FFF2-40B4-BE49-F238E27FC236}">
                    <a16:creationId xmlns:a16="http://schemas.microsoft.com/office/drawing/2014/main" id="{F7BF451A-4456-F2FE-117D-55F0419CD1D4}"/>
                  </a:ext>
                </a:extLst>
              </p:cNvPr>
              <p:cNvSpPr/>
              <p:nvPr/>
            </p:nvSpPr>
            <p:spPr>
              <a:xfrm>
                <a:off x="427383" y="1431235"/>
                <a:ext cx="2574234" cy="1292087"/>
              </a:xfrm>
              <a:custGeom>
                <a:avLst/>
                <a:gdLst>
                  <a:gd name="connsiteX0" fmla="*/ 0 w 2574234"/>
                  <a:gd name="connsiteY0" fmla="*/ 0 h 1292087"/>
                  <a:gd name="connsiteX1" fmla="*/ 1133060 w 2574234"/>
                  <a:gd name="connsiteY1" fmla="*/ 29817 h 1292087"/>
                  <a:gd name="connsiteX2" fmla="*/ 1987826 w 2574234"/>
                  <a:gd name="connsiteY2" fmla="*/ 308113 h 1292087"/>
                  <a:gd name="connsiteX3" fmla="*/ 2574234 w 2574234"/>
                  <a:gd name="connsiteY3" fmla="*/ 1292087 h 1292087"/>
                  <a:gd name="connsiteX4" fmla="*/ 2574234 w 2574234"/>
                  <a:gd name="connsiteY4" fmla="*/ 1292087 h 1292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4234" h="1292087">
                    <a:moveTo>
                      <a:pt x="0" y="0"/>
                    </a:moveTo>
                    <a:lnTo>
                      <a:pt x="1133060" y="29817"/>
                    </a:lnTo>
                    <a:cubicBezTo>
                      <a:pt x="1464364" y="81169"/>
                      <a:pt x="1747630" y="97735"/>
                      <a:pt x="1987826" y="308113"/>
                    </a:cubicBezTo>
                    <a:cubicBezTo>
                      <a:pt x="2228022" y="518491"/>
                      <a:pt x="2574234" y="1292087"/>
                      <a:pt x="2574234" y="1292087"/>
                    </a:cubicBezTo>
                    <a:lnTo>
                      <a:pt x="2574234" y="1292087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AEDCAB42-4FFD-E819-154D-5D5FAF8322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35052" y="1306861"/>
                <a:ext cx="0" cy="237947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0849F754-E2B7-08C1-9CA3-308BDE0609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2252" y="1306861"/>
                <a:ext cx="0" cy="2360678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BB167C80-BDD6-9A44-00B7-A5A5BC3DB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3046" y="2355322"/>
                <a:ext cx="241157" cy="267221"/>
              </a:xfrm>
              <a:prstGeom prst="rect">
                <a:avLst/>
              </a:prstGeom>
            </p:spPr>
          </p:pic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599A70C7-9DCF-A50A-53A9-F1B0F7BADB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741224" y="1944010"/>
                <a:ext cx="220206" cy="253658"/>
              </a:xfrm>
              <a:prstGeom prst="rect">
                <a:avLst/>
              </a:prstGeom>
            </p:spPr>
          </p:pic>
          <p:cxnSp>
            <p:nvCxnSpPr>
              <p:cNvPr id="33" name="直線矢印コネクタ 32">
                <a:extLst>
                  <a:ext uri="{FF2B5EF4-FFF2-40B4-BE49-F238E27FC236}">
                    <a16:creationId xmlns:a16="http://schemas.microsoft.com/office/drawing/2014/main" id="{9F72F60D-18E4-F666-251E-66E1241BED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383" y="3528390"/>
                <a:ext cx="2534047" cy="0"/>
              </a:xfrm>
              <a:prstGeom prst="straightConnector1">
                <a:avLst/>
              </a:prstGeom>
              <a:ln w="190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D8AB752-78F2-C121-9AB5-DE39CBD16D58}"/>
                  </a:ext>
                </a:extLst>
              </p:cNvPr>
              <p:cNvSpPr txBox="1"/>
              <p:nvPr/>
            </p:nvSpPr>
            <p:spPr>
              <a:xfrm>
                <a:off x="1366367" y="3508728"/>
                <a:ext cx="7633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Helvetica" pitchFamily="2" charset="0"/>
                  </a:rPr>
                  <a:t>Lifespan</a:t>
                </a:r>
              </a:p>
            </p:txBody>
          </p:sp>
          <p:cxnSp>
            <p:nvCxnSpPr>
              <p:cNvPr id="35" name="直線矢印コネクタ 34">
                <a:extLst>
                  <a:ext uri="{FF2B5EF4-FFF2-40B4-BE49-F238E27FC236}">
                    <a16:creationId xmlns:a16="http://schemas.microsoft.com/office/drawing/2014/main" id="{24F5BA30-D29A-EE57-4ED4-9B9D1B9C0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383" y="2944566"/>
                <a:ext cx="2107669" cy="0"/>
              </a:xfrm>
              <a:prstGeom prst="straightConnector1">
                <a:avLst/>
              </a:prstGeom>
              <a:ln w="190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>
                <a:extLst>
                  <a:ext uri="{FF2B5EF4-FFF2-40B4-BE49-F238E27FC236}">
                    <a16:creationId xmlns:a16="http://schemas.microsoft.com/office/drawing/2014/main" id="{D3DA836F-A3D1-A32A-50FB-AF4CDC538C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957" y="2723322"/>
                <a:ext cx="0" cy="944217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88AD19F-F132-846F-27AB-37BFC4984572}"/>
                  </a:ext>
                </a:extLst>
              </p:cNvPr>
              <p:cNvSpPr txBox="1"/>
              <p:nvPr/>
            </p:nvSpPr>
            <p:spPr>
              <a:xfrm>
                <a:off x="1068774" y="2903945"/>
                <a:ext cx="8819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Helvetica" pitchFamily="2" charset="0"/>
                  </a:rPr>
                  <a:t>Healthpan</a:t>
                </a:r>
              </a:p>
            </p:txBody>
          </p:sp>
          <p:cxnSp>
            <p:nvCxnSpPr>
              <p:cNvPr id="43" name="直線矢印コネクタ 42">
                <a:extLst>
                  <a:ext uri="{FF2B5EF4-FFF2-40B4-BE49-F238E27FC236}">
                    <a16:creationId xmlns:a16="http://schemas.microsoft.com/office/drawing/2014/main" id="{6EAA9ABB-A082-0B50-A2C9-6740AF9DBB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36269" y="3106717"/>
                <a:ext cx="465348" cy="0"/>
              </a:xfrm>
              <a:prstGeom prst="straightConnector1">
                <a:avLst/>
              </a:prstGeom>
              <a:ln w="190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337D4579-12C2-5BC4-7803-7959DF9A0424}"/>
                  </a:ext>
                </a:extLst>
              </p:cNvPr>
              <p:cNvSpPr txBox="1"/>
              <p:nvPr/>
            </p:nvSpPr>
            <p:spPr>
              <a:xfrm>
                <a:off x="1805010" y="3171132"/>
                <a:ext cx="1947969" cy="250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200" dirty="0">
                    <a:latin typeface="Helvetica" pitchFamily="2" charset="0"/>
                  </a:rPr>
                  <a:t>Lifespan - healthspan gap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0740FCC3-0050-4BE9-EF39-28D9E4AC3E88}"/>
                  </a:ext>
                </a:extLst>
              </p:cNvPr>
              <p:cNvSpPr txBox="1"/>
              <p:nvPr/>
            </p:nvSpPr>
            <p:spPr>
              <a:xfrm>
                <a:off x="449358" y="1862978"/>
                <a:ext cx="18361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2" charset="0"/>
                  </a:rPr>
                  <a:t>need cares in daily life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FA73D13-8099-15C9-B6D5-9917AC65729F}"/>
                  </a:ext>
                </a:extLst>
              </p:cNvPr>
              <p:cNvSpPr txBox="1"/>
              <p:nvPr/>
            </p:nvSpPr>
            <p:spPr>
              <a:xfrm>
                <a:off x="448883" y="1642008"/>
                <a:ext cx="939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2" charset="0"/>
                  </a:rPr>
                  <a:t>independent</a:t>
                </a:r>
              </a:p>
            </p:txBody>
          </p:sp>
        </p:grp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4ED8917-2852-A43F-028F-5A83D8F64557}"/>
                </a:ext>
              </a:extLst>
            </p:cNvPr>
            <p:cNvSpPr txBox="1"/>
            <p:nvPr/>
          </p:nvSpPr>
          <p:spPr>
            <a:xfrm>
              <a:off x="82427" y="38806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a</a:t>
              </a:r>
            </a:p>
          </p:txBody>
        </p:sp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1BB47C79-D2FF-7734-F5DC-9FC90DE2FEF0}"/>
                </a:ext>
              </a:extLst>
            </p:cNvPr>
            <p:cNvCxnSpPr>
              <a:cxnSpLocks/>
            </p:cNvCxnSpPr>
            <p:nvPr/>
          </p:nvCxnSpPr>
          <p:spPr>
            <a:xfrm>
              <a:off x="352053" y="1101151"/>
              <a:ext cx="0" cy="59868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36663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3287</TotalTime>
  <Words>175</Words>
  <Application>Microsoft Macintosh PowerPoint</Application>
  <PresentationFormat>A4 210 x 297 mm</PresentationFormat>
  <Paragraphs>87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41</cp:revision>
  <dcterms:created xsi:type="dcterms:W3CDTF">2023-08-16T03:04:07Z</dcterms:created>
  <dcterms:modified xsi:type="dcterms:W3CDTF">2024-01-23T06:58:43Z</dcterms:modified>
</cp:coreProperties>
</file>