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681" r:id="rId2"/>
    <p:sldId id="677" r:id="rId3"/>
    <p:sldId id="680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16" userDrawn="1">
          <p15:clr>
            <a:srgbClr val="A4A3A4"/>
          </p15:clr>
        </p15:guide>
        <p15:guide id="2" pos="26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rwied, Patrick" initials="EP" lastIdx="3" clrIdx="0">
    <p:extLst>
      <p:ext uri="{19B8F6BF-5375-455C-9EA6-DF929625EA0E}">
        <p15:presenceInfo xmlns:p15="http://schemas.microsoft.com/office/powerpoint/2012/main" userId="S-1-5-21-1793186627-3214720799-2563300620-2682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242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692" y="102"/>
      </p:cViewPr>
      <p:guideLst>
        <p:guide orient="horz" pos="1616"/>
        <p:guide pos="26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2E09E-788B-4741-BF51-C8F7AF9A8540}" type="datetimeFigureOut">
              <a:rPr lang="de-DE" smtClean="0"/>
              <a:t>31.01.2024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167EC-8890-42AB-B200-B1056E0FB1A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36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2E09E-788B-4741-BF51-C8F7AF9A8540}" type="datetimeFigureOut">
              <a:rPr lang="de-DE" smtClean="0"/>
              <a:t>31.01.2024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167EC-8890-42AB-B200-B1056E0FB1A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5202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2E09E-788B-4741-BF51-C8F7AF9A8540}" type="datetimeFigureOut">
              <a:rPr lang="de-DE" smtClean="0"/>
              <a:t>31.01.2024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167EC-8890-42AB-B200-B1056E0FB1A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4817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2E09E-788B-4741-BF51-C8F7AF9A8540}" type="datetimeFigureOut">
              <a:rPr lang="de-DE" smtClean="0"/>
              <a:t>31.01.2024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167EC-8890-42AB-B200-B1056E0FB1A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6710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2E09E-788B-4741-BF51-C8F7AF9A8540}" type="datetimeFigureOut">
              <a:rPr lang="de-DE" smtClean="0"/>
              <a:t>31.01.2024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167EC-8890-42AB-B200-B1056E0FB1A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9973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2E09E-788B-4741-BF51-C8F7AF9A8540}" type="datetimeFigureOut">
              <a:rPr lang="de-DE" smtClean="0"/>
              <a:t>31.01.2024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167EC-8890-42AB-B200-B1056E0FB1A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3498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2E09E-788B-4741-BF51-C8F7AF9A8540}" type="datetimeFigureOut">
              <a:rPr lang="de-DE" smtClean="0"/>
              <a:t>31.01.2024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167EC-8890-42AB-B200-B1056E0FB1A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1311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2E09E-788B-4741-BF51-C8F7AF9A8540}" type="datetimeFigureOut">
              <a:rPr lang="de-DE" smtClean="0"/>
              <a:t>31.01.2024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167EC-8890-42AB-B200-B1056E0FB1A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5731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2E09E-788B-4741-BF51-C8F7AF9A8540}" type="datetimeFigureOut">
              <a:rPr lang="de-DE" smtClean="0"/>
              <a:t>31.01.2024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167EC-8890-42AB-B200-B1056E0FB1A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9395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2E09E-788B-4741-BF51-C8F7AF9A8540}" type="datetimeFigureOut">
              <a:rPr lang="de-DE" smtClean="0"/>
              <a:t>31.01.2024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167EC-8890-42AB-B200-B1056E0FB1A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4398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2E09E-788B-4741-BF51-C8F7AF9A8540}" type="datetimeFigureOut">
              <a:rPr lang="de-DE" smtClean="0"/>
              <a:t>31.01.2024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167EC-8890-42AB-B200-B1056E0FB1A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3629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F2E09E-788B-4741-BF51-C8F7AF9A8540}" type="datetimeFigureOut">
              <a:rPr lang="de-DE" smtClean="0"/>
              <a:t>31.01.2024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6167EC-8890-42AB-B200-B1056E0FB1A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8195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b="1" dirty="0" err="1"/>
              <a:t>Supplementary</a:t>
            </a:r>
            <a:r>
              <a:rPr lang="de-DE" sz="3200" b="1" dirty="0"/>
              <a:t> material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1600" dirty="0" err="1"/>
              <a:t>Article</a:t>
            </a:r>
            <a:r>
              <a:rPr lang="de-DE" sz="1600" dirty="0"/>
              <a:t> type: Analysis</a:t>
            </a:r>
          </a:p>
          <a:p>
            <a:pPr marL="0" indent="0">
              <a:buNone/>
            </a:pPr>
            <a:endParaRPr lang="de-DE" sz="1600" dirty="0"/>
          </a:p>
          <a:p>
            <a:pPr marL="0" indent="0">
              <a:buNone/>
            </a:pPr>
            <a:r>
              <a:rPr lang="de-DE" sz="1600" dirty="0"/>
              <a:t>Journal </a:t>
            </a:r>
            <a:r>
              <a:rPr lang="de-DE" sz="1600" dirty="0" err="1"/>
              <a:t>name</a:t>
            </a:r>
            <a:r>
              <a:rPr lang="de-DE" sz="1600" dirty="0"/>
              <a:t>: </a:t>
            </a:r>
            <a:r>
              <a:rPr lang="de-DE" sz="1600" dirty="0" err="1"/>
              <a:t>Discover</a:t>
            </a:r>
            <a:r>
              <a:rPr lang="de-DE" sz="1600" dirty="0"/>
              <a:t> </a:t>
            </a:r>
            <a:r>
              <a:rPr lang="de-DE" sz="1600" dirty="0" err="1"/>
              <a:t>Oncology</a:t>
            </a:r>
            <a:endParaRPr lang="de-DE" sz="1600" dirty="0"/>
          </a:p>
          <a:p>
            <a:pPr marL="0" indent="0">
              <a:buNone/>
            </a:pPr>
            <a:endParaRPr lang="de-DE" sz="1600" dirty="0"/>
          </a:p>
          <a:p>
            <a:pPr marL="0" indent="0">
              <a:buNone/>
            </a:pPr>
            <a:r>
              <a:rPr lang="de-DE" sz="1600" dirty="0"/>
              <a:t>Autors: Patrick Erwied, Yi Gu, Lena Simon, Martin Schneider, Dominic Helm, Maurice Stefan Michel, Philipp Nuhn, Katja Nitschke and Thomas Stefan Worst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/>
              <a:t>Corresponding author</a:t>
            </a:r>
          </a:p>
          <a:p>
            <a:pPr marL="0" indent="0">
              <a:buNone/>
            </a:pPr>
            <a:r>
              <a:rPr lang="en-US" sz="1600" dirty="0"/>
              <a:t>Affiliation:</a:t>
            </a:r>
            <a:r>
              <a:rPr lang="de-DE" sz="1600" dirty="0"/>
              <a:t> </a:t>
            </a:r>
            <a:r>
              <a:rPr lang="en-US" sz="1600" dirty="0"/>
              <a:t>Department of Urology and </a:t>
            </a:r>
            <a:r>
              <a:rPr lang="en-US" sz="1600" dirty="0" err="1"/>
              <a:t>Urosurgery</a:t>
            </a:r>
            <a:r>
              <a:rPr lang="en-US" sz="1600" dirty="0"/>
              <a:t>, Medical Faculty Mannheim of the University of Heidelberg, Mannheim, Germany. </a:t>
            </a:r>
          </a:p>
          <a:p>
            <a:pPr marL="0" indent="0">
              <a:buNone/>
            </a:pPr>
            <a:r>
              <a:rPr lang="en-US" sz="1600" dirty="0"/>
              <a:t>E-Mail address: thomas.worst@medma.uni-heidelberg.de</a:t>
            </a:r>
          </a:p>
        </p:txBody>
      </p:sp>
    </p:spTree>
    <p:extLst>
      <p:ext uri="{BB962C8B-B14F-4D97-AF65-F5344CB8AC3E}">
        <p14:creationId xmlns:p14="http://schemas.microsoft.com/office/powerpoint/2010/main" val="3112390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E61DDB8-5470-8777-3E35-D8634BD99271}"/>
              </a:ext>
            </a:extLst>
          </p:cNvPr>
          <p:cNvSpPr txBox="1"/>
          <p:nvPr/>
        </p:nvSpPr>
        <p:spPr>
          <a:xfrm>
            <a:off x="357315" y="6307863"/>
            <a:ext cx="9191369" cy="343421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de-DE" sz="900" b="1" dirty="0" err="1">
                <a:latin typeface="Arial" panose="020B0604020202020204" pitchFamily="34" charset="0"/>
                <a:cs typeface="Arial" panose="020B0604020202020204" pitchFamily="34" charset="0"/>
              </a:rPr>
              <a:t>Supplementary</a:t>
            </a:r>
            <a:r>
              <a:rPr 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900" b="1" dirty="0" err="1">
                <a:latin typeface="Arial" panose="020B0604020202020204" pitchFamily="34" charset="0"/>
                <a:cs typeface="Arial" panose="020B0604020202020204" pitchFamily="34" charset="0"/>
              </a:rPr>
              <a:t>Fig</a:t>
            </a:r>
            <a:r>
              <a:rPr lang="de-DE" sz="900" b="1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1</a:t>
            </a:r>
            <a:r>
              <a:rPr lang="de-DE" sz="9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de-DE" sz="900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Characterization</a:t>
            </a:r>
            <a:r>
              <a:rPr lang="de-DE" sz="9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de-DE" sz="900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of</a:t>
            </a:r>
            <a:r>
              <a:rPr lang="de-DE" sz="9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9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plasma fractions after single step DCC (n = 3). Particle concentrations and protein concentrations (a). Median particle diameters (b). </a:t>
            </a:r>
            <a:endParaRPr lang="de-DE" sz="900" dirty="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grpSp>
        <p:nvGrpSpPr>
          <p:cNvPr id="7" name="Gruppieren 6"/>
          <p:cNvGrpSpPr/>
          <p:nvPr/>
        </p:nvGrpSpPr>
        <p:grpSpPr>
          <a:xfrm>
            <a:off x="409831" y="509972"/>
            <a:ext cx="5031878" cy="2742844"/>
            <a:chOff x="409831" y="509972"/>
            <a:chExt cx="5031878" cy="2742844"/>
          </a:xfrm>
        </p:grpSpPr>
        <p:sp>
          <p:nvSpPr>
            <p:cNvPr id="3" name="Textfeld 2">
              <a:extLst>
                <a:ext uri="{FF2B5EF4-FFF2-40B4-BE49-F238E27FC236}">
                  <a16:creationId xmlns:a16="http://schemas.microsoft.com/office/drawing/2014/main" id="{7BD9233B-D592-27DB-66EC-6B907C7E1A76}"/>
                </a:ext>
              </a:extLst>
            </p:cNvPr>
            <p:cNvSpPr txBox="1"/>
            <p:nvPr/>
          </p:nvSpPr>
          <p:spPr>
            <a:xfrm>
              <a:off x="409831" y="1299224"/>
              <a:ext cx="27283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400" b="1" dirty="0"/>
                <a:t>a</a:t>
              </a:r>
            </a:p>
          </p:txBody>
        </p:sp>
        <p:graphicFrame>
          <p:nvGraphicFramePr>
            <p:cNvPr id="4" name="Objek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74565597"/>
                </p:ext>
              </p:extLst>
            </p:nvPr>
          </p:nvGraphicFramePr>
          <p:xfrm>
            <a:off x="720246" y="509972"/>
            <a:ext cx="4721463" cy="27428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0" name="Prism Project" r:id="rId3" imgW="6444000" imgH="3744000" progId="Prism5.Document">
                    <p:embed/>
                  </p:oleObj>
                </mc:Choice>
                <mc:Fallback>
                  <p:oleObj name="Prism Project" r:id="rId3" imgW="6444000" imgH="3744000" progId="Prism5.Document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720246" y="509972"/>
                          <a:ext cx="4721463" cy="2742844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" name="Gruppieren 5"/>
          <p:cNvGrpSpPr/>
          <p:nvPr/>
        </p:nvGrpSpPr>
        <p:grpSpPr>
          <a:xfrm>
            <a:off x="954775" y="3202757"/>
            <a:ext cx="4252404" cy="3105106"/>
            <a:chOff x="5202314" y="1299224"/>
            <a:chExt cx="4252404" cy="3105106"/>
          </a:xfrm>
        </p:grpSpPr>
        <p:graphicFrame>
          <p:nvGraphicFramePr>
            <p:cNvPr id="5" name="Objekt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30314019"/>
                </p:ext>
              </p:extLst>
            </p:nvPr>
          </p:nvGraphicFramePr>
          <p:xfrm>
            <a:off x="5202314" y="1299224"/>
            <a:ext cx="4252404" cy="31051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1" name="Prism Project" r:id="rId5" imgW="5472000" imgH="3996000" progId="Prism5.Document">
                    <p:embed/>
                  </p:oleObj>
                </mc:Choice>
                <mc:Fallback>
                  <p:oleObj name="Prism Project" r:id="rId5" imgW="5472000" imgH="3996000" progId="Prism5.Document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5202314" y="1299224"/>
                          <a:ext cx="4252404" cy="310510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7BD9233B-D592-27DB-66EC-6B907C7E1A76}"/>
                </a:ext>
              </a:extLst>
            </p:cNvPr>
            <p:cNvSpPr txBox="1"/>
            <p:nvPr/>
          </p:nvSpPr>
          <p:spPr>
            <a:xfrm>
              <a:off x="5202314" y="1299224"/>
              <a:ext cx="239395" cy="3054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b="1" dirty="0"/>
                <a:t>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20539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ieren 11"/>
          <p:cNvGrpSpPr/>
          <p:nvPr/>
        </p:nvGrpSpPr>
        <p:grpSpPr>
          <a:xfrm>
            <a:off x="331852" y="137020"/>
            <a:ext cx="4054193" cy="2868740"/>
            <a:chOff x="331852" y="128394"/>
            <a:chExt cx="4054193" cy="2868740"/>
          </a:xfrm>
        </p:grpSpPr>
        <p:graphicFrame>
          <p:nvGraphicFramePr>
            <p:cNvPr id="10" name="Objekt 9"/>
            <p:cNvGraphicFramePr>
              <a:graphicFrameLocks noChangeAspect="1"/>
            </p:cNvGraphicFramePr>
            <p:nvPr/>
          </p:nvGraphicFramePr>
          <p:xfrm>
            <a:off x="331852" y="128394"/>
            <a:ext cx="4054193" cy="28687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71" name="Prism Project" r:id="rId3" imgW="4680000" imgH="3312000" progId="Prism5.Document">
                    <p:embed/>
                  </p:oleObj>
                </mc:Choice>
                <mc:Fallback>
                  <p:oleObj name="Prism Project" r:id="rId3" imgW="4680000" imgH="3312000" progId="Prism5.Document">
                    <p:embed/>
                    <p:pic>
                      <p:nvPicPr>
                        <p:cNvPr id="10" name="Objekt 9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331852" y="128394"/>
                          <a:ext cx="4054193" cy="286874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" name="Textfeld 3">
              <a:extLst>
                <a:ext uri="{FF2B5EF4-FFF2-40B4-BE49-F238E27FC236}">
                  <a16:creationId xmlns:a16="http://schemas.microsoft.com/office/drawing/2014/main" id="{9E705184-3DF7-4408-77F7-54B23C2EDA1E}"/>
                </a:ext>
              </a:extLst>
            </p:cNvPr>
            <p:cNvSpPr txBox="1"/>
            <p:nvPr/>
          </p:nvSpPr>
          <p:spPr>
            <a:xfrm>
              <a:off x="331852" y="326713"/>
              <a:ext cx="27283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400" b="1"/>
                <a:t>a</a:t>
              </a:r>
            </a:p>
          </p:txBody>
        </p:sp>
      </p:grpSp>
      <p:grpSp>
        <p:nvGrpSpPr>
          <p:cNvPr id="13" name="Gruppieren 12"/>
          <p:cNvGrpSpPr/>
          <p:nvPr/>
        </p:nvGrpSpPr>
        <p:grpSpPr>
          <a:xfrm>
            <a:off x="331852" y="3195453"/>
            <a:ext cx="3748578" cy="2580787"/>
            <a:chOff x="5241150" y="416347"/>
            <a:chExt cx="3748578" cy="2580787"/>
          </a:xfrm>
        </p:grpSpPr>
        <p:graphicFrame>
          <p:nvGraphicFramePr>
            <p:cNvPr id="11" name="Objekt 1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89963889"/>
                </p:ext>
              </p:extLst>
            </p:nvPr>
          </p:nvGraphicFramePr>
          <p:xfrm>
            <a:off x="5241150" y="416347"/>
            <a:ext cx="3748578" cy="25807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72" name="Prism Project" r:id="rId5" imgW="4392000" imgH="3024000" progId="Prism5.Document">
                    <p:embed/>
                  </p:oleObj>
                </mc:Choice>
                <mc:Fallback>
                  <p:oleObj name="Prism Project" r:id="rId5" imgW="4392000" imgH="3024000" progId="Prism5.Document">
                    <p:embed/>
                    <p:pic>
                      <p:nvPicPr>
                        <p:cNvPr id="11" name="Objekt 10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5241150" y="416347"/>
                          <a:ext cx="3748578" cy="258078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8EAC37CD-50F0-2F51-033C-B49E4A73171A}"/>
                </a:ext>
              </a:extLst>
            </p:cNvPr>
            <p:cNvSpPr txBox="1"/>
            <p:nvPr/>
          </p:nvSpPr>
          <p:spPr>
            <a:xfrm>
              <a:off x="5241150" y="416347"/>
              <a:ext cx="2600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400" b="1" dirty="0"/>
                <a:t>c</a:t>
              </a:r>
            </a:p>
          </p:txBody>
        </p:sp>
      </p:grpSp>
      <p:grpSp>
        <p:nvGrpSpPr>
          <p:cNvPr id="15" name="Gruppieren 14"/>
          <p:cNvGrpSpPr/>
          <p:nvPr/>
        </p:nvGrpSpPr>
        <p:grpSpPr>
          <a:xfrm>
            <a:off x="4459610" y="249417"/>
            <a:ext cx="4320041" cy="2732743"/>
            <a:chOff x="2653577" y="3135571"/>
            <a:chExt cx="4320041" cy="2732743"/>
          </a:xfrm>
        </p:grpSpPr>
        <p:graphicFrame>
          <p:nvGraphicFramePr>
            <p:cNvPr id="14" name="Objekt 13"/>
            <p:cNvGraphicFramePr>
              <a:graphicFrameLocks noChangeAspect="1"/>
            </p:cNvGraphicFramePr>
            <p:nvPr/>
          </p:nvGraphicFramePr>
          <p:xfrm>
            <a:off x="2653577" y="3135571"/>
            <a:ext cx="4320041" cy="273274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73" name="Prism Project" r:id="rId7" imgW="5292000" imgH="3348000" progId="Prism5.Document">
                    <p:embed/>
                  </p:oleObj>
                </mc:Choice>
                <mc:Fallback>
                  <p:oleObj name="Prism Project" r:id="rId7" imgW="5292000" imgH="3348000" progId="Prism5.Document">
                    <p:embed/>
                    <p:pic>
                      <p:nvPicPr>
                        <p:cNvPr id="14" name="Objekt 13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2653577" y="3135571"/>
                          <a:ext cx="4320041" cy="273274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79F02486-A032-B676-E918-BF00E43025FF}"/>
                </a:ext>
              </a:extLst>
            </p:cNvPr>
            <p:cNvSpPr txBox="1"/>
            <p:nvPr/>
          </p:nvSpPr>
          <p:spPr>
            <a:xfrm>
              <a:off x="2653577" y="3281925"/>
              <a:ext cx="28084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400" b="1" dirty="0"/>
                <a:t>b</a:t>
              </a:r>
            </a:p>
          </p:txBody>
        </p:sp>
      </p:grpSp>
      <p:sp>
        <p:nvSpPr>
          <p:cNvPr id="9" name="Textfeld 8">
            <a:extLst>
              <a:ext uri="{FF2B5EF4-FFF2-40B4-BE49-F238E27FC236}">
                <a16:creationId xmlns:a16="http://schemas.microsoft.com/office/drawing/2014/main" id="{717742AA-3B8B-5CAF-5910-ECEF859B98E4}"/>
              </a:ext>
            </a:extLst>
          </p:cNvPr>
          <p:cNvSpPr txBox="1"/>
          <p:nvPr/>
        </p:nvSpPr>
        <p:spPr>
          <a:xfrm>
            <a:off x="331852" y="5928196"/>
            <a:ext cx="9067329" cy="78013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e-DE" sz="900" b="1" dirty="0" err="1">
                <a:latin typeface="Arial" panose="020B0604020202020204" pitchFamily="34" charset="0"/>
                <a:cs typeface="Arial" panose="020B0604020202020204" pitchFamily="34" charset="0"/>
              </a:rPr>
              <a:t>Supplementary</a:t>
            </a:r>
            <a:r>
              <a:rPr 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900" b="1" dirty="0" err="1">
                <a:latin typeface="Arial" panose="020B0604020202020204" pitchFamily="34" charset="0"/>
                <a:cs typeface="Arial" panose="020B0604020202020204" pitchFamily="34" charset="0"/>
              </a:rPr>
              <a:t>Fig</a:t>
            </a:r>
            <a:r>
              <a:rPr 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Particle concentrations (a), protein </a:t>
            </a:r>
            <a:r>
              <a:rPr lang="en-US" sz="90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concentrations (b), and median </a:t>
            </a:r>
            <a:r>
              <a:rPr lang="en-US" sz="9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particle </a:t>
            </a:r>
            <a:r>
              <a:rPr lang="en-US" sz="90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diameters (c) </a:t>
            </a:r>
            <a:r>
              <a:rPr lang="en-US" sz="9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of samples generated from plasma of 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HD </a:t>
            </a:r>
            <a:r>
              <a:rPr lang="en-US" sz="9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by different EV enrichment methods. Left: EVs enriched from frozen plasma (n = 6) and non-frozen plasma (n = 3) by combination of DCC, SEC and concentration. Middle: Unprocessed plasma (n = 6). Right: EVs enriched with </a:t>
            </a:r>
            <a:r>
              <a:rPr lang="en-US" sz="900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exoRNeasy</a:t>
            </a:r>
            <a:r>
              <a:rPr lang="en-US" sz="9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kit (</a:t>
            </a:r>
            <a:r>
              <a:rPr lang="en-US" sz="900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Qiagen</a:t>
            </a:r>
            <a:r>
              <a:rPr lang="en-US" sz="9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) (n = 3). Only (c): PBS as negative control (NC) (n = 1). Statistics: </a:t>
            </a:r>
            <a:r>
              <a:rPr lang="en-US" sz="900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Kruskal</a:t>
            </a:r>
            <a:r>
              <a:rPr lang="en-US" sz="9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-Wallis test with post-hoc Dunn's multiple comparison test; p-value ≤ 0.05 (*); p-value ≤ 0.01 (**).</a:t>
            </a: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1918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232</Words>
  <Application>Microsoft Office PowerPoint</Application>
  <PresentationFormat>A4-Papier (210 x 297 mm)</PresentationFormat>
  <Paragraphs>17</Paragraphs>
  <Slides>3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9" baseType="lpstr">
      <vt:lpstr>MS Mincho</vt:lpstr>
      <vt:lpstr>Arial</vt:lpstr>
      <vt:lpstr>Calibri</vt:lpstr>
      <vt:lpstr>Calibri Light</vt:lpstr>
      <vt:lpstr>Office</vt:lpstr>
      <vt:lpstr>Prism Project</vt:lpstr>
      <vt:lpstr>Supplementary material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Patrick Erwied</dc:creator>
  <cp:lastModifiedBy>Nitschke, Katja</cp:lastModifiedBy>
  <cp:revision>150</cp:revision>
  <dcterms:created xsi:type="dcterms:W3CDTF">2023-11-22T20:08:49Z</dcterms:created>
  <dcterms:modified xsi:type="dcterms:W3CDTF">2024-01-31T13:10:04Z</dcterms:modified>
</cp:coreProperties>
</file>