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338" r:id="rId2"/>
    <p:sldId id="325" r:id="rId3"/>
    <p:sldId id="266" r:id="rId4"/>
    <p:sldId id="326" r:id="rId5"/>
    <p:sldId id="337" r:id="rId6"/>
    <p:sldId id="331" r:id="rId7"/>
  </p:sldIdLst>
  <p:sldSz cx="6264275" cy="8423275"/>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53" userDrawn="1">
          <p15:clr>
            <a:srgbClr val="A4A3A4"/>
          </p15:clr>
        </p15:guide>
        <p15:guide id="2" pos="197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EFFF"/>
    <a:srgbClr val="8784FC"/>
    <a:srgbClr val="A7E7CC"/>
    <a:srgbClr val="E1DDFF"/>
    <a:srgbClr val="D2FED2"/>
    <a:srgbClr val="FEE8FE"/>
    <a:srgbClr val="AEC866"/>
    <a:srgbClr val="99DDEF"/>
    <a:srgbClr val="94E4E4"/>
    <a:srgbClr val="97D5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2250" y="45"/>
      </p:cViewPr>
      <p:guideLst>
        <p:guide orient="horz" pos="2653"/>
        <p:guide pos="1973"/>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bg1"/>
            </a:solidFill>
            <a:ln w="25400">
              <a:solidFill>
                <a:schemeClr val="tx1"/>
              </a:solidFill>
            </a:ln>
            <a:effectLst/>
          </c:spPr>
          <c:invertIfNegative val="0"/>
          <c:dPt>
            <c:idx val="1"/>
            <c:invertIfNegative val="0"/>
            <c:bubble3D val="0"/>
            <c:spPr>
              <a:pattFill prst="wdUpDiag">
                <a:fgClr>
                  <a:sysClr val="windowText" lastClr="000000"/>
                </a:fgClr>
                <a:bgClr>
                  <a:sysClr val="window" lastClr="FFFFFF"/>
                </a:bgClr>
              </a:pattFill>
              <a:ln w="25400">
                <a:solidFill>
                  <a:schemeClr val="tx1"/>
                </a:solidFill>
              </a:ln>
              <a:effectLst/>
            </c:spPr>
            <c:extLst>
              <c:ext xmlns:c16="http://schemas.microsoft.com/office/drawing/2014/chart" uri="{C3380CC4-5D6E-409C-BE32-E72D297353CC}">
                <c16:uniqueId val="{00000001-3A13-4E01-B387-D610D229DE0A}"/>
              </c:ext>
            </c:extLst>
          </c:dPt>
          <c:dPt>
            <c:idx val="2"/>
            <c:invertIfNegative val="0"/>
            <c:bubble3D val="0"/>
            <c:spPr>
              <a:solidFill>
                <a:sysClr val="windowText" lastClr="000000"/>
              </a:solidFill>
              <a:ln w="25400">
                <a:solidFill>
                  <a:schemeClr val="tx1"/>
                </a:solidFill>
              </a:ln>
              <a:effectLst/>
            </c:spPr>
            <c:extLst>
              <c:ext xmlns:c16="http://schemas.microsoft.com/office/drawing/2014/chart" uri="{C3380CC4-5D6E-409C-BE32-E72D297353CC}">
                <c16:uniqueId val="{00000003-3A13-4E01-B387-D610D229DE0A}"/>
              </c:ext>
            </c:extLst>
          </c:dPt>
          <c:errBars>
            <c:errBarType val="plus"/>
            <c:errValType val="cust"/>
            <c:noEndCap val="0"/>
            <c:plus>
              <c:numRef>
                <c:f>Sheet1!$S$28:$S$30</c:f>
                <c:numCache>
                  <c:formatCode>General</c:formatCode>
                  <c:ptCount val="3"/>
                  <c:pt idx="0">
                    <c:v>0.31612546304557387</c:v>
                  </c:pt>
                  <c:pt idx="1">
                    <c:v>0.28357260211885088</c:v>
                  </c:pt>
                  <c:pt idx="2">
                    <c:v>0.53468260033358939</c:v>
                  </c:pt>
                </c:numCache>
              </c:numRef>
            </c:plus>
            <c:minus>
              <c:numRef>
                <c:f>Sheet1!$S$28:$S$30</c:f>
                <c:numCache>
                  <c:formatCode>General</c:formatCode>
                  <c:ptCount val="3"/>
                  <c:pt idx="0">
                    <c:v>0.31612546304557387</c:v>
                  </c:pt>
                  <c:pt idx="1">
                    <c:v>0.28357260211885088</c:v>
                  </c:pt>
                  <c:pt idx="2">
                    <c:v>0.53468260033358939</c:v>
                  </c:pt>
                </c:numCache>
              </c:numRef>
            </c:minus>
            <c:spPr>
              <a:noFill/>
              <a:ln w="25400" cap="flat" cmpd="sng" algn="ctr">
                <a:solidFill>
                  <a:schemeClr val="tx1"/>
                </a:solidFill>
                <a:round/>
              </a:ln>
              <a:effectLst/>
            </c:spPr>
          </c:errBars>
          <c:cat>
            <c:numRef>
              <c:f>Sheet1!$Q$28:$Q$30</c:f>
              <c:numCache>
                <c:formatCode>General</c:formatCode>
                <c:ptCount val="3"/>
              </c:numCache>
            </c:numRef>
          </c:cat>
          <c:val>
            <c:numRef>
              <c:f>Sheet1!$R$28:$R$30</c:f>
              <c:numCache>
                <c:formatCode>General</c:formatCode>
                <c:ptCount val="3"/>
                <c:pt idx="0">
                  <c:v>6.8237413194444452</c:v>
                </c:pt>
                <c:pt idx="1">
                  <c:v>7.3294460227272733</c:v>
                </c:pt>
                <c:pt idx="2">
                  <c:v>6.7584821428571429</c:v>
                </c:pt>
              </c:numCache>
            </c:numRef>
          </c:val>
          <c:extLst>
            <c:ext xmlns:c16="http://schemas.microsoft.com/office/drawing/2014/chart" uri="{C3380CC4-5D6E-409C-BE32-E72D297353CC}">
              <c16:uniqueId val="{00000004-3A13-4E01-B387-D610D229DE0A}"/>
            </c:ext>
          </c:extLst>
        </c:ser>
        <c:dLbls>
          <c:showLegendKey val="0"/>
          <c:showVal val="0"/>
          <c:showCatName val="0"/>
          <c:showSerName val="0"/>
          <c:showPercent val="0"/>
          <c:showBubbleSize val="0"/>
        </c:dLbls>
        <c:gapWidth val="50"/>
        <c:overlap val="-57"/>
        <c:axId val="928148111"/>
        <c:axId val="1"/>
      </c:barChart>
      <c:catAx>
        <c:axId val="928148111"/>
        <c:scaling>
          <c:orientation val="minMax"/>
        </c:scaling>
        <c:delete val="0"/>
        <c:axPos val="b"/>
        <c:numFmt formatCode="General" sourceLinked="1"/>
        <c:majorTickMark val="none"/>
        <c:minorTickMark val="out"/>
        <c:tickLblPos val="nextTo"/>
        <c:spPr>
          <a:noFill/>
          <a:ln w="25400"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黑体" panose="02010609060101010101" pitchFamily="49" charset="-122"/>
                <a:cs typeface="Times New Roman" panose="02020603050405020304" pitchFamily="18" charset="0"/>
              </a:defRPr>
            </a:pPr>
            <a:endParaRPr lang="zh-CN"/>
          </a:p>
        </c:txPr>
        <c:crossAx val="1"/>
        <c:crosses val="autoZero"/>
        <c:auto val="1"/>
        <c:lblAlgn val="ctr"/>
        <c:lblOffset val="100"/>
        <c:noMultiLvlLbl val="0"/>
      </c:catAx>
      <c:valAx>
        <c:axId val="1"/>
        <c:scaling>
          <c:orientation val="minMax"/>
          <c:min val="0"/>
        </c:scaling>
        <c:delete val="0"/>
        <c:axPos val="l"/>
        <c:numFmt formatCode="General" sourceLinked="1"/>
        <c:majorTickMark val="out"/>
        <c:minorTickMark val="none"/>
        <c:tickLblPos val="nextTo"/>
        <c:spPr>
          <a:noFill/>
          <a:ln w="25400">
            <a:solidFill>
              <a:schemeClr val="tx1"/>
            </a:solid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Arial" panose="020B0604020202020204" pitchFamily="34" charset="0"/>
                <a:ea typeface="黑体" panose="02010609060101010101" pitchFamily="49" charset="-122"/>
                <a:cs typeface="Arial" panose="020B0604020202020204" pitchFamily="34" charset="0"/>
              </a:defRPr>
            </a:pPr>
            <a:endParaRPr lang="zh-CN"/>
          </a:p>
        </c:txPr>
        <c:crossAx val="928148111"/>
        <c:crosses val="autoZero"/>
        <c:crossBetween val="between"/>
      </c:valAx>
      <c:spPr>
        <a:noFill/>
        <a:ln w="25400">
          <a:noFill/>
        </a:ln>
      </c:spPr>
    </c:plotArea>
    <c:plotVisOnly val="1"/>
    <c:dispBlanksAs val="gap"/>
    <c:showDLblsOverMax val="0"/>
  </c:chart>
  <c:spPr>
    <a:solidFill>
      <a:schemeClr val="bg1"/>
    </a:solidFill>
    <a:ln w="9525" cap="flat" cmpd="sng" algn="ctr">
      <a:noFill/>
      <a:round/>
    </a:ln>
    <a:effectLst/>
  </c:spPr>
  <c:txPr>
    <a:bodyPr/>
    <a:lstStyle/>
    <a:p>
      <a:pPr>
        <a:defRPr b="1">
          <a:latin typeface="Times New Roman" panose="02020603050405020304" pitchFamily="18" charset="0"/>
          <a:ea typeface="黑体" panose="02010609060101010101" pitchFamily="49" charset="-122"/>
          <a:cs typeface="Times New Roman" panose="02020603050405020304" pitchFamily="18" charset="0"/>
        </a:defRPr>
      </a:pPr>
      <a:endParaRPr lang="zh-CN"/>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bg1"/>
            </a:solidFill>
            <a:ln w="25400">
              <a:solidFill>
                <a:schemeClr val="tx1"/>
              </a:solidFill>
            </a:ln>
            <a:effectLst/>
          </c:spPr>
          <c:invertIfNegative val="0"/>
          <c:dPt>
            <c:idx val="1"/>
            <c:invertIfNegative val="0"/>
            <c:bubble3D val="0"/>
            <c:spPr>
              <a:pattFill prst="wdUpDiag">
                <a:fgClr>
                  <a:sysClr val="windowText" lastClr="000000"/>
                </a:fgClr>
                <a:bgClr>
                  <a:sysClr val="window" lastClr="FFFFFF"/>
                </a:bgClr>
              </a:pattFill>
              <a:ln w="25400">
                <a:solidFill>
                  <a:schemeClr val="tx1"/>
                </a:solidFill>
              </a:ln>
              <a:effectLst/>
            </c:spPr>
            <c:extLst>
              <c:ext xmlns:c16="http://schemas.microsoft.com/office/drawing/2014/chart" uri="{C3380CC4-5D6E-409C-BE32-E72D297353CC}">
                <c16:uniqueId val="{00000001-A6FB-4B14-8B9D-6140D14C6BD2}"/>
              </c:ext>
            </c:extLst>
          </c:dPt>
          <c:dPt>
            <c:idx val="2"/>
            <c:invertIfNegative val="0"/>
            <c:bubble3D val="0"/>
            <c:spPr>
              <a:solidFill>
                <a:sysClr val="windowText" lastClr="000000"/>
              </a:solidFill>
              <a:ln w="25400">
                <a:solidFill>
                  <a:schemeClr val="tx1"/>
                </a:solidFill>
              </a:ln>
              <a:effectLst/>
            </c:spPr>
            <c:extLst>
              <c:ext xmlns:c16="http://schemas.microsoft.com/office/drawing/2014/chart" uri="{C3380CC4-5D6E-409C-BE32-E72D297353CC}">
                <c16:uniqueId val="{00000003-A6FB-4B14-8B9D-6140D14C6BD2}"/>
              </c:ext>
            </c:extLst>
          </c:dPt>
          <c:errBars>
            <c:errBarType val="plus"/>
            <c:errValType val="cust"/>
            <c:noEndCap val="0"/>
            <c:plus>
              <c:numRef>
                <c:f>Sheet1!$S$59:$S$61</c:f>
                <c:numCache>
                  <c:formatCode>General</c:formatCode>
                  <c:ptCount val="3"/>
                  <c:pt idx="0">
                    <c:v>0.177951</c:v>
                  </c:pt>
                  <c:pt idx="1">
                    <c:v>0.44969100000000001</c:v>
                  </c:pt>
                  <c:pt idx="2">
                    <c:v>0.22730300000000001</c:v>
                  </c:pt>
                </c:numCache>
              </c:numRef>
            </c:plus>
            <c:minus>
              <c:numRef>
                <c:f>Sheet1!$S$59:$S$61</c:f>
                <c:numCache>
                  <c:formatCode>General</c:formatCode>
                  <c:ptCount val="3"/>
                  <c:pt idx="0">
                    <c:v>0.177951</c:v>
                  </c:pt>
                  <c:pt idx="1">
                    <c:v>0.44969100000000001</c:v>
                  </c:pt>
                  <c:pt idx="2">
                    <c:v>0.22730300000000001</c:v>
                  </c:pt>
                </c:numCache>
              </c:numRef>
            </c:minus>
            <c:spPr>
              <a:noFill/>
              <a:ln w="25400" cap="flat" cmpd="sng" algn="ctr">
                <a:solidFill>
                  <a:schemeClr val="tx1"/>
                </a:solidFill>
                <a:round/>
              </a:ln>
              <a:effectLst/>
            </c:spPr>
          </c:errBars>
          <c:cat>
            <c:numRef>
              <c:f>Sheet1!$Q$59:$Q$61</c:f>
              <c:numCache>
                <c:formatCode>General</c:formatCode>
                <c:ptCount val="3"/>
              </c:numCache>
            </c:numRef>
          </c:cat>
          <c:val>
            <c:numRef>
              <c:f>Sheet1!$R$59:$R$61</c:f>
              <c:numCache>
                <c:formatCode>General</c:formatCode>
                <c:ptCount val="3"/>
                <c:pt idx="0">
                  <c:v>17.066669999999998</c:v>
                </c:pt>
                <c:pt idx="1">
                  <c:v>17.16667</c:v>
                </c:pt>
                <c:pt idx="2">
                  <c:v>15.633330000000001</c:v>
                </c:pt>
              </c:numCache>
            </c:numRef>
          </c:val>
          <c:extLst>
            <c:ext xmlns:c16="http://schemas.microsoft.com/office/drawing/2014/chart" uri="{C3380CC4-5D6E-409C-BE32-E72D297353CC}">
              <c16:uniqueId val="{00000004-A6FB-4B14-8B9D-6140D14C6BD2}"/>
            </c:ext>
          </c:extLst>
        </c:ser>
        <c:dLbls>
          <c:showLegendKey val="0"/>
          <c:showVal val="0"/>
          <c:showCatName val="0"/>
          <c:showSerName val="0"/>
          <c:showPercent val="0"/>
          <c:showBubbleSize val="0"/>
        </c:dLbls>
        <c:gapWidth val="50"/>
        <c:overlap val="-57"/>
        <c:axId val="928148111"/>
        <c:axId val="1"/>
      </c:barChart>
      <c:catAx>
        <c:axId val="928148111"/>
        <c:scaling>
          <c:orientation val="minMax"/>
        </c:scaling>
        <c:delete val="0"/>
        <c:axPos val="b"/>
        <c:numFmt formatCode="General" sourceLinked="1"/>
        <c:majorTickMark val="none"/>
        <c:minorTickMark val="out"/>
        <c:tickLblPos val="nextTo"/>
        <c:spPr>
          <a:noFill/>
          <a:ln w="25400"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黑体" panose="02010609060101010101" pitchFamily="49" charset="-122"/>
                <a:cs typeface="Times New Roman" panose="02020603050405020304" pitchFamily="18" charset="0"/>
              </a:defRPr>
            </a:pPr>
            <a:endParaRPr lang="zh-CN"/>
          </a:p>
        </c:txPr>
        <c:crossAx val="1"/>
        <c:crosses val="autoZero"/>
        <c:auto val="1"/>
        <c:lblAlgn val="ctr"/>
        <c:lblOffset val="100"/>
        <c:noMultiLvlLbl val="0"/>
      </c:catAx>
      <c:valAx>
        <c:axId val="1"/>
        <c:scaling>
          <c:orientation val="minMax"/>
          <c:min val="0"/>
        </c:scaling>
        <c:delete val="0"/>
        <c:axPos val="l"/>
        <c:numFmt formatCode="General" sourceLinked="1"/>
        <c:majorTickMark val="out"/>
        <c:minorTickMark val="none"/>
        <c:tickLblPos val="nextTo"/>
        <c:spPr>
          <a:noFill/>
          <a:ln w="25400">
            <a:solidFill>
              <a:schemeClr val="tx1"/>
            </a:solidFill>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Arial" panose="020B0604020202020204" pitchFamily="34" charset="0"/>
                <a:ea typeface="黑体" panose="02010609060101010101" pitchFamily="49" charset="-122"/>
                <a:cs typeface="Arial" panose="020B0604020202020204" pitchFamily="34" charset="0"/>
              </a:defRPr>
            </a:pPr>
            <a:endParaRPr lang="zh-CN"/>
          </a:p>
        </c:txPr>
        <c:crossAx val="928148111"/>
        <c:crosses val="autoZero"/>
        <c:crossBetween val="between"/>
      </c:valAx>
      <c:spPr>
        <a:noFill/>
        <a:ln w="25400">
          <a:noFill/>
        </a:ln>
      </c:spPr>
    </c:plotArea>
    <c:plotVisOnly val="1"/>
    <c:dispBlanksAs val="gap"/>
    <c:showDLblsOverMax val="0"/>
  </c:chart>
  <c:spPr>
    <a:solidFill>
      <a:schemeClr val="bg1"/>
    </a:solidFill>
    <a:ln w="9525" cap="flat" cmpd="sng" algn="ctr">
      <a:noFill/>
      <a:round/>
    </a:ln>
    <a:effectLst/>
  </c:spPr>
  <c:txPr>
    <a:bodyPr/>
    <a:lstStyle/>
    <a:p>
      <a:pPr>
        <a:defRPr b="1">
          <a:latin typeface="Times New Roman" panose="02020603050405020304" pitchFamily="18" charset="0"/>
          <a:ea typeface="黑体" panose="02010609060101010101" pitchFamily="49" charset="-122"/>
          <a:cs typeface="Times New Roman" panose="02020603050405020304" pitchFamily="18" charset="0"/>
        </a:defRPr>
      </a:pPr>
      <a:endParaRPr lang="zh-CN"/>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C183A62D-6BB5-4580-B0D3-7377579A78EA}" type="datetimeFigureOut">
              <a:rPr lang="zh-CN" altLang="en-US" smtClean="0"/>
              <a:t>2024/1/30</a:t>
            </a:fld>
            <a:endParaRPr lang="zh-CN" altLang="en-US"/>
          </a:p>
        </p:txBody>
      </p:sp>
      <p:sp>
        <p:nvSpPr>
          <p:cNvPr id="4" name="幻灯片图像占位符 3"/>
          <p:cNvSpPr>
            <a:spLocks noGrp="1" noRot="1" noChangeAspect="1"/>
          </p:cNvSpPr>
          <p:nvPr>
            <p:ph type="sldImg" idx="2"/>
          </p:nvPr>
        </p:nvSpPr>
        <p:spPr>
          <a:xfrm>
            <a:off x="3711575" y="857250"/>
            <a:ext cx="172085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3F216E6-0D9E-4F2E-9A36-6EF508B8321A}" type="slidenum">
              <a:rPr lang="zh-CN" altLang="en-US" smtClean="0"/>
              <a:t>‹#›</a:t>
            </a:fld>
            <a:endParaRPr lang="zh-CN" altLang="en-US"/>
          </a:p>
        </p:txBody>
      </p:sp>
    </p:spTree>
    <p:extLst>
      <p:ext uri="{BB962C8B-B14F-4D97-AF65-F5344CB8AC3E}">
        <p14:creationId xmlns:p14="http://schemas.microsoft.com/office/powerpoint/2010/main" val="3369623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3F216E6-0D9E-4F2E-9A36-6EF508B8321A}" type="slidenum">
              <a:rPr lang="zh-CN" altLang="en-US" smtClean="0"/>
              <a:t>3</a:t>
            </a:fld>
            <a:endParaRPr lang="zh-CN" altLang="en-US"/>
          </a:p>
        </p:txBody>
      </p:sp>
    </p:spTree>
    <p:extLst>
      <p:ext uri="{BB962C8B-B14F-4D97-AF65-F5344CB8AC3E}">
        <p14:creationId xmlns:p14="http://schemas.microsoft.com/office/powerpoint/2010/main" val="596394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11575" y="857250"/>
            <a:ext cx="1720850" cy="23145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3F216E6-0D9E-4F2E-9A36-6EF508B8321A}" type="slidenum">
              <a:rPr lang="zh-CN" altLang="en-US" smtClean="0"/>
              <a:t>4</a:t>
            </a:fld>
            <a:endParaRPr lang="zh-CN" altLang="en-US"/>
          </a:p>
        </p:txBody>
      </p:sp>
    </p:spTree>
    <p:extLst>
      <p:ext uri="{BB962C8B-B14F-4D97-AF65-F5344CB8AC3E}">
        <p14:creationId xmlns:p14="http://schemas.microsoft.com/office/powerpoint/2010/main" val="3319400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11575" y="857250"/>
            <a:ext cx="1720850" cy="23145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3F216E6-0D9E-4F2E-9A36-6EF508B8321A}" type="slidenum">
              <a:rPr lang="zh-CN" altLang="en-US" smtClean="0"/>
              <a:t>5</a:t>
            </a:fld>
            <a:endParaRPr lang="zh-CN" altLang="en-US"/>
          </a:p>
        </p:txBody>
      </p:sp>
    </p:spTree>
    <p:extLst>
      <p:ext uri="{BB962C8B-B14F-4D97-AF65-F5344CB8AC3E}">
        <p14:creationId xmlns:p14="http://schemas.microsoft.com/office/powerpoint/2010/main" val="1589454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11575" y="857250"/>
            <a:ext cx="1720850" cy="231457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3F216E6-0D9E-4F2E-9A36-6EF508B8321A}" type="slidenum">
              <a:rPr lang="zh-CN" altLang="en-US" smtClean="0"/>
              <a:t>6</a:t>
            </a:fld>
            <a:endParaRPr lang="zh-CN" altLang="en-US"/>
          </a:p>
        </p:txBody>
      </p:sp>
    </p:spTree>
    <p:extLst>
      <p:ext uri="{BB962C8B-B14F-4D97-AF65-F5344CB8AC3E}">
        <p14:creationId xmlns:p14="http://schemas.microsoft.com/office/powerpoint/2010/main" val="456470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469821" y="1378532"/>
            <a:ext cx="5324634" cy="2932548"/>
          </a:xfrm>
        </p:spPr>
        <p:txBody>
          <a:bodyPr anchor="b"/>
          <a:lstStyle>
            <a:lvl1pPr algn="ctr">
              <a:defRPr sz="4111"/>
            </a:lvl1pPr>
          </a:lstStyle>
          <a:p>
            <a:r>
              <a:rPr lang="zh-CN" altLang="en-US"/>
              <a:t>单击此处编辑母版标题样式</a:t>
            </a:r>
            <a:endParaRPr lang="en-US" dirty="0"/>
          </a:p>
        </p:txBody>
      </p:sp>
      <p:sp>
        <p:nvSpPr>
          <p:cNvPr id="3" name="Subtitle 2"/>
          <p:cNvSpPr>
            <a:spLocks noGrp="1"/>
          </p:cNvSpPr>
          <p:nvPr>
            <p:ph type="subTitle" idx="1"/>
          </p:nvPr>
        </p:nvSpPr>
        <p:spPr>
          <a:xfrm>
            <a:off x="783035" y="4424170"/>
            <a:ext cx="4698206" cy="2033674"/>
          </a:xfrm>
        </p:spPr>
        <p:txBody>
          <a:bodyPr/>
          <a:lstStyle>
            <a:lvl1pPr marL="0" indent="0" algn="ctr">
              <a:buNone/>
              <a:defRPr sz="1644"/>
            </a:lvl1pPr>
            <a:lvl2pPr marL="313228" indent="0" algn="ctr">
              <a:buNone/>
              <a:defRPr sz="1370"/>
            </a:lvl2pPr>
            <a:lvl3pPr marL="626455" indent="0" algn="ctr">
              <a:buNone/>
              <a:defRPr sz="1233"/>
            </a:lvl3pPr>
            <a:lvl4pPr marL="939683" indent="0" algn="ctr">
              <a:buNone/>
              <a:defRPr sz="1096"/>
            </a:lvl4pPr>
            <a:lvl5pPr marL="1252911" indent="0" algn="ctr">
              <a:buNone/>
              <a:defRPr sz="1096"/>
            </a:lvl5pPr>
            <a:lvl6pPr marL="1566139" indent="0" algn="ctr">
              <a:buNone/>
              <a:defRPr sz="1096"/>
            </a:lvl6pPr>
            <a:lvl7pPr marL="1879366" indent="0" algn="ctr">
              <a:buNone/>
              <a:defRPr sz="1096"/>
            </a:lvl7pPr>
            <a:lvl8pPr marL="2192594" indent="0" algn="ctr">
              <a:buNone/>
              <a:defRPr sz="1096"/>
            </a:lvl8pPr>
            <a:lvl9pPr marL="2505822" indent="0" algn="ctr">
              <a:buNone/>
              <a:defRPr sz="10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365310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706498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2872" y="448462"/>
            <a:ext cx="1350734" cy="7138336"/>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30669" y="448462"/>
            <a:ext cx="3973899" cy="7138336"/>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79600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536900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27407" y="2099972"/>
            <a:ext cx="5402937" cy="3503848"/>
          </a:xfrm>
        </p:spPr>
        <p:txBody>
          <a:bodyPr anchor="b"/>
          <a:lstStyle>
            <a:lvl1pPr>
              <a:defRPr sz="4111"/>
            </a:lvl1pPr>
          </a:lstStyle>
          <a:p>
            <a:r>
              <a:rPr lang="zh-CN" altLang="en-US"/>
              <a:t>单击此处编辑母版标题样式</a:t>
            </a:r>
            <a:endParaRPr lang="en-US" dirty="0"/>
          </a:p>
        </p:txBody>
      </p:sp>
      <p:sp>
        <p:nvSpPr>
          <p:cNvPr id="3" name="Text Placeholder 2"/>
          <p:cNvSpPr>
            <a:spLocks noGrp="1"/>
          </p:cNvSpPr>
          <p:nvPr>
            <p:ph type="body" idx="1"/>
          </p:nvPr>
        </p:nvSpPr>
        <p:spPr>
          <a:xfrm>
            <a:off x="427407" y="5636967"/>
            <a:ext cx="5402937" cy="1842591"/>
          </a:xfrm>
        </p:spPr>
        <p:txBody>
          <a:bodyPr/>
          <a:lstStyle>
            <a:lvl1pPr marL="0" indent="0">
              <a:buNone/>
              <a:defRPr sz="1644">
                <a:solidFill>
                  <a:schemeClr val="tx1"/>
                </a:solidFill>
              </a:defRPr>
            </a:lvl1pPr>
            <a:lvl2pPr marL="313228" indent="0">
              <a:buNone/>
              <a:defRPr sz="1370">
                <a:solidFill>
                  <a:schemeClr val="tx1">
                    <a:tint val="75000"/>
                  </a:schemeClr>
                </a:solidFill>
              </a:defRPr>
            </a:lvl2pPr>
            <a:lvl3pPr marL="626455" indent="0">
              <a:buNone/>
              <a:defRPr sz="1233">
                <a:solidFill>
                  <a:schemeClr val="tx1">
                    <a:tint val="75000"/>
                  </a:schemeClr>
                </a:solidFill>
              </a:defRPr>
            </a:lvl3pPr>
            <a:lvl4pPr marL="939683" indent="0">
              <a:buNone/>
              <a:defRPr sz="1096">
                <a:solidFill>
                  <a:schemeClr val="tx1">
                    <a:tint val="75000"/>
                  </a:schemeClr>
                </a:solidFill>
              </a:defRPr>
            </a:lvl4pPr>
            <a:lvl5pPr marL="1252911" indent="0">
              <a:buNone/>
              <a:defRPr sz="1096">
                <a:solidFill>
                  <a:schemeClr val="tx1">
                    <a:tint val="75000"/>
                  </a:schemeClr>
                </a:solidFill>
              </a:defRPr>
            </a:lvl5pPr>
            <a:lvl6pPr marL="1566139" indent="0">
              <a:buNone/>
              <a:defRPr sz="1096">
                <a:solidFill>
                  <a:schemeClr val="tx1">
                    <a:tint val="75000"/>
                  </a:schemeClr>
                </a:solidFill>
              </a:defRPr>
            </a:lvl6pPr>
            <a:lvl7pPr marL="1879366" indent="0">
              <a:buNone/>
              <a:defRPr sz="1096">
                <a:solidFill>
                  <a:schemeClr val="tx1">
                    <a:tint val="75000"/>
                  </a:schemeClr>
                </a:solidFill>
              </a:defRPr>
            </a:lvl7pPr>
            <a:lvl8pPr marL="2192594" indent="0">
              <a:buNone/>
              <a:defRPr sz="1096">
                <a:solidFill>
                  <a:schemeClr val="tx1">
                    <a:tint val="75000"/>
                  </a:schemeClr>
                </a:solidFill>
              </a:defRPr>
            </a:lvl8pPr>
            <a:lvl9pPr marL="2505822" indent="0">
              <a:buNone/>
              <a:defRPr sz="10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75885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30669" y="2242307"/>
            <a:ext cx="2662317" cy="534449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3171289" y="2242307"/>
            <a:ext cx="2662317" cy="534449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503000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31485" y="448463"/>
            <a:ext cx="5402937" cy="162811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31485" y="2064873"/>
            <a:ext cx="2650082" cy="1011962"/>
          </a:xfrm>
        </p:spPr>
        <p:txBody>
          <a:bodyPr anchor="b"/>
          <a:lstStyle>
            <a:lvl1pPr marL="0" indent="0">
              <a:buNone/>
              <a:defRPr sz="1644" b="1"/>
            </a:lvl1pPr>
            <a:lvl2pPr marL="313228" indent="0">
              <a:buNone/>
              <a:defRPr sz="1370" b="1"/>
            </a:lvl2pPr>
            <a:lvl3pPr marL="626455" indent="0">
              <a:buNone/>
              <a:defRPr sz="1233" b="1"/>
            </a:lvl3pPr>
            <a:lvl4pPr marL="939683" indent="0">
              <a:buNone/>
              <a:defRPr sz="1096" b="1"/>
            </a:lvl4pPr>
            <a:lvl5pPr marL="1252911" indent="0">
              <a:buNone/>
              <a:defRPr sz="1096" b="1"/>
            </a:lvl5pPr>
            <a:lvl6pPr marL="1566139" indent="0">
              <a:buNone/>
              <a:defRPr sz="1096" b="1"/>
            </a:lvl6pPr>
            <a:lvl7pPr marL="1879366" indent="0">
              <a:buNone/>
              <a:defRPr sz="1096" b="1"/>
            </a:lvl7pPr>
            <a:lvl8pPr marL="2192594" indent="0">
              <a:buNone/>
              <a:defRPr sz="1096" b="1"/>
            </a:lvl8pPr>
            <a:lvl9pPr marL="2505822" indent="0">
              <a:buNone/>
              <a:defRPr sz="1096" b="1"/>
            </a:lvl9pPr>
          </a:lstStyle>
          <a:p>
            <a:pPr lvl="0"/>
            <a:r>
              <a:rPr lang="zh-CN" altLang="en-US"/>
              <a:t>单击此处编辑母版文本样式</a:t>
            </a:r>
          </a:p>
        </p:txBody>
      </p:sp>
      <p:sp>
        <p:nvSpPr>
          <p:cNvPr id="4" name="Content Placeholder 3"/>
          <p:cNvSpPr>
            <a:spLocks noGrp="1"/>
          </p:cNvSpPr>
          <p:nvPr>
            <p:ph sz="half" idx="2"/>
          </p:nvPr>
        </p:nvSpPr>
        <p:spPr>
          <a:xfrm>
            <a:off x="431485" y="3076835"/>
            <a:ext cx="2650082" cy="452556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3171289" y="2064873"/>
            <a:ext cx="2663133" cy="1011962"/>
          </a:xfrm>
        </p:spPr>
        <p:txBody>
          <a:bodyPr anchor="b"/>
          <a:lstStyle>
            <a:lvl1pPr marL="0" indent="0">
              <a:buNone/>
              <a:defRPr sz="1644" b="1"/>
            </a:lvl1pPr>
            <a:lvl2pPr marL="313228" indent="0">
              <a:buNone/>
              <a:defRPr sz="1370" b="1"/>
            </a:lvl2pPr>
            <a:lvl3pPr marL="626455" indent="0">
              <a:buNone/>
              <a:defRPr sz="1233" b="1"/>
            </a:lvl3pPr>
            <a:lvl4pPr marL="939683" indent="0">
              <a:buNone/>
              <a:defRPr sz="1096" b="1"/>
            </a:lvl4pPr>
            <a:lvl5pPr marL="1252911" indent="0">
              <a:buNone/>
              <a:defRPr sz="1096" b="1"/>
            </a:lvl5pPr>
            <a:lvl6pPr marL="1566139" indent="0">
              <a:buNone/>
              <a:defRPr sz="1096" b="1"/>
            </a:lvl6pPr>
            <a:lvl7pPr marL="1879366" indent="0">
              <a:buNone/>
              <a:defRPr sz="1096" b="1"/>
            </a:lvl7pPr>
            <a:lvl8pPr marL="2192594" indent="0">
              <a:buNone/>
              <a:defRPr sz="1096" b="1"/>
            </a:lvl8pPr>
            <a:lvl9pPr marL="2505822" indent="0">
              <a:buNone/>
              <a:defRPr sz="1096" b="1"/>
            </a:lvl9pPr>
          </a:lstStyle>
          <a:p>
            <a:pPr lvl="0"/>
            <a:r>
              <a:rPr lang="zh-CN" altLang="en-US"/>
              <a:t>单击此处编辑母版文本样式</a:t>
            </a:r>
          </a:p>
        </p:txBody>
      </p:sp>
      <p:sp>
        <p:nvSpPr>
          <p:cNvPr id="6" name="Content Placeholder 5"/>
          <p:cNvSpPr>
            <a:spLocks noGrp="1"/>
          </p:cNvSpPr>
          <p:nvPr>
            <p:ph sz="quarter" idx="4"/>
          </p:nvPr>
        </p:nvSpPr>
        <p:spPr>
          <a:xfrm>
            <a:off x="3171289" y="3076835"/>
            <a:ext cx="2663133" cy="452556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1188454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1949241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514558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31485" y="561552"/>
            <a:ext cx="2020392" cy="1965431"/>
          </a:xfrm>
        </p:spPr>
        <p:txBody>
          <a:bodyPr anchor="b"/>
          <a:lstStyle>
            <a:lvl1pPr>
              <a:defRPr sz="2192"/>
            </a:lvl1pPr>
          </a:lstStyle>
          <a:p>
            <a:r>
              <a:rPr lang="zh-CN" altLang="en-US"/>
              <a:t>单击此处编辑母版标题样式</a:t>
            </a:r>
            <a:endParaRPr lang="en-US" dirty="0"/>
          </a:p>
        </p:txBody>
      </p:sp>
      <p:sp>
        <p:nvSpPr>
          <p:cNvPr id="3" name="Content Placeholder 2"/>
          <p:cNvSpPr>
            <a:spLocks noGrp="1"/>
          </p:cNvSpPr>
          <p:nvPr>
            <p:ph idx="1"/>
          </p:nvPr>
        </p:nvSpPr>
        <p:spPr>
          <a:xfrm>
            <a:off x="2663133" y="1212797"/>
            <a:ext cx="3171289" cy="5985985"/>
          </a:xfrm>
        </p:spPr>
        <p:txBody>
          <a:bodyPr/>
          <a:lstStyle>
            <a:lvl1pPr>
              <a:defRPr sz="2192"/>
            </a:lvl1pPr>
            <a:lvl2pPr>
              <a:defRPr sz="1918"/>
            </a:lvl2pPr>
            <a:lvl3pPr>
              <a:defRPr sz="1644"/>
            </a:lvl3pPr>
            <a:lvl4pPr>
              <a:defRPr sz="1370"/>
            </a:lvl4pPr>
            <a:lvl5pPr>
              <a:defRPr sz="1370"/>
            </a:lvl5pPr>
            <a:lvl6pPr>
              <a:defRPr sz="1370"/>
            </a:lvl6pPr>
            <a:lvl7pPr>
              <a:defRPr sz="1370"/>
            </a:lvl7pPr>
            <a:lvl8pPr>
              <a:defRPr sz="1370"/>
            </a:lvl8pPr>
            <a:lvl9pPr>
              <a:defRPr sz="137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31485" y="2526982"/>
            <a:ext cx="2020392" cy="4681548"/>
          </a:xfrm>
        </p:spPr>
        <p:txBody>
          <a:bodyPr/>
          <a:lstStyle>
            <a:lvl1pPr marL="0" indent="0">
              <a:buNone/>
              <a:defRPr sz="1096"/>
            </a:lvl1pPr>
            <a:lvl2pPr marL="313228" indent="0">
              <a:buNone/>
              <a:defRPr sz="959"/>
            </a:lvl2pPr>
            <a:lvl3pPr marL="626455" indent="0">
              <a:buNone/>
              <a:defRPr sz="822"/>
            </a:lvl3pPr>
            <a:lvl4pPr marL="939683" indent="0">
              <a:buNone/>
              <a:defRPr sz="685"/>
            </a:lvl4pPr>
            <a:lvl5pPr marL="1252911" indent="0">
              <a:buNone/>
              <a:defRPr sz="685"/>
            </a:lvl5pPr>
            <a:lvl6pPr marL="1566139" indent="0">
              <a:buNone/>
              <a:defRPr sz="685"/>
            </a:lvl6pPr>
            <a:lvl7pPr marL="1879366" indent="0">
              <a:buNone/>
              <a:defRPr sz="685"/>
            </a:lvl7pPr>
            <a:lvl8pPr marL="2192594" indent="0">
              <a:buNone/>
              <a:defRPr sz="685"/>
            </a:lvl8pPr>
            <a:lvl9pPr marL="2505822" indent="0">
              <a:buNone/>
              <a:defRPr sz="68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1157406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31485" y="561552"/>
            <a:ext cx="2020392" cy="1965431"/>
          </a:xfrm>
        </p:spPr>
        <p:txBody>
          <a:bodyPr anchor="b"/>
          <a:lstStyle>
            <a:lvl1pPr>
              <a:defRPr sz="2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663133" y="1212797"/>
            <a:ext cx="3171289" cy="5985985"/>
          </a:xfrm>
        </p:spPr>
        <p:txBody>
          <a:bodyPr anchor="t"/>
          <a:lstStyle>
            <a:lvl1pPr marL="0" indent="0">
              <a:buNone/>
              <a:defRPr sz="2192"/>
            </a:lvl1pPr>
            <a:lvl2pPr marL="313228" indent="0">
              <a:buNone/>
              <a:defRPr sz="1918"/>
            </a:lvl2pPr>
            <a:lvl3pPr marL="626455" indent="0">
              <a:buNone/>
              <a:defRPr sz="1644"/>
            </a:lvl3pPr>
            <a:lvl4pPr marL="939683" indent="0">
              <a:buNone/>
              <a:defRPr sz="1370"/>
            </a:lvl4pPr>
            <a:lvl5pPr marL="1252911" indent="0">
              <a:buNone/>
              <a:defRPr sz="1370"/>
            </a:lvl5pPr>
            <a:lvl6pPr marL="1566139" indent="0">
              <a:buNone/>
              <a:defRPr sz="1370"/>
            </a:lvl6pPr>
            <a:lvl7pPr marL="1879366" indent="0">
              <a:buNone/>
              <a:defRPr sz="1370"/>
            </a:lvl7pPr>
            <a:lvl8pPr marL="2192594" indent="0">
              <a:buNone/>
              <a:defRPr sz="1370"/>
            </a:lvl8pPr>
            <a:lvl9pPr marL="2505822" indent="0">
              <a:buNone/>
              <a:defRPr sz="1370"/>
            </a:lvl9pPr>
          </a:lstStyle>
          <a:p>
            <a:r>
              <a:rPr lang="zh-CN" altLang="en-US"/>
              <a:t>单击图标添加图片</a:t>
            </a:r>
            <a:endParaRPr lang="en-US" dirty="0"/>
          </a:p>
        </p:txBody>
      </p:sp>
      <p:sp>
        <p:nvSpPr>
          <p:cNvPr id="4" name="Text Placeholder 3"/>
          <p:cNvSpPr>
            <a:spLocks noGrp="1"/>
          </p:cNvSpPr>
          <p:nvPr>
            <p:ph type="body" sz="half" idx="2"/>
          </p:nvPr>
        </p:nvSpPr>
        <p:spPr>
          <a:xfrm>
            <a:off x="431485" y="2526982"/>
            <a:ext cx="2020392" cy="4681548"/>
          </a:xfrm>
        </p:spPr>
        <p:txBody>
          <a:bodyPr/>
          <a:lstStyle>
            <a:lvl1pPr marL="0" indent="0">
              <a:buNone/>
              <a:defRPr sz="1096"/>
            </a:lvl1pPr>
            <a:lvl2pPr marL="313228" indent="0">
              <a:buNone/>
              <a:defRPr sz="959"/>
            </a:lvl2pPr>
            <a:lvl3pPr marL="626455" indent="0">
              <a:buNone/>
              <a:defRPr sz="822"/>
            </a:lvl3pPr>
            <a:lvl4pPr marL="939683" indent="0">
              <a:buNone/>
              <a:defRPr sz="685"/>
            </a:lvl4pPr>
            <a:lvl5pPr marL="1252911" indent="0">
              <a:buNone/>
              <a:defRPr sz="685"/>
            </a:lvl5pPr>
            <a:lvl6pPr marL="1566139" indent="0">
              <a:buNone/>
              <a:defRPr sz="685"/>
            </a:lvl6pPr>
            <a:lvl7pPr marL="1879366" indent="0">
              <a:buNone/>
              <a:defRPr sz="685"/>
            </a:lvl7pPr>
            <a:lvl8pPr marL="2192594" indent="0">
              <a:buNone/>
              <a:defRPr sz="685"/>
            </a:lvl8pPr>
            <a:lvl9pPr marL="2505822" indent="0">
              <a:buNone/>
              <a:defRPr sz="68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BA31CC0-6650-480A-BB97-6B6AC4367760}" type="datetimeFigureOut">
              <a:rPr lang="zh-CN" altLang="en-US" smtClean="0"/>
              <a:t>2024/1/30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511423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0669" y="448463"/>
            <a:ext cx="5402937" cy="162811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30669" y="2242307"/>
            <a:ext cx="5402937" cy="534449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430669" y="7807130"/>
            <a:ext cx="1409462" cy="448461"/>
          </a:xfrm>
          <a:prstGeom prst="rect">
            <a:avLst/>
          </a:prstGeom>
        </p:spPr>
        <p:txBody>
          <a:bodyPr vert="horz" lIns="91440" tIns="45720" rIns="91440" bIns="45720" rtlCol="0" anchor="ctr"/>
          <a:lstStyle>
            <a:lvl1pPr algn="l">
              <a:defRPr sz="822">
                <a:solidFill>
                  <a:schemeClr val="tx1">
                    <a:tint val="75000"/>
                  </a:schemeClr>
                </a:solidFill>
              </a:defRPr>
            </a:lvl1pPr>
          </a:lstStyle>
          <a:p>
            <a:fld id="{5BA31CC0-6650-480A-BB97-6B6AC4367760}" type="datetimeFigureOut">
              <a:rPr lang="zh-CN" altLang="en-US" smtClean="0"/>
              <a:t>2024/1/30</a:t>
            </a:fld>
            <a:endParaRPr lang="zh-CN" altLang="en-US"/>
          </a:p>
        </p:txBody>
      </p:sp>
      <p:sp>
        <p:nvSpPr>
          <p:cNvPr id="5" name="Footer Placeholder 4"/>
          <p:cNvSpPr>
            <a:spLocks noGrp="1"/>
          </p:cNvSpPr>
          <p:nvPr>
            <p:ph type="ftr" sz="quarter" idx="3"/>
          </p:nvPr>
        </p:nvSpPr>
        <p:spPr>
          <a:xfrm>
            <a:off x="2075041" y="7807130"/>
            <a:ext cx="2114193" cy="448461"/>
          </a:xfrm>
          <a:prstGeom prst="rect">
            <a:avLst/>
          </a:prstGeom>
        </p:spPr>
        <p:txBody>
          <a:bodyPr vert="horz" lIns="91440" tIns="45720" rIns="91440" bIns="45720" rtlCol="0" anchor="ctr"/>
          <a:lstStyle>
            <a:lvl1pPr algn="ctr">
              <a:defRPr sz="822">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424144" y="7807130"/>
            <a:ext cx="1409462" cy="448461"/>
          </a:xfrm>
          <a:prstGeom prst="rect">
            <a:avLst/>
          </a:prstGeom>
        </p:spPr>
        <p:txBody>
          <a:bodyPr vert="horz" lIns="91440" tIns="45720" rIns="91440" bIns="45720" rtlCol="0" anchor="ctr"/>
          <a:lstStyle>
            <a:lvl1pPr algn="r">
              <a:defRPr sz="822">
                <a:solidFill>
                  <a:schemeClr val="tx1">
                    <a:tint val="75000"/>
                  </a:schemeClr>
                </a:solidFill>
              </a:defRPr>
            </a:lvl1pPr>
          </a:lstStyle>
          <a:p>
            <a:fld id="{147B61EA-6C54-4626-A0B4-F88988DD7566}" type="slidenum">
              <a:rPr lang="zh-CN" altLang="en-US" smtClean="0"/>
              <a:t>‹#›</a:t>
            </a:fld>
            <a:endParaRPr lang="zh-CN" altLang="en-US"/>
          </a:p>
        </p:txBody>
      </p:sp>
    </p:spTree>
    <p:extLst>
      <p:ext uri="{BB962C8B-B14F-4D97-AF65-F5344CB8AC3E}">
        <p14:creationId xmlns:p14="http://schemas.microsoft.com/office/powerpoint/2010/main" val="3911355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26455" rtl="0" eaLnBrk="1" latinLnBrk="0" hangingPunct="1">
        <a:lnSpc>
          <a:spcPct val="90000"/>
        </a:lnSpc>
        <a:spcBef>
          <a:spcPct val="0"/>
        </a:spcBef>
        <a:buNone/>
        <a:defRPr sz="3014" kern="1200">
          <a:solidFill>
            <a:schemeClr val="tx1"/>
          </a:solidFill>
          <a:latin typeface="+mj-lt"/>
          <a:ea typeface="+mj-ea"/>
          <a:cs typeface="+mj-cs"/>
        </a:defRPr>
      </a:lvl1pPr>
    </p:titleStyle>
    <p:bodyStyle>
      <a:lvl1pPr marL="156614" indent="-156614" algn="l" defTabSz="626455" rtl="0" eaLnBrk="1" latinLnBrk="0" hangingPunct="1">
        <a:lnSpc>
          <a:spcPct val="90000"/>
        </a:lnSpc>
        <a:spcBef>
          <a:spcPts val="685"/>
        </a:spcBef>
        <a:buFont typeface="Arial" panose="020B0604020202020204" pitchFamily="34" charset="0"/>
        <a:buChar char="•"/>
        <a:defRPr sz="1918" kern="1200">
          <a:solidFill>
            <a:schemeClr val="tx1"/>
          </a:solidFill>
          <a:latin typeface="+mn-lt"/>
          <a:ea typeface="+mn-ea"/>
          <a:cs typeface="+mn-cs"/>
        </a:defRPr>
      </a:lvl1pPr>
      <a:lvl2pPr marL="469842" indent="-156614" algn="l" defTabSz="626455" rtl="0" eaLnBrk="1" latinLnBrk="0" hangingPunct="1">
        <a:lnSpc>
          <a:spcPct val="90000"/>
        </a:lnSpc>
        <a:spcBef>
          <a:spcPts val="343"/>
        </a:spcBef>
        <a:buFont typeface="Arial" panose="020B0604020202020204" pitchFamily="34" charset="0"/>
        <a:buChar char="•"/>
        <a:defRPr sz="1644" kern="1200">
          <a:solidFill>
            <a:schemeClr val="tx1"/>
          </a:solidFill>
          <a:latin typeface="+mn-lt"/>
          <a:ea typeface="+mn-ea"/>
          <a:cs typeface="+mn-cs"/>
        </a:defRPr>
      </a:lvl2pPr>
      <a:lvl3pPr marL="783069" indent="-156614" algn="l" defTabSz="626455" rtl="0" eaLnBrk="1" latinLnBrk="0" hangingPunct="1">
        <a:lnSpc>
          <a:spcPct val="90000"/>
        </a:lnSpc>
        <a:spcBef>
          <a:spcPts val="343"/>
        </a:spcBef>
        <a:buFont typeface="Arial" panose="020B0604020202020204" pitchFamily="34" charset="0"/>
        <a:buChar char="•"/>
        <a:defRPr sz="1370" kern="1200">
          <a:solidFill>
            <a:schemeClr val="tx1"/>
          </a:solidFill>
          <a:latin typeface="+mn-lt"/>
          <a:ea typeface="+mn-ea"/>
          <a:cs typeface="+mn-cs"/>
        </a:defRPr>
      </a:lvl3pPr>
      <a:lvl4pPr marL="1096297"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4pPr>
      <a:lvl5pPr marL="1409525"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5pPr>
      <a:lvl6pPr marL="1722752"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6pPr>
      <a:lvl7pPr marL="2035980"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7pPr>
      <a:lvl8pPr marL="2349208"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8pPr>
      <a:lvl9pPr marL="2662436" indent="-156614" algn="l" defTabSz="626455" rtl="0" eaLnBrk="1" latinLnBrk="0" hangingPunct="1">
        <a:lnSpc>
          <a:spcPct val="90000"/>
        </a:lnSpc>
        <a:spcBef>
          <a:spcPts val="343"/>
        </a:spcBef>
        <a:buFont typeface="Arial" panose="020B0604020202020204" pitchFamily="34" charset="0"/>
        <a:buChar char="•"/>
        <a:defRPr sz="1233" kern="1200">
          <a:solidFill>
            <a:schemeClr val="tx1"/>
          </a:solidFill>
          <a:latin typeface="+mn-lt"/>
          <a:ea typeface="+mn-ea"/>
          <a:cs typeface="+mn-cs"/>
        </a:defRPr>
      </a:lvl9pPr>
    </p:bodyStyle>
    <p:otherStyle>
      <a:defPPr>
        <a:defRPr lang="en-US"/>
      </a:defPPr>
      <a:lvl1pPr marL="0" algn="l" defTabSz="626455" rtl="0" eaLnBrk="1" latinLnBrk="0" hangingPunct="1">
        <a:defRPr sz="1233" kern="1200">
          <a:solidFill>
            <a:schemeClr val="tx1"/>
          </a:solidFill>
          <a:latin typeface="+mn-lt"/>
          <a:ea typeface="+mn-ea"/>
          <a:cs typeface="+mn-cs"/>
        </a:defRPr>
      </a:lvl1pPr>
      <a:lvl2pPr marL="313228" algn="l" defTabSz="626455" rtl="0" eaLnBrk="1" latinLnBrk="0" hangingPunct="1">
        <a:defRPr sz="1233" kern="1200">
          <a:solidFill>
            <a:schemeClr val="tx1"/>
          </a:solidFill>
          <a:latin typeface="+mn-lt"/>
          <a:ea typeface="+mn-ea"/>
          <a:cs typeface="+mn-cs"/>
        </a:defRPr>
      </a:lvl2pPr>
      <a:lvl3pPr marL="626455" algn="l" defTabSz="626455" rtl="0" eaLnBrk="1" latinLnBrk="0" hangingPunct="1">
        <a:defRPr sz="1233" kern="1200">
          <a:solidFill>
            <a:schemeClr val="tx1"/>
          </a:solidFill>
          <a:latin typeface="+mn-lt"/>
          <a:ea typeface="+mn-ea"/>
          <a:cs typeface="+mn-cs"/>
        </a:defRPr>
      </a:lvl3pPr>
      <a:lvl4pPr marL="939683" algn="l" defTabSz="626455" rtl="0" eaLnBrk="1" latinLnBrk="0" hangingPunct="1">
        <a:defRPr sz="1233" kern="1200">
          <a:solidFill>
            <a:schemeClr val="tx1"/>
          </a:solidFill>
          <a:latin typeface="+mn-lt"/>
          <a:ea typeface="+mn-ea"/>
          <a:cs typeface="+mn-cs"/>
        </a:defRPr>
      </a:lvl4pPr>
      <a:lvl5pPr marL="1252911" algn="l" defTabSz="626455" rtl="0" eaLnBrk="1" latinLnBrk="0" hangingPunct="1">
        <a:defRPr sz="1233" kern="1200">
          <a:solidFill>
            <a:schemeClr val="tx1"/>
          </a:solidFill>
          <a:latin typeface="+mn-lt"/>
          <a:ea typeface="+mn-ea"/>
          <a:cs typeface="+mn-cs"/>
        </a:defRPr>
      </a:lvl5pPr>
      <a:lvl6pPr marL="1566139" algn="l" defTabSz="626455" rtl="0" eaLnBrk="1" latinLnBrk="0" hangingPunct="1">
        <a:defRPr sz="1233" kern="1200">
          <a:solidFill>
            <a:schemeClr val="tx1"/>
          </a:solidFill>
          <a:latin typeface="+mn-lt"/>
          <a:ea typeface="+mn-ea"/>
          <a:cs typeface="+mn-cs"/>
        </a:defRPr>
      </a:lvl6pPr>
      <a:lvl7pPr marL="1879366" algn="l" defTabSz="626455" rtl="0" eaLnBrk="1" latinLnBrk="0" hangingPunct="1">
        <a:defRPr sz="1233" kern="1200">
          <a:solidFill>
            <a:schemeClr val="tx1"/>
          </a:solidFill>
          <a:latin typeface="+mn-lt"/>
          <a:ea typeface="+mn-ea"/>
          <a:cs typeface="+mn-cs"/>
        </a:defRPr>
      </a:lvl7pPr>
      <a:lvl8pPr marL="2192594" algn="l" defTabSz="626455" rtl="0" eaLnBrk="1" latinLnBrk="0" hangingPunct="1">
        <a:defRPr sz="1233" kern="1200">
          <a:solidFill>
            <a:schemeClr val="tx1"/>
          </a:solidFill>
          <a:latin typeface="+mn-lt"/>
          <a:ea typeface="+mn-ea"/>
          <a:cs typeface="+mn-cs"/>
        </a:defRPr>
      </a:lvl8pPr>
      <a:lvl9pPr marL="2505822" algn="l" defTabSz="626455" rtl="0" eaLnBrk="1" latinLnBrk="0" hangingPunct="1">
        <a:defRPr sz="12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340FDB60-B19C-4194-1A8B-0FF957612242}"/>
              </a:ext>
            </a:extLst>
          </p:cNvPr>
          <p:cNvSpPr txBox="1"/>
          <p:nvPr/>
        </p:nvSpPr>
        <p:spPr>
          <a:xfrm>
            <a:off x="141750" y="352092"/>
            <a:ext cx="3133578" cy="369332"/>
          </a:xfrm>
          <a:prstGeom prst="rect">
            <a:avLst/>
          </a:prstGeom>
          <a:noFill/>
        </p:spPr>
        <p:txBody>
          <a:bodyPr wrap="square">
            <a:spAutoFit/>
          </a:bodyPr>
          <a:lstStyle/>
          <a:p>
            <a:r>
              <a:rPr lang="en-US" altLang="zh-CN" b="1" dirty="0">
                <a:latin typeface="Times New Roman" panose="02020603050405020304" pitchFamily="18" charset="0"/>
                <a:cs typeface="Times New Roman" panose="02020603050405020304" pitchFamily="18" charset="0"/>
              </a:rPr>
              <a:t>Plant Cell Reports</a:t>
            </a:r>
            <a:endParaRPr lang="zh-CN" altLang="en-US" b="1"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460C47A6-F022-D7B8-2DEC-2FAB8D89CE1F}"/>
              </a:ext>
            </a:extLst>
          </p:cNvPr>
          <p:cNvSpPr txBox="1"/>
          <p:nvPr/>
        </p:nvSpPr>
        <p:spPr>
          <a:xfrm>
            <a:off x="49113" y="929091"/>
            <a:ext cx="6654018" cy="707886"/>
          </a:xfrm>
          <a:prstGeom prst="rect">
            <a:avLst/>
          </a:prstGeom>
          <a:noFill/>
        </p:spPr>
        <p:txBody>
          <a:bodyPr wrap="square">
            <a:spAutoFit/>
          </a:bodyPr>
          <a:lstStyle/>
          <a:p>
            <a:r>
              <a:rPr lang="en-US" altLang="zh-CN" sz="2000" dirty="0">
                <a:latin typeface="Times New Roman" panose="02020603050405020304" pitchFamily="18" charset="0"/>
                <a:cs typeface="Times New Roman" panose="02020603050405020304" pitchFamily="18" charset="0"/>
              </a:rPr>
              <a:t>Investigating GmDWF1 in Soybean for Its Involvement in </a:t>
            </a:r>
            <a:r>
              <a:rPr lang="en-US" altLang="zh-CN" sz="2000" dirty="0" err="1">
                <a:latin typeface="Times New Roman" panose="02020603050405020304" pitchFamily="18" charset="0"/>
                <a:cs typeface="Times New Roman" panose="02020603050405020304" pitchFamily="18" charset="0"/>
              </a:rPr>
              <a:t>Brassinosteroid</a:t>
            </a:r>
            <a:r>
              <a:rPr lang="en-US" altLang="zh-CN" sz="2000" dirty="0">
                <a:latin typeface="Times New Roman" panose="02020603050405020304" pitchFamily="18" charset="0"/>
                <a:cs typeface="Times New Roman" panose="02020603050405020304" pitchFamily="18" charset="0"/>
              </a:rPr>
              <a:t> Synthesis and Plant Height Control</a:t>
            </a:r>
            <a:endParaRPr lang="zh-CN" altLang="en-US" sz="2000" dirty="0">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FB896115-E615-62A7-B556-86C5C4501ED3}"/>
              </a:ext>
            </a:extLst>
          </p:cNvPr>
          <p:cNvSpPr txBox="1"/>
          <p:nvPr/>
        </p:nvSpPr>
        <p:spPr>
          <a:xfrm>
            <a:off x="223078" y="1741324"/>
            <a:ext cx="6104501" cy="523220"/>
          </a:xfrm>
          <a:prstGeom prst="rect">
            <a:avLst/>
          </a:prstGeom>
          <a:noFill/>
        </p:spPr>
        <p:txBody>
          <a:bodyPr wrap="square">
            <a:spAutoFit/>
          </a:bodyPr>
          <a:lstStyle/>
          <a:p>
            <a:r>
              <a:rPr lang="en-US" altLang="zh-CN" sz="1400" b="0" i="0" u="none" strike="noStrike" dirty="0" err="1">
                <a:solidFill>
                  <a:srgbClr val="000000"/>
                </a:solidFill>
                <a:effectLst/>
                <a:latin typeface="Times New Roman" panose="02020603050405020304" pitchFamily="18" charset="0"/>
                <a:ea typeface="等线" panose="02010600030101010101" pitchFamily="2" charset="-122"/>
              </a:rPr>
              <a:t>Xumin</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Xiang</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1,2†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a:t>
            </a:r>
            <a:r>
              <a:rPr lang="en-US" altLang="zh-CN" sz="1400" b="0" i="0" u="none" strike="noStrike" dirty="0" err="1">
                <a:solidFill>
                  <a:srgbClr val="000000"/>
                </a:solidFill>
                <a:effectLst/>
                <a:latin typeface="Times New Roman" panose="02020603050405020304" pitchFamily="18" charset="0"/>
                <a:ea typeface="等线" panose="02010600030101010101" pitchFamily="2" charset="-122"/>
              </a:rPr>
              <a:t>Hongli</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Yang</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Xi Yuan</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Xue Dong</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a:t>
            </a:r>
            <a:r>
              <a:rPr lang="en-US" altLang="zh-CN" sz="1400" b="0" i="0" u="none" strike="noStrike" dirty="0" err="1">
                <a:solidFill>
                  <a:srgbClr val="000000"/>
                </a:solidFill>
                <a:effectLst/>
                <a:latin typeface="Times New Roman" panose="02020603050405020304" pitchFamily="18" charset="0"/>
                <a:ea typeface="等线" panose="02010600030101010101" pitchFamily="2" charset="-122"/>
              </a:rPr>
              <a:t>Sihua</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Mai</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Qianqian Zhang</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a:t>
            </a:r>
            <a:r>
              <a:rPr lang="en-US" altLang="zh-CN" sz="1400" b="0" i="0" u="none" strike="noStrike" dirty="0" err="1">
                <a:solidFill>
                  <a:srgbClr val="000000"/>
                </a:solidFill>
                <a:effectLst/>
                <a:latin typeface="Times New Roman" panose="02020603050405020304" pitchFamily="18" charset="0"/>
                <a:ea typeface="等线" panose="02010600030101010101" pitchFamily="2" charset="-122"/>
              </a:rPr>
              <a:t>Limiao</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Chen</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Dong Cao</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Haifeng Chen</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Wei Guo</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2 *</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Li </a:t>
            </a:r>
            <a:r>
              <a:rPr lang="en-US" altLang="zh-CN" sz="1400" b="0" i="0" u="none" strike="noStrike" dirty="0" err="1">
                <a:solidFill>
                  <a:srgbClr val="000000"/>
                </a:solidFill>
                <a:effectLst/>
                <a:latin typeface="Times New Roman" panose="02020603050405020304" pitchFamily="18" charset="0"/>
                <a:ea typeface="等线" panose="02010600030101010101" pitchFamily="2" charset="-122"/>
              </a:rPr>
              <a:t>Li</a:t>
            </a:r>
            <a:r>
              <a:rPr lang="en-US" altLang="zh-CN" sz="1400" b="0" i="0" u="none" strike="noStrike" dirty="0">
                <a:solidFill>
                  <a:srgbClr val="000000"/>
                </a:solidFill>
                <a:effectLst/>
                <a:latin typeface="Times New Roman" panose="02020603050405020304" pitchFamily="18" charset="0"/>
                <a:ea typeface="等线" panose="02010600030101010101" pitchFamily="2" charset="-122"/>
              </a:rPr>
              <a:t> </a:t>
            </a:r>
            <a:r>
              <a:rPr lang="en-US" altLang="zh-CN" sz="1400" b="0" i="0" u="none" strike="noStrike" baseline="30000" dirty="0">
                <a:solidFill>
                  <a:srgbClr val="000000"/>
                </a:solidFill>
                <a:effectLst/>
                <a:latin typeface="Times New Roman" panose="02020603050405020304" pitchFamily="18" charset="0"/>
                <a:ea typeface="等线" panose="02010600030101010101" pitchFamily="2" charset="-122"/>
              </a:rPr>
              <a:t>1*</a:t>
            </a:r>
            <a:r>
              <a:rPr lang="en-US" altLang="zh-CN" sz="1400" dirty="0"/>
              <a:t> </a:t>
            </a:r>
            <a:endParaRPr lang="zh-CN" altLang="en-US" sz="1400" dirty="0"/>
          </a:p>
        </p:txBody>
      </p:sp>
      <p:sp>
        <p:nvSpPr>
          <p:cNvPr id="13" name="文本框 12">
            <a:extLst>
              <a:ext uri="{FF2B5EF4-FFF2-40B4-BE49-F238E27FC236}">
                <a16:creationId xmlns:a16="http://schemas.microsoft.com/office/drawing/2014/main" id="{FEA5457A-994A-4301-99B7-A4C4192974B0}"/>
              </a:ext>
            </a:extLst>
          </p:cNvPr>
          <p:cNvSpPr txBox="1"/>
          <p:nvPr/>
        </p:nvSpPr>
        <p:spPr>
          <a:xfrm>
            <a:off x="49114" y="2340292"/>
            <a:ext cx="6166046" cy="1600438"/>
          </a:xfrm>
          <a:prstGeom prst="rect">
            <a:avLst/>
          </a:prstGeom>
          <a:noFill/>
        </p:spPr>
        <p:txBody>
          <a:bodyPr wrap="square">
            <a:spAutoFit/>
          </a:bodyPr>
          <a:lstStyle/>
          <a:p>
            <a:r>
              <a:rPr lang="zh-CN" altLang="en-US" sz="1400" dirty="0">
                <a:latin typeface="Times New Roman" panose="02020603050405020304" pitchFamily="18" charset="0"/>
                <a:cs typeface="Times New Roman" panose="02020603050405020304" pitchFamily="18" charset="0"/>
              </a:rPr>
              <a:t>1 School of Modern Industry for Selenium Science and Engineering, National R&amp;D Center for Se-Rich Agricultural Products Processing Technology, Wuhan Polytechnic University, Wuhan, 430023, China</a:t>
            </a:r>
            <a:endParaRPr lang="en-US" altLang="zh-CN" sz="1400" dirty="0">
              <a:latin typeface="Times New Roman" panose="02020603050405020304" pitchFamily="18" charset="0"/>
              <a:cs typeface="Times New Roman" panose="02020603050405020304" pitchFamily="18" charset="0"/>
            </a:endParaRPr>
          </a:p>
          <a:p>
            <a:endParaRPr lang="en-US" altLang="zh-CN" sz="1400" dirty="0">
              <a:latin typeface="Times New Roman" panose="02020603050405020304" pitchFamily="18" charset="0"/>
              <a:cs typeface="Times New Roman" panose="02020603050405020304" pitchFamily="18" charset="0"/>
            </a:endParaRPr>
          </a:p>
          <a:p>
            <a:r>
              <a:rPr lang="en-US" altLang="zh-CN" sz="1400" dirty="0">
                <a:latin typeface="Times New Roman" panose="02020603050405020304" pitchFamily="18" charset="0"/>
                <a:cs typeface="Times New Roman" panose="02020603050405020304" pitchFamily="18" charset="0"/>
              </a:rPr>
              <a:t>2 Key Laboratory of Biology and Genetic Improvement of Oil Crops, Ministry of Agriculture and Rural Affairs, Oil Crops Research Institute, Chinese Academy of Agricultural Sciences, Wuhan, 430062, China</a:t>
            </a:r>
            <a:endParaRPr lang="zh-CN" altLang="en-US" sz="1400"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53B3686D-000E-0C69-D726-79833F4664A2}"/>
              </a:ext>
            </a:extLst>
          </p:cNvPr>
          <p:cNvSpPr txBox="1"/>
          <p:nvPr/>
        </p:nvSpPr>
        <p:spPr>
          <a:xfrm>
            <a:off x="49113" y="4159379"/>
            <a:ext cx="4037551" cy="307777"/>
          </a:xfrm>
          <a:prstGeom prst="rect">
            <a:avLst/>
          </a:prstGeom>
          <a:noFill/>
        </p:spPr>
        <p:txBody>
          <a:bodyPr wrap="square">
            <a:spAutoFit/>
          </a:bodyPr>
          <a:lstStyle/>
          <a:p>
            <a:r>
              <a:rPr lang="zh-CN" altLang="en-US" sz="1400" dirty="0">
                <a:latin typeface="Times New Roman" panose="02020603050405020304" pitchFamily="18" charset="0"/>
                <a:cs typeface="Times New Roman" panose="02020603050405020304" pitchFamily="18" charset="0"/>
              </a:rPr>
              <a:t>† These authors contributed equally to this work</a:t>
            </a:r>
          </a:p>
        </p:txBody>
      </p:sp>
      <p:sp>
        <p:nvSpPr>
          <p:cNvPr id="17" name="文本框 16">
            <a:extLst>
              <a:ext uri="{FF2B5EF4-FFF2-40B4-BE49-F238E27FC236}">
                <a16:creationId xmlns:a16="http://schemas.microsoft.com/office/drawing/2014/main" id="{B668B38D-0F9E-86E0-C611-C04F23E72E04}"/>
              </a:ext>
            </a:extLst>
          </p:cNvPr>
          <p:cNvSpPr txBox="1"/>
          <p:nvPr/>
        </p:nvSpPr>
        <p:spPr>
          <a:xfrm>
            <a:off x="184638" y="4644045"/>
            <a:ext cx="3418448" cy="338554"/>
          </a:xfrm>
          <a:prstGeom prst="rect">
            <a:avLst/>
          </a:prstGeom>
          <a:noFill/>
        </p:spPr>
        <p:txBody>
          <a:bodyPr wrap="square">
            <a:spAutoFit/>
          </a:bodyPr>
          <a:lstStyle/>
          <a:p>
            <a:r>
              <a:rPr lang="zh-CN" altLang="en-US" sz="1600" b="1" dirty="0">
                <a:latin typeface="Times New Roman" panose="02020603050405020304" pitchFamily="18" charset="0"/>
                <a:cs typeface="Times New Roman" panose="02020603050405020304" pitchFamily="18" charset="0"/>
              </a:rPr>
              <a:t>Address correspondence to:</a:t>
            </a:r>
          </a:p>
        </p:txBody>
      </p:sp>
      <p:sp>
        <p:nvSpPr>
          <p:cNvPr id="19" name="文本框 18">
            <a:extLst>
              <a:ext uri="{FF2B5EF4-FFF2-40B4-BE49-F238E27FC236}">
                <a16:creationId xmlns:a16="http://schemas.microsoft.com/office/drawing/2014/main" id="{93561EFC-9FF2-4B35-D43A-A1186B8A65D5}"/>
              </a:ext>
            </a:extLst>
          </p:cNvPr>
          <p:cNvSpPr txBox="1"/>
          <p:nvPr/>
        </p:nvSpPr>
        <p:spPr>
          <a:xfrm>
            <a:off x="358664" y="5190266"/>
            <a:ext cx="3418448" cy="584775"/>
          </a:xfrm>
          <a:prstGeom prst="rect">
            <a:avLst/>
          </a:prstGeom>
          <a:noFill/>
        </p:spPr>
        <p:txBody>
          <a:bodyPr wrap="square">
            <a:spAutoFit/>
          </a:bodyPr>
          <a:lstStyle/>
          <a:p>
            <a:r>
              <a:rPr lang="zh-CN" altLang="en-US" sz="1600" dirty="0">
                <a:latin typeface="Times New Roman" panose="02020603050405020304" pitchFamily="18" charset="0"/>
                <a:cs typeface="Times New Roman" panose="02020603050405020304" pitchFamily="18" charset="0"/>
              </a:rPr>
              <a:t>Wei Guo</a:t>
            </a:r>
            <a:r>
              <a:rPr lang="en-US" altLang="zh-CN" sz="1600" dirty="0">
                <a:latin typeface="Times New Roman" panose="02020603050405020304" pitchFamily="18" charset="0"/>
                <a:cs typeface="Times New Roman" panose="02020603050405020304" pitchFamily="18" charset="0"/>
              </a:rPr>
              <a:t>:</a:t>
            </a:r>
          </a:p>
          <a:p>
            <a:r>
              <a:rPr lang="en-US" altLang="zh-CN" sz="1600" dirty="0">
                <a:latin typeface="Times New Roman" panose="02020603050405020304" pitchFamily="18" charset="0"/>
                <a:cs typeface="Times New Roman" panose="02020603050405020304" pitchFamily="18" charset="0"/>
              </a:rPr>
              <a:t>guowei03@caas.cn</a:t>
            </a:r>
            <a:endParaRPr lang="zh-CN" altLang="en-US" sz="1600" dirty="0">
              <a:latin typeface="Times New Roman" panose="02020603050405020304" pitchFamily="18" charset="0"/>
              <a:cs typeface="Times New Roman" panose="02020603050405020304" pitchFamily="18" charset="0"/>
            </a:endParaRPr>
          </a:p>
        </p:txBody>
      </p:sp>
      <p:sp>
        <p:nvSpPr>
          <p:cNvPr id="20" name="文本框 19">
            <a:extLst>
              <a:ext uri="{FF2B5EF4-FFF2-40B4-BE49-F238E27FC236}">
                <a16:creationId xmlns:a16="http://schemas.microsoft.com/office/drawing/2014/main" id="{6C165BD5-06DB-5E85-39A5-4C3452700440}"/>
              </a:ext>
            </a:extLst>
          </p:cNvPr>
          <p:cNvSpPr txBox="1"/>
          <p:nvPr/>
        </p:nvSpPr>
        <p:spPr>
          <a:xfrm>
            <a:off x="358664" y="5836597"/>
            <a:ext cx="3418448" cy="584775"/>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Li</a:t>
            </a:r>
            <a:r>
              <a:rPr lang="zh-CN" altLang="en-US" sz="1600" dirty="0">
                <a:latin typeface="Times New Roman" panose="02020603050405020304" pitchFamily="18" charset="0"/>
                <a:cs typeface="Times New Roman" panose="02020603050405020304" pitchFamily="18" charset="0"/>
              </a:rPr>
              <a:t> </a:t>
            </a:r>
            <a:r>
              <a:rPr lang="en-US" altLang="zh-CN" sz="1600" dirty="0">
                <a:latin typeface="Times New Roman" panose="02020603050405020304" pitchFamily="18" charset="0"/>
                <a:cs typeface="Times New Roman" panose="02020603050405020304" pitchFamily="18" charset="0"/>
              </a:rPr>
              <a:t>Li:</a:t>
            </a:r>
          </a:p>
          <a:p>
            <a:r>
              <a:rPr lang="en-US" altLang="zh-CN" sz="1600" dirty="0">
                <a:latin typeface="Times New Roman" panose="02020603050405020304" pitchFamily="18" charset="0"/>
                <a:cs typeface="Times New Roman" panose="02020603050405020304" pitchFamily="18" charset="0"/>
              </a:rPr>
              <a:t>lily7819@whpu.edu.cn</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146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F5165F83-7E19-BC73-DAAE-09F16E18C2B9}"/>
              </a:ext>
            </a:extLst>
          </p:cNvPr>
          <p:cNvGrpSpPr/>
          <p:nvPr/>
        </p:nvGrpSpPr>
        <p:grpSpPr>
          <a:xfrm>
            <a:off x="222836" y="192721"/>
            <a:ext cx="5206999" cy="6038851"/>
            <a:chOff x="528637" y="1571624"/>
            <a:chExt cx="5206999" cy="6038851"/>
          </a:xfrm>
        </p:grpSpPr>
        <p:grpSp>
          <p:nvGrpSpPr>
            <p:cNvPr id="4" name="组合 3">
              <a:extLst>
                <a:ext uri="{FF2B5EF4-FFF2-40B4-BE49-F238E27FC236}">
                  <a16:creationId xmlns:a16="http://schemas.microsoft.com/office/drawing/2014/main" id="{CEABE762-D3D7-33D4-C0DD-1BFC1821E0FE}"/>
                </a:ext>
              </a:extLst>
            </p:cNvPr>
            <p:cNvGrpSpPr/>
            <p:nvPr/>
          </p:nvGrpSpPr>
          <p:grpSpPr>
            <a:xfrm>
              <a:off x="528637" y="1571624"/>
              <a:ext cx="5206999" cy="6038851"/>
              <a:chOff x="512763" y="2384424"/>
              <a:chExt cx="5206999" cy="6038851"/>
            </a:xfrm>
          </p:grpSpPr>
          <p:pic>
            <p:nvPicPr>
              <p:cNvPr id="18" name="Picture 4">
                <a:extLst>
                  <a:ext uri="{FF2B5EF4-FFF2-40B4-BE49-F238E27FC236}">
                    <a16:creationId xmlns:a16="http://schemas.microsoft.com/office/drawing/2014/main" id="{F0B5D593-8579-CFF0-6005-3C593F6794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401" t="8670" r="6612" b="19638"/>
              <a:stretch/>
            </p:blipFill>
            <p:spPr bwMode="auto">
              <a:xfrm>
                <a:off x="1374776" y="2384424"/>
                <a:ext cx="4344986" cy="6038851"/>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18">
                <a:extLst>
                  <a:ext uri="{FF2B5EF4-FFF2-40B4-BE49-F238E27FC236}">
                    <a16:creationId xmlns:a16="http://schemas.microsoft.com/office/drawing/2014/main" id="{7FA51387-CBE1-66D6-87E5-3D3417C882F9}"/>
                  </a:ext>
                </a:extLst>
              </p:cNvPr>
              <p:cNvSpPr/>
              <p:nvPr/>
            </p:nvSpPr>
            <p:spPr>
              <a:xfrm>
                <a:off x="512763" y="2503164"/>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20" name="矩形 19">
                <a:extLst>
                  <a:ext uri="{FF2B5EF4-FFF2-40B4-BE49-F238E27FC236}">
                    <a16:creationId xmlns:a16="http://schemas.microsoft.com/office/drawing/2014/main" id="{42D78777-3D48-6633-0623-2238B5A897D2}"/>
                  </a:ext>
                </a:extLst>
              </p:cNvPr>
              <p:cNvSpPr/>
              <p:nvPr/>
            </p:nvSpPr>
            <p:spPr>
              <a:xfrm>
                <a:off x="512763" y="3087470"/>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21" name="矩形 20">
                <a:extLst>
                  <a:ext uri="{FF2B5EF4-FFF2-40B4-BE49-F238E27FC236}">
                    <a16:creationId xmlns:a16="http://schemas.microsoft.com/office/drawing/2014/main" id="{A0B00933-A47C-17ED-0854-F9E81FA823E3}"/>
                  </a:ext>
                </a:extLst>
              </p:cNvPr>
              <p:cNvSpPr/>
              <p:nvPr/>
            </p:nvSpPr>
            <p:spPr>
              <a:xfrm>
                <a:off x="512763" y="3686709"/>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22" name="矩形 21">
                <a:extLst>
                  <a:ext uri="{FF2B5EF4-FFF2-40B4-BE49-F238E27FC236}">
                    <a16:creationId xmlns:a16="http://schemas.microsoft.com/office/drawing/2014/main" id="{7B912102-99C1-8008-A145-4AE8BC095992}"/>
                  </a:ext>
                </a:extLst>
              </p:cNvPr>
              <p:cNvSpPr/>
              <p:nvPr/>
            </p:nvSpPr>
            <p:spPr>
              <a:xfrm>
                <a:off x="512763" y="4279355"/>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23" name="矩形 22">
                <a:extLst>
                  <a:ext uri="{FF2B5EF4-FFF2-40B4-BE49-F238E27FC236}">
                    <a16:creationId xmlns:a16="http://schemas.microsoft.com/office/drawing/2014/main" id="{1BABB9D5-C6B5-3133-E8B7-96C018B2EB18}"/>
                  </a:ext>
                </a:extLst>
              </p:cNvPr>
              <p:cNvSpPr/>
              <p:nvPr/>
            </p:nvSpPr>
            <p:spPr>
              <a:xfrm>
                <a:off x="512763" y="4903353"/>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24" name="矩形 23">
                <a:extLst>
                  <a:ext uri="{FF2B5EF4-FFF2-40B4-BE49-F238E27FC236}">
                    <a16:creationId xmlns:a16="http://schemas.microsoft.com/office/drawing/2014/main" id="{1522809F-805B-1280-FC69-334DC7CC2FD2}"/>
                  </a:ext>
                </a:extLst>
              </p:cNvPr>
              <p:cNvSpPr/>
              <p:nvPr/>
            </p:nvSpPr>
            <p:spPr>
              <a:xfrm>
                <a:off x="512763" y="5487659"/>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42" name="矩形 41">
                <a:extLst>
                  <a:ext uri="{FF2B5EF4-FFF2-40B4-BE49-F238E27FC236}">
                    <a16:creationId xmlns:a16="http://schemas.microsoft.com/office/drawing/2014/main" id="{BB7BB608-13AF-ACED-BDBB-B7678AFD4002}"/>
                  </a:ext>
                </a:extLst>
              </p:cNvPr>
              <p:cNvSpPr/>
              <p:nvPr/>
            </p:nvSpPr>
            <p:spPr>
              <a:xfrm>
                <a:off x="512763" y="6088467"/>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43" name="矩形 42">
                <a:extLst>
                  <a:ext uri="{FF2B5EF4-FFF2-40B4-BE49-F238E27FC236}">
                    <a16:creationId xmlns:a16="http://schemas.microsoft.com/office/drawing/2014/main" id="{34E3CF7F-A7EF-B68B-08E5-0E52F5A870D4}"/>
                  </a:ext>
                </a:extLst>
              </p:cNvPr>
              <p:cNvSpPr/>
              <p:nvPr/>
            </p:nvSpPr>
            <p:spPr>
              <a:xfrm>
                <a:off x="512763" y="6706878"/>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44" name="矩形 43">
                <a:extLst>
                  <a:ext uri="{FF2B5EF4-FFF2-40B4-BE49-F238E27FC236}">
                    <a16:creationId xmlns:a16="http://schemas.microsoft.com/office/drawing/2014/main" id="{34F734E2-ECF1-2D39-27F7-4E3944D10DA5}"/>
                  </a:ext>
                </a:extLst>
              </p:cNvPr>
              <p:cNvSpPr/>
              <p:nvPr/>
            </p:nvSpPr>
            <p:spPr>
              <a:xfrm>
                <a:off x="512763" y="7284648"/>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sp>
            <p:nvSpPr>
              <p:cNvPr id="45" name="矩形 44">
                <a:extLst>
                  <a:ext uri="{FF2B5EF4-FFF2-40B4-BE49-F238E27FC236}">
                    <a16:creationId xmlns:a16="http://schemas.microsoft.com/office/drawing/2014/main" id="{27A2D98B-AACA-E9CA-1C3C-6D09E9304107}"/>
                  </a:ext>
                </a:extLst>
              </p:cNvPr>
              <p:cNvSpPr/>
              <p:nvPr/>
            </p:nvSpPr>
            <p:spPr>
              <a:xfrm>
                <a:off x="512763" y="7903059"/>
                <a:ext cx="708128"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GmDWF1a</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GmDWF1b</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AtDWF1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OsDWF1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ZmDWF1</a:t>
                </a:r>
              </a:p>
            </p:txBody>
          </p:sp>
        </p:grpSp>
        <p:sp>
          <p:nvSpPr>
            <p:cNvPr id="5" name="矩形 4">
              <a:extLst>
                <a:ext uri="{FF2B5EF4-FFF2-40B4-BE49-F238E27FC236}">
                  <a16:creationId xmlns:a16="http://schemas.microsoft.com/office/drawing/2014/main" id="{94E9A9F0-2F7C-2EC1-B7BB-09DA77EE7A07}"/>
                </a:ext>
              </a:extLst>
            </p:cNvPr>
            <p:cNvSpPr/>
            <p:nvPr/>
          </p:nvSpPr>
          <p:spPr>
            <a:xfrm>
              <a:off x="1189037" y="1682024"/>
              <a:ext cx="201613"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1</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1</a:t>
              </a:r>
            </a:p>
          </p:txBody>
        </p:sp>
        <p:sp>
          <p:nvSpPr>
            <p:cNvPr id="9" name="矩形 8">
              <a:extLst>
                <a:ext uri="{FF2B5EF4-FFF2-40B4-BE49-F238E27FC236}">
                  <a16:creationId xmlns:a16="http://schemas.microsoft.com/office/drawing/2014/main" id="{A7AF6E79-BE75-0C44-A9BE-47590978A941}"/>
                </a:ext>
              </a:extLst>
            </p:cNvPr>
            <p:cNvSpPr/>
            <p:nvPr/>
          </p:nvSpPr>
          <p:spPr>
            <a:xfrm>
              <a:off x="1137046" y="2281263"/>
              <a:ext cx="30559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800"/>
                </a:lnSpc>
              </a:pPr>
              <a:r>
                <a:rPr lang="en-US" altLang="zh-CN" sz="800" b="1" dirty="0">
                  <a:solidFill>
                    <a:schemeClr val="tx1"/>
                  </a:solidFill>
                  <a:latin typeface="Arial" panose="020B0604020202020204" pitchFamily="34" charset="0"/>
                  <a:cs typeface="Arial" panose="020B0604020202020204" pitchFamily="34" charset="0"/>
                </a:rPr>
                <a:t>32</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32</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33</a:t>
              </a:r>
              <a:endParaRPr lang="zh-CN" altLang="en-US" sz="800" b="1" dirty="0">
                <a:solidFill>
                  <a:schemeClr val="tx1"/>
                </a:solidFill>
                <a:latin typeface="Arial" panose="020B0604020202020204" pitchFamily="34" charset="0"/>
                <a:cs typeface="Arial" panose="020B0604020202020204" pitchFamily="34" charset="0"/>
              </a:endParaRPr>
            </a:p>
            <a:p>
              <a:pPr>
                <a:lnSpc>
                  <a:spcPts val="800"/>
                </a:lnSpc>
              </a:pPr>
              <a:r>
                <a:rPr lang="en-US" altLang="zh-CN" sz="800" b="1" dirty="0">
                  <a:solidFill>
                    <a:schemeClr val="tx1"/>
                  </a:solidFill>
                  <a:latin typeface="Arial" panose="020B0604020202020204" pitchFamily="34" charset="0"/>
                  <a:cs typeface="Arial" panose="020B0604020202020204" pitchFamily="34" charset="0"/>
                </a:rPr>
                <a:t>61</a:t>
              </a:r>
            </a:p>
            <a:p>
              <a:pPr>
                <a:lnSpc>
                  <a:spcPts val="800"/>
                </a:lnSpc>
              </a:pPr>
              <a:r>
                <a:rPr lang="en-US" altLang="zh-CN" sz="800" b="1" dirty="0">
                  <a:solidFill>
                    <a:schemeClr val="tx1"/>
                  </a:solidFill>
                  <a:latin typeface="Arial" panose="020B0604020202020204" pitchFamily="34" charset="0"/>
                  <a:cs typeface="Arial" panose="020B0604020202020204" pitchFamily="34" charset="0"/>
                </a:rPr>
                <a:t>33</a:t>
              </a:r>
            </a:p>
          </p:txBody>
        </p:sp>
        <p:sp>
          <p:nvSpPr>
            <p:cNvPr id="10" name="矩形 9">
              <a:extLst>
                <a:ext uri="{FF2B5EF4-FFF2-40B4-BE49-F238E27FC236}">
                  <a16:creationId xmlns:a16="http://schemas.microsoft.com/office/drawing/2014/main" id="{8F81DC8E-FCC4-3DA4-EA4C-641FBBF5A1FF}"/>
                </a:ext>
              </a:extLst>
            </p:cNvPr>
            <p:cNvSpPr/>
            <p:nvPr/>
          </p:nvSpPr>
          <p:spPr>
            <a:xfrm>
              <a:off x="1081086" y="2882249"/>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92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92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93</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121</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93</a:t>
              </a:r>
            </a:p>
          </p:txBody>
        </p:sp>
        <p:sp>
          <p:nvSpPr>
            <p:cNvPr id="11" name="矩形 10">
              <a:extLst>
                <a:ext uri="{FF2B5EF4-FFF2-40B4-BE49-F238E27FC236}">
                  <a16:creationId xmlns:a16="http://schemas.microsoft.com/office/drawing/2014/main" id="{865855D5-0419-1095-D30F-4F087EFBA161}"/>
                </a:ext>
              </a:extLst>
            </p:cNvPr>
            <p:cNvSpPr/>
            <p:nvPr/>
          </p:nvSpPr>
          <p:spPr>
            <a:xfrm>
              <a:off x="1081086" y="3489745"/>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152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152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153</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181</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153</a:t>
              </a:r>
            </a:p>
          </p:txBody>
        </p:sp>
        <p:sp>
          <p:nvSpPr>
            <p:cNvPr id="12" name="矩形 11">
              <a:extLst>
                <a:ext uri="{FF2B5EF4-FFF2-40B4-BE49-F238E27FC236}">
                  <a16:creationId xmlns:a16="http://schemas.microsoft.com/office/drawing/2014/main" id="{7C947DF3-1145-3769-F286-43A508739138}"/>
                </a:ext>
              </a:extLst>
            </p:cNvPr>
            <p:cNvSpPr/>
            <p:nvPr/>
          </p:nvSpPr>
          <p:spPr>
            <a:xfrm>
              <a:off x="1081086" y="4085703"/>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212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212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213</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241</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213</a:t>
              </a:r>
            </a:p>
          </p:txBody>
        </p:sp>
        <p:sp>
          <p:nvSpPr>
            <p:cNvPr id="13" name="矩形 12">
              <a:extLst>
                <a:ext uri="{FF2B5EF4-FFF2-40B4-BE49-F238E27FC236}">
                  <a16:creationId xmlns:a16="http://schemas.microsoft.com/office/drawing/2014/main" id="{E566E850-3984-F84A-2B08-7189DC999EDC}"/>
                </a:ext>
              </a:extLst>
            </p:cNvPr>
            <p:cNvSpPr/>
            <p:nvPr/>
          </p:nvSpPr>
          <p:spPr>
            <a:xfrm>
              <a:off x="1081086" y="4680685"/>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272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272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270</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298</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270</a:t>
              </a:r>
            </a:p>
          </p:txBody>
        </p:sp>
        <p:sp>
          <p:nvSpPr>
            <p:cNvPr id="14" name="矩形 13">
              <a:extLst>
                <a:ext uri="{FF2B5EF4-FFF2-40B4-BE49-F238E27FC236}">
                  <a16:creationId xmlns:a16="http://schemas.microsoft.com/office/drawing/2014/main" id="{86B39D68-774F-8C1C-FCF1-0C3E79BCD4FF}"/>
                </a:ext>
              </a:extLst>
            </p:cNvPr>
            <p:cNvSpPr/>
            <p:nvPr/>
          </p:nvSpPr>
          <p:spPr>
            <a:xfrm>
              <a:off x="1081086" y="5290490"/>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332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332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330</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358</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330</a:t>
              </a:r>
            </a:p>
          </p:txBody>
        </p:sp>
        <p:sp>
          <p:nvSpPr>
            <p:cNvPr id="15" name="矩形 14">
              <a:extLst>
                <a:ext uri="{FF2B5EF4-FFF2-40B4-BE49-F238E27FC236}">
                  <a16:creationId xmlns:a16="http://schemas.microsoft.com/office/drawing/2014/main" id="{480C0663-52E4-0755-D535-66A4EC9A5CC7}"/>
                </a:ext>
              </a:extLst>
            </p:cNvPr>
            <p:cNvSpPr/>
            <p:nvPr/>
          </p:nvSpPr>
          <p:spPr>
            <a:xfrm>
              <a:off x="1081086" y="5885472"/>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392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392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390</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418</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390</a:t>
              </a:r>
            </a:p>
          </p:txBody>
        </p:sp>
        <p:sp>
          <p:nvSpPr>
            <p:cNvPr id="16" name="矩形 15">
              <a:extLst>
                <a:ext uri="{FF2B5EF4-FFF2-40B4-BE49-F238E27FC236}">
                  <a16:creationId xmlns:a16="http://schemas.microsoft.com/office/drawing/2014/main" id="{6DEB0399-091F-0F85-73E2-629FBBB6AA73}"/>
                </a:ext>
              </a:extLst>
            </p:cNvPr>
            <p:cNvSpPr/>
            <p:nvPr/>
          </p:nvSpPr>
          <p:spPr>
            <a:xfrm>
              <a:off x="1081086" y="6487865"/>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452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452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450</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478</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450</a:t>
              </a:r>
            </a:p>
          </p:txBody>
        </p:sp>
        <p:sp>
          <p:nvSpPr>
            <p:cNvPr id="17" name="矩形 16">
              <a:extLst>
                <a:ext uri="{FF2B5EF4-FFF2-40B4-BE49-F238E27FC236}">
                  <a16:creationId xmlns:a16="http://schemas.microsoft.com/office/drawing/2014/main" id="{468F2582-A7BC-00A6-8C33-8EB067463169}"/>
                </a:ext>
              </a:extLst>
            </p:cNvPr>
            <p:cNvSpPr/>
            <p:nvPr/>
          </p:nvSpPr>
          <p:spPr>
            <a:xfrm>
              <a:off x="1081086" y="7090258"/>
              <a:ext cx="361554" cy="4986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512</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512</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510</a:t>
              </a:r>
              <a:endParaRPr lang="zh-CN" altLang="en-US" sz="800" b="1" dirty="0">
                <a:solidFill>
                  <a:schemeClr val="tx1"/>
                </a:solidFill>
                <a:latin typeface="Arial" panose="020B0604020202020204" pitchFamily="34" charset="0"/>
                <a:cs typeface="Arial" panose="020B0604020202020204" pitchFamily="34" charset="0"/>
              </a:endParaRP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538</a:t>
              </a:r>
            </a:p>
            <a:p>
              <a:pPr algn="r">
                <a:lnSpc>
                  <a:spcPts val="800"/>
                </a:lnSpc>
              </a:pPr>
              <a:r>
                <a:rPr lang="en-US" altLang="zh-CN" sz="800" b="1" dirty="0">
                  <a:solidFill>
                    <a:schemeClr val="tx1"/>
                  </a:solidFill>
                  <a:latin typeface="Arial" panose="020B0604020202020204" pitchFamily="34" charset="0"/>
                  <a:cs typeface="Arial" panose="020B0604020202020204" pitchFamily="34" charset="0"/>
                </a:rPr>
                <a:t>510</a:t>
              </a:r>
            </a:p>
          </p:txBody>
        </p:sp>
      </p:grpSp>
      <p:sp>
        <p:nvSpPr>
          <p:cNvPr id="7" name="文本框 6">
            <a:extLst>
              <a:ext uri="{FF2B5EF4-FFF2-40B4-BE49-F238E27FC236}">
                <a16:creationId xmlns:a16="http://schemas.microsoft.com/office/drawing/2014/main" id="{A092177F-6E6C-9970-33DD-EBA29CF32CD2}"/>
              </a:ext>
            </a:extLst>
          </p:cNvPr>
          <p:cNvSpPr txBox="1"/>
          <p:nvPr/>
        </p:nvSpPr>
        <p:spPr>
          <a:xfrm>
            <a:off x="1" y="6351036"/>
            <a:ext cx="6264274" cy="830997"/>
          </a:xfrm>
          <a:prstGeom prst="rect">
            <a:avLst/>
          </a:prstGeom>
          <a:noFill/>
        </p:spPr>
        <p:txBody>
          <a:bodyPr wrap="square">
            <a:spAutoFit/>
          </a:bodyPr>
          <a:lstStyle/>
          <a:p>
            <a:r>
              <a:rPr lang="en-US" altLang="zh-CN" sz="1200" b="1" dirty="0">
                <a:latin typeface="Arial" panose="020B0604020202020204" pitchFamily="34" charset="0"/>
                <a:cs typeface="Arial" panose="020B0604020202020204" pitchFamily="34" charset="0"/>
              </a:rPr>
              <a:t>Supplementary Figure 1</a:t>
            </a:r>
            <a:r>
              <a:rPr lang="en-US" altLang="zh-CN" sz="1200" dirty="0">
                <a:latin typeface="Times New Roman" panose="02020603050405020304" pitchFamily="18" charset="0"/>
                <a:cs typeface="Times New Roman" panose="02020603050405020304" pitchFamily="18" charset="0"/>
              </a:rPr>
              <a:t> Sequence alignment of GmDWF1 proteins with homologous DWF1 proteins from various species. GenBank accession numbers for these proteins are as follows: GmDWF1a (Glyma.12G028300), GmDWF1b (Glyma.11G103500), AtDWF1 (AT3G19820), OsDWF1 (LOC_Os10g25780), ZmDWF1 (Zm00008a020660). </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8721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BA754D25-65B1-EEB0-0592-881587A21E92}"/>
              </a:ext>
            </a:extLst>
          </p:cNvPr>
          <p:cNvGrpSpPr/>
          <p:nvPr/>
        </p:nvGrpSpPr>
        <p:grpSpPr>
          <a:xfrm>
            <a:off x="45733" y="53582"/>
            <a:ext cx="6264276" cy="2890504"/>
            <a:chOff x="2865119" y="492390"/>
            <a:chExt cx="6528600" cy="3233724"/>
          </a:xfrm>
        </p:grpSpPr>
        <p:sp>
          <p:nvSpPr>
            <p:cNvPr id="6" name="矩形 5">
              <a:extLst>
                <a:ext uri="{FF2B5EF4-FFF2-40B4-BE49-F238E27FC236}">
                  <a16:creationId xmlns:a16="http://schemas.microsoft.com/office/drawing/2014/main" id="{1BEA4A22-0E89-318A-2F15-1F6731BB9A40}"/>
                </a:ext>
              </a:extLst>
            </p:cNvPr>
            <p:cNvSpPr/>
            <p:nvPr/>
          </p:nvSpPr>
          <p:spPr>
            <a:xfrm>
              <a:off x="2978331" y="1732665"/>
              <a:ext cx="5956663" cy="1598870"/>
            </a:xfrm>
            <a:prstGeom prst="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1" name="箭头: 右 10">
              <a:extLst>
                <a:ext uri="{FF2B5EF4-FFF2-40B4-BE49-F238E27FC236}">
                  <a16:creationId xmlns:a16="http://schemas.microsoft.com/office/drawing/2014/main" id="{0F21E32E-5014-E7E8-5E96-F2B217181949}"/>
                </a:ext>
              </a:extLst>
            </p:cNvPr>
            <p:cNvSpPr/>
            <p:nvPr/>
          </p:nvSpPr>
          <p:spPr>
            <a:xfrm>
              <a:off x="4394791" y="3218121"/>
              <a:ext cx="1757916" cy="210879"/>
            </a:xfrm>
            <a:prstGeom prst="rightArrow">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3" name="文本框 12">
              <a:extLst>
                <a:ext uri="{FF2B5EF4-FFF2-40B4-BE49-F238E27FC236}">
                  <a16:creationId xmlns:a16="http://schemas.microsoft.com/office/drawing/2014/main" id="{A6A7CFC5-0059-2455-C80C-4084FFC44E24}"/>
                </a:ext>
              </a:extLst>
            </p:cNvPr>
            <p:cNvSpPr txBox="1"/>
            <p:nvPr/>
          </p:nvSpPr>
          <p:spPr>
            <a:xfrm>
              <a:off x="4856281" y="3003255"/>
              <a:ext cx="917451" cy="309890"/>
            </a:xfrm>
            <a:prstGeom prst="rect">
              <a:avLst/>
            </a:prstGeom>
            <a:noFill/>
          </p:spPr>
          <p:txBody>
            <a:bodyPr wrap="square" rtlCol="0">
              <a:spAutoFit/>
            </a:bodyPr>
            <a:lstStyle/>
            <a:p>
              <a:pPr algn="ctr"/>
              <a:r>
                <a:rPr lang="en-US" altLang="zh-CN" sz="1200" b="1" dirty="0">
                  <a:latin typeface="Arial" panose="020B0604020202020204" pitchFamily="34" charset="0"/>
                  <a:cs typeface="Arial" panose="020B0604020202020204" pitchFamily="34" charset="0"/>
                </a:rPr>
                <a:t>Kan</a:t>
              </a:r>
              <a:r>
                <a:rPr lang="en-US" altLang="zh-CN" sz="1200" b="1" baseline="30000" dirty="0">
                  <a:latin typeface="Arial" panose="020B0604020202020204" pitchFamily="34" charset="0"/>
                  <a:cs typeface="Arial" panose="020B0604020202020204" pitchFamily="34" charset="0"/>
                </a:rPr>
                <a:t>r</a:t>
              </a:r>
              <a:endParaRPr lang="zh-CN" altLang="en-US" sz="1200" b="1" baseline="30000" dirty="0">
                <a:latin typeface="Arial" panose="020B0604020202020204" pitchFamily="34" charset="0"/>
                <a:cs typeface="Arial" panose="020B0604020202020204" pitchFamily="34" charset="0"/>
              </a:endParaRPr>
            </a:p>
          </p:txBody>
        </p:sp>
        <p:sp>
          <p:nvSpPr>
            <p:cNvPr id="14" name="矩形 13">
              <a:extLst>
                <a:ext uri="{FF2B5EF4-FFF2-40B4-BE49-F238E27FC236}">
                  <a16:creationId xmlns:a16="http://schemas.microsoft.com/office/drawing/2014/main" id="{50BB5005-4DFE-0D2E-6FCB-2E1D012FAD9A}"/>
                </a:ext>
              </a:extLst>
            </p:cNvPr>
            <p:cNvSpPr/>
            <p:nvPr/>
          </p:nvSpPr>
          <p:spPr>
            <a:xfrm>
              <a:off x="6461760" y="3218121"/>
              <a:ext cx="879566" cy="210879"/>
            </a:xfrm>
            <a:prstGeom prst="rect">
              <a:avLst/>
            </a:prstGeom>
            <a:solidFill>
              <a:srgbClr val="7030A0">
                <a:alpha val="9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900" b="1" dirty="0">
                  <a:latin typeface="Arial" panose="020B0604020202020204" pitchFamily="34" charset="0"/>
                  <a:cs typeface="Arial" panose="020B0604020202020204" pitchFamily="34" charset="0"/>
                </a:rPr>
                <a:t>pBR322 ori</a:t>
              </a:r>
              <a:endParaRPr lang="zh-CN" altLang="en-US" sz="900" b="1" dirty="0">
                <a:latin typeface="Arial" panose="020B0604020202020204" pitchFamily="34" charset="0"/>
                <a:cs typeface="Arial" panose="020B0604020202020204" pitchFamily="34" charset="0"/>
              </a:endParaRPr>
            </a:p>
          </p:txBody>
        </p:sp>
        <p:sp>
          <p:nvSpPr>
            <p:cNvPr id="15" name="矩形 14">
              <a:extLst>
                <a:ext uri="{FF2B5EF4-FFF2-40B4-BE49-F238E27FC236}">
                  <a16:creationId xmlns:a16="http://schemas.microsoft.com/office/drawing/2014/main" id="{D63FB18D-BF48-600A-1199-8AAD7EAECCF2}"/>
                </a:ext>
              </a:extLst>
            </p:cNvPr>
            <p:cNvSpPr/>
            <p:nvPr/>
          </p:nvSpPr>
          <p:spPr>
            <a:xfrm>
              <a:off x="7528762" y="3218120"/>
              <a:ext cx="1040472" cy="210880"/>
            </a:xfrm>
            <a:prstGeom prst="rect">
              <a:avLst/>
            </a:prstGeom>
            <a:solidFill>
              <a:srgbClr val="7030A0">
                <a:alpha val="9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900" b="1" dirty="0">
                  <a:latin typeface="Arial" panose="020B0604020202020204" pitchFamily="34" charset="0"/>
                  <a:cs typeface="Arial" panose="020B0604020202020204" pitchFamily="34" charset="0"/>
                </a:rPr>
                <a:t>pBR322 born</a:t>
              </a:r>
              <a:endParaRPr lang="zh-CN" altLang="en-US" sz="900" b="1" dirty="0">
                <a:latin typeface="Arial" panose="020B0604020202020204" pitchFamily="34" charset="0"/>
                <a:cs typeface="Arial" panose="020B0604020202020204" pitchFamily="34" charset="0"/>
              </a:endParaRPr>
            </a:p>
          </p:txBody>
        </p:sp>
        <p:sp>
          <p:nvSpPr>
            <p:cNvPr id="16" name="箭头: 下 15">
              <a:extLst>
                <a:ext uri="{FF2B5EF4-FFF2-40B4-BE49-F238E27FC236}">
                  <a16:creationId xmlns:a16="http://schemas.microsoft.com/office/drawing/2014/main" id="{8279A0D9-7E9D-11A2-E22C-C3D01C8D7A60}"/>
                </a:ext>
              </a:extLst>
            </p:cNvPr>
            <p:cNvSpPr/>
            <p:nvPr/>
          </p:nvSpPr>
          <p:spPr>
            <a:xfrm>
              <a:off x="8826136" y="2055223"/>
              <a:ext cx="230778" cy="1072722"/>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7" name="矩形 16">
              <a:extLst>
                <a:ext uri="{FF2B5EF4-FFF2-40B4-BE49-F238E27FC236}">
                  <a16:creationId xmlns:a16="http://schemas.microsoft.com/office/drawing/2014/main" id="{C1E3F262-B367-F8A9-D898-1CC79C2656E1}"/>
                </a:ext>
              </a:extLst>
            </p:cNvPr>
            <p:cNvSpPr/>
            <p:nvPr/>
          </p:nvSpPr>
          <p:spPr>
            <a:xfrm>
              <a:off x="8743407" y="1602377"/>
              <a:ext cx="82730" cy="24925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2" name="文本框 21">
              <a:extLst>
                <a:ext uri="{FF2B5EF4-FFF2-40B4-BE49-F238E27FC236}">
                  <a16:creationId xmlns:a16="http://schemas.microsoft.com/office/drawing/2014/main" id="{27ABEA8C-F186-74FB-F607-DB000D993BE8}"/>
                </a:ext>
              </a:extLst>
            </p:cNvPr>
            <p:cNvSpPr txBox="1"/>
            <p:nvPr/>
          </p:nvSpPr>
          <p:spPr>
            <a:xfrm>
              <a:off x="8476268" y="1337202"/>
              <a:ext cx="917451" cy="309890"/>
            </a:xfrm>
            <a:prstGeom prst="rect">
              <a:avLst/>
            </a:prstGeom>
            <a:noFill/>
          </p:spPr>
          <p:txBody>
            <a:bodyPr wrap="square" rtlCol="0">
              <a:spAutoFit/>
            </a:bodyPr>
            <a:lstStyle/>
            <a:p>
              <a:pPr algn="ctr"/>
              <a:r>
                <a:rPr lang="en-US" altLang="zh-CN" sz="1200" b="1" dirty="0">
                  <a:latin typeface="Arial" panose="020B0604020202020204" pitchFamily="34" charset="0"/>
                  <a:ea typeface="Calibri" panose="020F0502020204030204" pitchFamily="34" charset="0"/>
                  <a:cs typeface="Arial" panose="020B0604020202020204" pitchFamily="34" charset="0"/>
                </a:rPr>
                <a:t>RB</a:t>
              </a:r>
              <a:endParaRPr lang="zh-CN" altLang="en-US" sz="1200" b="1" baseline="30000" dirty="0">
                <a:latin typeface="Arial" panose="020B0604020202020204" pitchFamily="34" charset="0"/>
                <a:cs typeface="Arial" panose="020B0604020202020204" pitchFamily="34" charset="0"/>
              </a:endParaRPr>
            </a:p>
          </p:txBody>
        </p:sp>
        <p:sp>
          <p:nvSpPr>
            <p:cNvPr id="27" name="矩形 26">
              <a:extLst>
                <a:ext uri="{FF2B5EF4-FFF2-40B4-BE49-F238E27FC236}">
                  <a16:creationId xmlns:a16="http://schemas.microsoft.com/office/drawing/2014/main" id="{C3CB442B-ACEB-C4B5-ACC9-4058CD58F647}"/>
                </a:ext>
              </a:extLst>
            </p:cNvPr>
            <p:cNvSpPr/>
            <p:nvPr/>
          </p:nvSpPr>
          <p:spPr>
            <a:xfrm>
              <a:off x="7141029" y="1506478"/>
              <a:ext cx="879566" cy="2492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34" name="直接连接符 33">
              <a:extLst>
                <a:ext uri="{FF2B5EF4-FFF2-40B4-BE49-F238E27FC236}">
                  <a16:creationId xmlns:a16="http://schemas.microsoft.com/office/drawing/2014/main" id="{862DF7FD-F530-D5B1-78C1-242A9B5CC915}"/>
                </a:ext>
              </a:extLst>
            </p:cNvPr>
            <p:cNvCxnSpPr>
              <a:cxnSpLocks/>
            </p:cNvCxnSpPr>
            <p:nvPr/>
          </p:nvCxnSpPr>
          <p:spPr>
            <a:xfrm flipV="1">
              <a:off x="8031724" y="1577562"/>
              <a:ext cx="0" cy="15335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文本框 34">
              <a:extLst>
                <a:ext uri="{FF2B5EF4-FFF2-40B4-BE49-F238E27FC236}">
                  <a16:creationId xmlns:a16="http://schemas.microsoft.com/office/drawing/2014/main" id="{FF23506D-C45F-C832-9866-40309E509F03}"/>
                </a:ext>
              </a:extLst>
            </p:cNvPr>
            <p:cNvSpPr txBox="1"/>
            <p:nvPr/>
          </p:nvSpPr>
          <p:spPr>
            <a:xfrm>
              <a:off x="3705497" y="2391443"/>
              <a:ext cx="4022463" cy="309890"/>
            </a:xfrm>
            <a:prstGeom prst="rect">
              <a:avLst/>
            </a:prstGeom>
            <a:noFill/>
          </p:spPr>
          <p:txBody>
            <a:bodyPr wrap="square" rtlCol="0">
              <a:spAutoFit/>
            </a:bodyPr>
            <a:lstStyle/>
            <a:p>
              <a:pPr algn="ctr"/>
              <a:r>
                <a:rPr lang="en-US" altLang="zh-CN" sz="1200" b="1" dirty="0" err="1">
                  <a:latin typeface="Arial" panose="020B0604020202020204" pitchFamily="34" charset="0"/>
                  <a:cs typeface="Arial" panose="020B0604020202020204" pitchFamily="34" charset="0"/>
                </a:rPr>
                <a:t>pYLCRISPR</a:t>
              </a:r>
              <a:r>
                <a:rPr lang="en-US" altLang="zh-CN" sz="1200" b="1" dirty="0">
                  <a:latin typeface="Arial" panose="020B0604020202020204" pitchFamily="34" charset="0"/>
                  <a:cs typeface="Arial" panose="020B0604020202020204" pitchFamily="34" charset="0"/>
                </a:rPr>
                <a:t>/Cas9P35S-B-DWF1</a:t>
              </a:r>
              <a:endParaRPr lang="zh-CN" altLang="en-US" sz="1200" b="1" baseline="30000" dirty="0">
                <a:latin typeface="Arial" panose="020B0604020202020204" pitchFamily="34" charset="0"/>
                <a:cs typeface="Arial" panose="020B0604020202020204" pitchFamily="34" charset="0"/>
              </a:endParaRPr>
            </a:p>
          </p:txBody>
        </p:sp>
        <p:sp>
          <p:nvSpPr>
            <p:cNvPr id="36" name="文本框 35">
              <a:extLst>
                <a:ext uri="{FF2B5EF4-FFF2-40B4-BE49-F238E27FC236}">
                  <a16:creationId xmlns:a16="http://schemas.microsoft.com/office/drawing/2014/main" id="{9CE04CAA-0077-D2DD-A655-FFEB3415FB21}"/>
                </a:ext>
              </a:extLst>
            </p:cNvPr>
            <p:cNvSpPr txBox="1"/>
            <p:nvPr/>
          </p:nvSpPr>
          <p:spPr>
            <a:xfrm>
              <a:off x="7619778" y="2306115"/>
              <a:ext cx="917451" cy="594243"/>
            </a:xfrm>
            <a:prstGeom prst="rect">
              <a:avLst/>
            </a:prstGeom>
            <a:noFill/>
          </p:spPr>
          <p:txBody>
            <a:bodyPr wrap="square" rtlCol="0">
              <a:spAutoFit/>
            </a:bodyPr>
            <a:lstStyle/>
            <a:p>
              <a:pPr>
                <a:lnSpc>
                  <a:spcPct val="150000"/>
                </a:lnSpc>
              </a:pPr>
              <a:r>
                <a:rPr lang="en-US" altLang="zh-CN" sz="1200" dirty="0">
                  <a:latin typeface="Arial" panose="020B0604020202020204" pitchFamily="34" charset="0"/>
                  <a:ea typeface="微软雅黑" panose="020B0503020204020204" pitchFamily="34" charset="-122"/>
                  <a:cs typeface="Arial" panose="020B0604020202020204" pitchFamily="34" charset="0"/>
                </a:rPr>
                <a:t>pVS1</a:t>
              </a:r>
            </a:p>
            <a:p>
              <a:pPr>
                <a:lnSpc>
                  <a:spcPct val="150000"/>
                </a:lnSpc>
              </a:pPr>
              <a:r>
                <a:rPr lang="en-US" altLang="zh-CN" sz="1200" baseline="30000" dirty="0">
                  <a:latin typeface="Arial" panose="020B0604020202020204" pitchFamily="34" charset="0"/>
                  <a:ea typeface="微软雅黑" panose="020B0503020204020204" pitchFamily="34" charset="-122"/>
                  <a:cs typeface="Arial" panose="020B0604020202020204" pitchFamily="34" charset="0"/>
                </a:rPr>
                <a:t>replicon</a:t>
              </a:r>
              <a:endParaRPr lang="zh-CN" altLang="en-US" sz="1200" baseline="30000" dirty="0">
                <a:latin typeface="Arial" panose="020B0604020202020204" pitchFamily="34" charset="0"/>
                <a:ea typeface="微软雅黑" panose="020B0503020204020204" pitchFamily="34" charset="-122"/>
                <a:cs typeface="Arial" panose="020B0604020202020204" pitchFamily="34" charset="0"/>
              </a:endParaRPr>
            </a:p>
          </p:txBody>
        </p:sp>
        <p:cxnSp>
          <p:nvCxnSpPr>
            <p:cNvPr id="37" name="直接连接符 36">
              <a:extLst>
                <a:ext uri="{FF2B5EF4-FFF2-40B4-BE49-F238E27FC236}">
                  <a16:creationId xmlns:a16="http://schemas.microsoft.com/office/drawing/2014/main" id="{9A8BEB6F-9418-9C2D-4AFE-7C74E091D274}"/>
                </a:ext>
              </a:extLst>
            </p:cNvPr>
            <p:cNvCxnSpPr>
              <a:cxnSpLocks/>
            </p:cNvCxnSpPr>
            <p:nvPr/>
          </p:nvCxnSpPr>
          <p:spPr>
            <a:xfrm>
              <a:off x="7026295" y="1730919"/>
              <a:ext cx="309154" cy="3535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09656DDE-9120-A5C5-5F7B-866A05AFB602}"/>
                </a:ext>
              </a:extLst>
            </p:cNvPr>
            <p:cNvCxnSpPr/>
            <p:nvPr/>
          </p:nvCxnSpPr>
          <p:spPr>
            <a:xfrm flipH="1">
              <a:off x="7802880" y="1755734"/>
              <a:ext cx="372945" cy="3287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C824B42F-DD4E-FC7C-E19E-262CE05B1CEA}"/>
                </a:ext>
              </a:extLst>
            </p:cNvPr>
            <p:cNvSpPr txBox="1"/>
            <p:nvPr/>
          </p:nvSpPr>
          <p:spPr>
            <a:xfrm>
              <a:off x="7124804" y="2013564"/>
              <a:ext cx="917451" cy="309890"/>
            </a:xfrm>
            <a:prstGeom prst="rect">
              <a:avLst/>
            </a:prstGeom>
            <a:noFill/>
          </p:spPr>
          <p:txBody>
            <a:bodyPr wrap="square" rtlCol="0">
              <a:spAutoFit/>
            </a:bodyPr>
            <a:lstStyle/>
            <a:p>
              <a:pPr algn="ctr"/>
              <a:r>
                <a:rPr lang="en-US" altLang="zh-CN" sz="1200" dirty="0">
                  <a:latin typeface="Arial" panose="020B0604020202020204" pitchFamily="34" charset="0"/>
                  <a:cs typeface="Arial" panose="020B0604020202020204" pitchFamily="34" charset="0"/>
                </a:rPr>
                <a:t>Asc1</a:t>
              </a:r>
              <a:endParaRPr lang="zh-CN" altLang="en-US" sz="1200" baseline="30000" dirty="0">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34080597-2707-BC55-6C42-417D0EDF3155}"/>
                </a:ext>
              </a:extLst>
            </p:cNvPr>
            <p:cNvSpPr txBox="1"/>
            <p:nvPr/>
          </p:nvSpPr>
          <p:spPr>
            <a:xfrm>
              <a:off x="6843128" y="1303728"/>
              <a:ext cx="551460" cy="261610"/>
            </a:xfrm>
            <a:prstGeom prst="rect">
              <a:avLst/>
            </a:prstGeom>
            <a:noFill/>
          </p:spPr>
          <p:txBody>
            <a:bodyPr wrap="square" rtlCol="0">
              <a:spAutoFit/>
            </a:bodyPr>
            <a:lstStyle/>
            <a:p>
              <a:pPr algn="ctr"/>
              <a:r>
                <a:rPr lang="en-US" altLang="zh-CN" sz="1100" dirty="0">
                  <a:latin typeface="Arial" panose="020B0604020202020204" pitchFamily="34" charset="0"/>
                  <a:ea typeface="Cascadia Code" panose="020B0609020000020004" pitchFamily="49" charset="0"/>
                  <a:cs typeface="Arial" panose="020B0604020202020204" pitchFamily="34" charset="0"/>
                </a:rPr>
                <a:t>B-L</a:t>
              </a:r>
              <a:endParaRPr lang="zh-CN" altLang="en-US" sz="1100" baseline="30000" dirty="0">
                <a:latin typeface="Arial" panose="020B0604020202020204" pitchFamily="34" charset="0"/>
                <a:ea typeface="微软雅黑" panose="020B0503020204020204" pitchFamily="34" charset="-122"/>
                <a:cs typeface="Arial" panose="020B0604020202020204" pitchFamily="34" charset="0"/>
              </a:endParaRPr>
            </a:p>
          </p:txBody>
        </p:sp>
        <p:sp>
          <p:nvSpPr>
            <p:cNvPr id="41" name="文本框 40">
              <a:extLst>
                <a:ext uri="{FF2B5EF4-FFF2-40B4-BE49-F238E27FC236}">
                  <a16:creationId xmlns:a16="http://schemas.microsoft.com/office/drawing/2014/main" id="{F3557174-85DC-18B0-03E3-F58E0CB1E20C}"/>
                </a:ext>
              </a:extLst>
            </p:cNvPr>
            <p:cNvSpPr txBox="1"/>
            <p:nvPr/>
          </p:nvSpPr>
          <p:spPr>
            <a:xfrm>
              <a:off x="7750429" y="1298817"/>
              <a:ext cx="551461" cy="261610"/>
            </a:xfrm>
            <a:prstGeom prst="rect">
              <a:avLst/>
            </a:prstGeom>
            <a:noFill/>
          </p:spPr>
          <p:txBody>
            <a:bodyPr wrap="square" rtlCol="0">
              <a:spAutoFit/>
            </a:bodyPr>
            <a:lstStyle/>
            <a:p>
              <a:pPr algn="ctr"/>
              <a:r>
                <a:rPr lang="en-US" altLang="zh-CN" sz="1100" dirty="0">
                  <a:latin typeface="Arial" panose="020B0604020202020204" pitchFamily="34" charset="0"/>
                  <a:ea typeface="Cascadia Code" panose="020B0609020000020004" pitchFamily="49" charset="0"/>
                  <a:cs typeface="Arial" panose="020B0604020202020204" pitchFamily="34" charset="0"/>
                </a:rPr>
                <a:t>B-R</a:t>
              </a:r>
              <a:endParaRPr lang="zh-CN" altLang="en-US" sz="1100" baseline="30000" dirty="0">
                <a:latin typeface="Arial" panose="020B0604020202020204" pitchFamily="34" charset="0"/>
                <a:ea typeface="微软雅黑" panose="020B0503020204020204" pitchFamily="34" charset="-122"/>
                <a:cs typeface="Arial" panose="020B0604020202020204" pitchFamily="34" charset="0"/>
              </a:endParaRPr>
            </a:p>
          </p:txBody>
        </p:sp>
        <p:cxnSp>
          <p:nvCxnSpPr>
            <p:cNvPr id="42" name="直接连接符 41">
              <a:extLst>
                <a:ext uri="{FF2B5EF4-FFF2-40B4-BE49-F238E27FC236}">
                  <a16:creationId xmlns:a16="http://schemas.microsoft.com/office/drawing/2014/main" id="{2957BDEB-7E80-A1DA-E472-9274D36E0585}"/>
                </a:ext>
              </a:extLst>
            </p:cNvPr>
            <p:cNvCxnSpPr>
              <a:cxnSpLocks/>
            </p:cNvCxnSpPr>
            <p:nvPr/>
          </p:nvCxnSpPr>
          <p:spPr>
            <a:xfrm flipV="1">
              <a:off x="7124804" y="1577562"/>
              <a:ext cx="0" cy="15335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DBDCC9DE-164D-EBEB-184D-5CD065C8AFB3}"/>
                </a:ext>
              </a:extLst>
            </p:cNvPr>
            <p:cNvSpPr txBox="1"/>
            <p:nvPr/>
          </p:nvSpPr>
          <p:spPr>
            <a:xfrm>
              <a:off x="6031510" y="713105"/>
              <a:ext cx="551460" cy="379591"/>
            </a:xfrm>
            <a:prstGeom prst="rect">
              <a:avLst/>
            </a:prstGeom>
            <a:noFill/>
          </p:spPr>
          <p:txBody>
            <a:bodyPr wrap="square" rtlCol="0">
              <a:spAutoFit/>
            </a:bodyPr>
            <a:lstStyle/>
            <a:p>
              <a:pPr algn="ctr"/>
              <a:r>
                <a:rPr lang="en-US" altLang="zh-CN" sz="1200" b="1" baseline="30000" dirty="0" err="1">
                  <a:latin typeface="Arial" panose="020B0604020202020204" pitchFamily="34" charset="0"/>
                  <a:ea typeface="Cascadia Code" panose="020B0609020000020004" pitchFamily="49" charset="0"/>
                  <a:cs typeface="Arial" panose="020B0604020202020204" pitchFamily="34" charset="0"/>
                </a:rPr>
                <a:t>ctcg</a:t>
              </a:r>
              <a:endParaRPr lang="en-US" altLang="zh-CN" sz="1200" b="1" baseline="30000" dirty="0">
                <a:latin typeface="Arial" panose="020B0604020202020204" pitchFamily="34" charset="0"/>
                <a:ea typeface="Cascadia Code" panose="020B0609020000020004" pitchFamily="49" charset="0"/>
                <a:cs typeface="Arial" panose="020B0604020202020204" pitchFamily="34" charset="0"/>
              </a:endParaRPr>
            </a:p>
            <a:p>
              <a:pPr algn="ctr"/>
              <a:r>
                <a:rPr lang="en-US" altLang="zh-CN" sz="1200" b="1" baseline="30000" dirty="0" err="1">
                  <a:latin typeface="Arial" panose="020B0604020202020204" pitchFamily="34" charset="0"/>
                  <a:ea typeface="黑体" panose="02010609060101010101" pitchFamily="49" charset="-122"/>
                  <a:cs typeface="Arial" panose="020B0604020202020204" pitchFamily="34" charset="0"/>
                </a:rPr>
                <a:t>gagc</a:t>
              </a:r>
              <a:endParaRPr lang="zh-CN" altLang="en-US" sz="1200" b="1" baseline="30000" dirty="0">
                <a:latin typeface="Arial" panose="020B0604020202020204" pitchFamily="34" charset="0"/>
                <a:ea typeface="黑体" panose="02010609060101010101" pitchFamily="49" charset="-122"/>
                <a:cs typeface="Arial" panose="020B0604020202020204" pitchFamily="34" charset="0"/>
              </a:endParaRPr>
            </a:p>
          </p:txBody>
        </p:sp>
        <p:sp>
          <p:nvSpPr>
            <p:cNvPr id="44" name="矩形 43">
              <a:extLst>
                <a:ext uri="{FF2B5EF4-FFF2-40B4-BE49-F238E27FC236}">
                  <a16:creationId xmlns:a16="http://schemas.microsoft.com/office/drawing/2014/main" id="{032C4D14-1809-9FA7-B439-AA6D4ACDF387}"/>
                </a:ext>
              </a:extLst>
            </p:cNvPr>
            <p:cNvSpPr/>
            <p:nvPr/>
          </p:nvSpPr>
          <p:spPr>
            <a:xfrm>
              <a:off x="6578362" y="853702"/>
              <a:ext cx="80100" cy="61200"/>
            </a:xfrm>
            <a:prstGeom prst="rect">
              <a:avLst/>
            </a:prstGeom>
            <a:solidFill>
              <a:srgbClr val="4444C4"/>
            </a:solidFill>
            <a:ln>
              <a:solidFill>
                <a:srgbClr val="4444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5" name="箭头: 右 44">
              <a:extLst>
                <a:ext uri="{FF2B5EF4-FFF2-40B4-BE49-F238E27FC236}">
                  <a16:creationId xmlns:a16="http://schemas.microsoft.com/office/drawing/2014/main" id="{7AF01CFF-083A-A339-648D-6AD12DAC8BF7}"/>
                </a:ext>
              </a:extLst>
            </p:cNvPr>
            <p:cNvSpPr/>
            <p:nvPr/>
          </p:nvSpPr>
          <p:spPr>
            <a:xfrm>
              <a:off x="6663070" y="822251"/>
              <a:ext cx="363225" cy="120502"/>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6" name="矩形 45">
              <a:extLst>
                <a:ext uri="{FF2B5EF4-FFF2-40B4-BE49-F238E27FC236}">
                  <a16:creationId xmlns:a16="http://schemas.microsoft.com/office/drawing/2014/main" id="{414FEAB2-75BD-2FEA-8F9D-425A8CE829D5}"/>
                </a:ext>
              </a:extLst>
            </p:cNvPr>
            <p:cNvSpPr/>
            <p:nvPr/>
          </p:nvSpPr>
          <p:spPr>
            <a:xfrm>
              <a:off x="6498627" y="854769"/>
              <a:ext cx="69285" cy="612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7" name="箭头: 右 46">
              <a:extLst>
                <a:ext uri="{FF2B5EF4-FFF2-40B4-BE49-F238E27FC236}">
                  <a16:creationId xmlns:a16="http://schemas.microsoft.com/office/drawing/2014/main" id="{9B9AFF78-E7EE-9A98-0356-2EC8452E35DC}"/>
                </a:ext>
              </a:extLst>
            </p:cNvPr>
            <p:cNvSpPr/>
            <p:nvPr/>
          </p:nvSpPr>
          <p:spPr>
            <a:xfrm>
              <a:off x="7034411" y="727169"/>
              <a:ext cx="724134" cy="294810"/>
            </a:xfrm>
            <a:prstGeom prst="rightArrow">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solidFill>
                    <a:schemeClr val="tx1"/>
                  </a:solidFill>
                  <a:latin typeface="Arial" panose="020B0604020202020204" pitchFamily="34" charset="0"/>
                  <a:cs typeface="Arial" panose="020B0604020202020204" pitchFamily="34" charset="0"/>
                </a:rPr>
                <a:t>U3d pr</a:t>
              </a:r>
              <a:endParaRPr lang="zh-CN" altLang="en-US" sz="1000" b="1" dirty="0">
                <a:solidFill>
                  <a:schemeClr val="tx1"/>
                </a:solidFill>
                <a:latin typeface="Arial" panose="020B0604020202020204" pitchFamily="34" charset="0"/>
                <a:cs typeface="Arial" panose="020B0604020202020204" pitchFamily="34" charset="0"/>
              </a:endParaRPr>
            </a:p>
          </p:txBody>
        </p:sp>
        <p:sp>
          <p:nvSpPr>
            <p:cNvPr id="48" name="矩形 47">
              <a:extLst>
                <a:ext uri="{FF2B5EF4-FFF2-40B4-BE49-F238E27FC236}">
                  <a16:creationId xmlns:a16="http://schemas.microsoft.com/office/drawing/2014/main" id="{644944D8-C683-CCC7-1013-8FB0195EEA17}"/>
                </a:ext>
              </a:extLst>
            </p:cNvPr>
            <p:cNvSpPr/>
            <p:nvPr/>
          </p:nvSpPr>
          <p:spPr>
            <a:xfrm>
              <a:off x="7766661" y="776456"/>
              <a:ext cx="134556" cy="199728"/>
            </a:xfrm>
            <a:prstGeom prst="rect">
              <a:avLst/>
            </a:prstGeom>
            <a:solidFill>
              <a:srgbClr val="D830D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49" name="矩形 48">
              <a:extLst>
                <a:ext uri="{FF2B5EF4-FFF2-40B4-BE49-F238E27FC236}">
                  <a16:creationId xmlns:a16="http://schemas.microsoft.com/office/drawing/2014/main" id="{21F8E728-8A4D-97F7-EBEA-603A4F43CF2C}"/>
                </a:ext>
              </a:extLst>
            </p:cNvPr>
            <p:cNvSpPr/>
            <p:nvPr/>
          </p:nvSpPr>
          <p:spPr>
            <a:xfrm>
              <a:off x="7911667" y="776456"/>
              <a:ext cx="564601" cy="199728"/>
            </a:xfrm>
            <a:prstGeom prst="rect">
              <a:avLst/>
            </a:prstGeom>
            <a:solidFill>
              <a:srgbClr val="00B0F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solidFill>
                    <a:schemeClr val="tx1"/>
                  </a:solidFill>
                  <a:latin typeface="Arial" panose="020B0604020202020204" pitchFamily="34" charset="0"/>
                  <a:cs typeface="Arial" panose="020B0604020202020204" pitchFamily="34" charset="0"/>
                </a:rPr>
                <a:t>gRNA</a:t>
              </a:r>
              <a:endParaRPr lang="zh-CN" altLang="en-US" sz="1000" b="1" dirty="0">
                <a:solidFill>
                  <a:schemeClr val="tx1"/>
                </a:solidFill>
                <a:latin typeface="Arial" panose="020B0604020202020204" pitchFamily="34" charset="0"/>
                <a:cs typeface="Arial" panose="020B0604020202020204" pitchFamily="34" charset="0"/>
              </a:endParaRPr>
            </a:p>
          </p:txBody>
        </p:sp>
        <p:sp>
          <p:nvSpPr>
            <p:cNvPr id="50" name="矩形 49">
              <a:extLst>
                <a:ext uri="{FF2B5EF4-FFF2-40B4-BE49-F238E27FC236}">
                  <a16:creationId xmlns:a16="http://schemas.microsoft.com/office/drawing/2014/main" id="{6F1020E2-3950-4263-E958-B3888D451221}"/>
                </a:ext>
              </a:extLst>
            </p:cNvPr>
            <p:cNvSpPr/>
            <p:nvPr/>
          </p:nvSpPr>
          <p:spPr>
            <a:xfrm>
              <a:off x="8472130" y="851375"/>
              <a:ext cx="80100" cy="61200"/>
            </a:xfrm>
            <a:prstGeom prst="rect">
              <a:avLst/>
            </a:prstGeom>
            <a:solidFill>
              <a:srgbClr val="4444C4"/>
            </a:solidFill>
            <a:ln>
              <a:solidFill>
                <a:srgbClr val="4444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cxnSp>
          <p:nvCxnSpPr>
            <p:cNvPr id="51" name="直接连接符 50">
              <a:extLst>
                <a:ext uri="{FF2B5EF4-FFF2-40B4-BE49-F238E27FC236}">
                  <a16:creationId xmlns:a16="http://schemas.microsoft.com/office/drawing/2014/main" id="{B74F2B40-34F3-4550-77E3-BB8BF5C301DD}"/>
                </a:ext>
              </a:extLst>
            </p:cNvPr>
            <p:cNvCxnSpPr>
              <a:cxnSpLocks/>
              <a:stCxn id="40" idx="2"/>
            </p:cNvCxnSpPr>
            <p:nvPr/>
          </p:nvCxnSpPr>
          <p:spPr>
            <a:xfrm flipH="1" flipV="1">
              <a:off x="5588813" y="1092696"/>
              <a:ext cx="1530045" cy="472642"/>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id="{D6F48FD9-4CB2-7F69-17CD-529BAA3C8A8A}"/>
                </a:ext>
              </a:extLst>
            </p:cNvPr>
            <p:cNvCxnSpPr>
              <a:cxnSpLocks/>
              <a:stCxn id="41" idx="2"/>
              <a:endCxn id="61" idx="3"/>
            </p:cNvCxnSpPr>
            <p:nvPr/>
          </p:nvCxnSpPr>
          <p:spPr>
            <a:xfrm flipV="1">
              <a:off x="8026159" y="948851"/>
              <a:ext cx="1032049" cy="611576"/>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53" name="文本框 52">
              <a:extLst>
                <a:ext uri="{FF2B5EF4-FFF2-40B4-BE49-F238E27FC236}">
                  <a16:creationId xmlns:a16="http://schemas.microsoft.com/office/drawing/2014/main" id="{6A6CC28F-230C-0965-CC05-970C01A7D8DE}"/>
                </a:ext>
              </a:extLst>
            </p:cNvPr>
            <p:cNvSpPr txBox="1"/>
            <p:nvPr/>
          </p:nvSpPr>
          <p:spPr>
            <a:xfrm>
              <a:off x="6541440" y="613246"/>
              <a:ext cx="551460" cy="284066"/>
            </a:xfrm>
            <a:prstGeom prst="rect">
              <a:avLst/>
            </a:prstGeom>
            <a:noFill/>
          </p:spPr>
          <p:txBody>
            <a:bodyPr wrap="square" rtlCol="0">
              <a:spAutoFit/>
            </a:bodyPr>
            <a:lstStyle/>
            <a:p>
              <a:pPr algn="ctr"/>
              <a:r>
                <a:rPr lang="en-US" altLang="zh-CN" sz="1000" b="1" i="1" dirty="0">
                  <a:latin typeface="Arial" panose="020B0604020202020204" pitchFamily="34" charset="0"/>
                  <a:ea typeface="华文琥珀" panose="02010800040101010101" pitchFamily="2" charset="-122"/>
                  <a:cs typeface="Arial" panose="020B0604020202020204" pitchFamily="34" charset="0"/>
                </a:rPr>
                <a:t>LacZ</a:t>
              </a:r>
              <a:endParaRPr lang="zh-CN" altLang="en-US" sz="1000" b="1" i="1" baseline="30000" dirty="0">
                <a:latin typeface="Arial" panose="020B0604020202020204" pitchFamily="34" charset="0"/>
                <a:ea typeface="华文琥珀" panose="02010800040101010101" pitchFamily="2" charset="-122"/>
                <a:cs typeface="Arial" panose="020B0604020202020204" pitchFamily="34" charset="0"/>
              </a:endParaRPr>
            </a:p>
          </p:txBody>
        </p:sp>
        <p:sp>
          <p:nvSpPr>
            <p:cNvPr id="54" name="矩形 53">
              <a:extLst>
                <a:ext uri="{FF2B5EF4-FFF2-40B4-BE49-F238E27FC236}">
                  <a16:creationId xmlns:a16="http://schemas.microsoft.com/office/drawing/2014/main" id="{830926CE-7870-018E-12CF-CF8BC66B0EE5}"/>
                </a:ext>
              </a:extLst>
            </p:cNvPr>
            <p:cNvSpPr/>
            <p:nvPr/>
          </p:nvSpPr>
          <p:spPr>
            <a:xfrm rot="5400000">
              <a:off x="2299062" y="2418890"/>
              <a:ext cx="1358537" cy="22642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cs typeface="Arial" panose="020B0604020202020204" pitchFamily="34" charset="0"/>
                </a:rPr>
                <a:t>2xP</a:t>
              </a:r>
              <a:r>
                <a:rPr lang="en-US" altLang="zh-CN" sz="1200" baseline="-20000" dirty="0">
                  <a:latin typeface="Arial" panose="020B0604020202020204" pitchFamily="34" charset="0"/>
                  <a:cs typeface="Arial" panose="020B0604020202020204" pitchFamily="34" charset="0"/>
                </a:rPr>
                <a:t>35</a:t>
              </a:r>
              <a:r>
                <a:rPr lang="en-US" altLang="zh-CN" sz="1600" dirty="0">
                  <a:latin typeface="Arial" panose="020B0604020202020204" pitchFamily="34" charset="0"/>
                  <a:cs typeface="Arial" panose="020B0604020202020204" pitchFamily="34" charset="0"/>
                </a:rPr>
                <a:t>:</a:t>
              </a:r>
              <a:r>
                <a:rPr lang="en-US" altLang="zh-CN" sz="1200" i="1" dirty="0">
                  <a:latin typeface="Arial" panose="020B0604020202020204" pitchFamily="34" charset="0"/>
                  <a:cs typeface="Arial" panose="020B0604020202020204" pitchFamily="34" charset="0"/>
                </a:rPr>
                <a:t>Bar</a:t>
              </a:r>
              <a:endParaRPr lang="zh-CN" altLang="en-US" sz="1200" i="1" dirty="0">
                <a:latin typeface="Arial" panose="020B0604020202020204" pitchFamily="34" charset="0"/>
                <a:cs typeface="Arial" panose="020B0604020202020204" pitchFamily="34" charset="0"/>
              </a:endParaRPr>
            </a:p>
          </p:txBody>
        </p:sp>
        <p:sp>
          <p:nvSpPr>
            <p:cNvPr id="55" name="矩形 54">
              <a:extLst>
                <a:ext uri="{FF2B5EF4-FFF2-40B4-BE49-F238E27FC236}">
                  <a16:creationId xmlns:a16="http://schemas.microsoft.com/office/drawing/2014/main" id="{2AC8A558-EEA9-0018-1B25-693347362C18}"/>
                </a:ext>
              </a:extLst>
            </p:cNvPr>
            <p:cNvSpPr/>
            <p:nvPr/>
          </p:nvSpPr>
          <p:spPr>
            <a:xfrm>
              <a:off x="3849189" y="3211370"/>
              <a:ext cx="60960" cy="21087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6" name="文本框 55">
              <a:extLst>
                <a:ext uri="{FF2B5EF4-FFF2-40B4-BE49-F238E27FC236}">
                  <a16:creationId xmlns:a16="http://schemas.microsoft.com/office/drawing/2014/main" id="{BF723055-9EC5-A177-BE7D-87282AB8966C}"/>
                </a:ext>
              </a:extLst>
            </p:cNvPr>
            <p:cNvSpPr txBox="1"/>
            <p:nvPr/>
          </p:nvSpPr>
          <p:spPr>
            <a:xfrm>
              <a:off x="3603939" y="2968899"/>
              <a:ext cx="551460" cy="309890"/>
            </a:xfrm>
            <a:prstGeom prst="rect">
              <a:avLst/>
            </a:prstGeom>
            <a:noFill/>
          </p:spPr>
          <p:txBody>
            <a:bodyPr wrap="square" rtlCol="0">
              <a:spAutoFit/>
            </a:bodyPr>
            <a:lstStyle/>
            <a:p>
              <a:pPr algn="ctr"/>
              <a:r>
                <a:rPr lang="en-US" altLang="zh-CN" sz="1200" b="1" dirty="0">
                  <a:latin typeface="Arial" panose="020B0604020202020204" pitchFamily="34" charset="0"/>
                  <a:ea typeface="微软雅黑" panose="020B0503020204020204" pitchFamily="34" charset="-122"/>
                  <a:cs typeface="Arial" panose="020B0604020202020204" pitchFamily="34" charset="0"/>
                </a:rPr>
                <a:t>LB</a:t>
              </a:r>
              <a:endParaRPr lang="zh-CN" altLang="en-US" sz="1200" b="1" baseline="30000" dirty="0">
                <a:latin typeface="Arial" panose="020B0604020202020204" pitchFamily="34" charset="0"/>
                <a:ea typeface="微软雅黑" panose="020B0503020204020204" pitchFamily="34" charset="-122"/>
                <a:cs typeface="Arial" panose="020B0604020202020204" pitchFamily="34" charset="0"/>
              </a:endParaRPr>
            </a:p>
          </p:txBody>
        </p:sp>
        <p:sp>
          <p:nvSpPr>
            <p:cNvPr id="57" name="矩形 56">
              <a:extLst>
                <a:ext uri="{FF2B5EF4-FFF2-40B4-BE49-F238E27FC236}">
                  <a16:creationId xmlns:a16="http://schemas.microsoft.com/office/drawing/2014/main" id="{07397026-F521-CE2B-2ED9-223A0E2E64EE}"/>
                </a:ext>
              </a:extLst>
            </p:cNvPr>
            <p:cNvSpPr/>
            <p:nvPr/>
          </p:nvSpPr>
          <p:spPr>
            <a:xfrm>
              <a:off x="4394792" y="1616548"/>
              <a:ext cx="1707792" cy="2579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cs typeface="Arial" panose="020B0604020202020204" pitchFamily="34" charset="0"/>
                </a:rPr>
                <a:t>pCas9</a:t>
              </a:r>
              <a:endParaRPr lang="zh-CN" altLang="en-US" sz="1200" dirty="0">
                <a:latin typeface="Arial" panose="020B0604020202020204" pitchFamily="34" charset="0"/>
                <a:cs typeface="Arial" panose="020B0604020202020204" pitchFamily="34" charset="0"/>
              </a:endParaRPr>
            </a:p>
          </p:txBody>
        </p:sp>
        <p:sp>
          <p:nvSpPr>
            <p:cNvPr id="58" name="箭头: 左 57">
              <a:extLst>
                <a:ext uri="{FF2B5EF4-FFF2-40B4-BE49-F238E27FC236}">
                  <a16:creationId xmlns:a16="http://schemas.microsoft.com/office/drawing/2014/main" id="{3C6B2A30-6DFD-3C5A-9BD1-5D8ECE1B6973}"/>
                </a:ext>
              </a:extLst>
            </p:cNvPr>
            <p:cNvSpPr/>
            <p:nvPr/>
          </p:nvSpPr>
          <p:spPr>
            <a:xfrm>
              <a:off x="6149362" y="1549930"/>
              <a:ext cx="817935" cy="385535"/>
            </a:xfrm>
            <a:prstGeom prst="lef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latin typeface="Arial" panose="020B0604020202020204" pitchFamily="34" charset="0"/>
                  <a:cs typeface="Arial" panose="020B0604020202020204" pitchFamily="34" charset="0"/>
                </a:rPr>
                <a:t>2xP</a:t>
              </a:r>
              <a:r>
                <a:rPr lang="en-US" altLang="zh-CN" sz="1200" baseline="-16000" dirty="0">
                  <a:latin typeface="Arial" panose="020B0604020202020204" pitchFamily="34" charset="0"/>
                  <a:cs typeface="Arial" panose="020B0604020202020204" pitchFamily="34" charset="0"/>
                </a:rPr>
                <a:t>35</a:t>
              </a:r>
              <a:endParaRPr lang="zh-CN" altLang="en-US" sz="1200" baseline="-16000" dirty="0">
                <a:latin typeface="Arial" panose="020B0604020202020204" pitchFamily="34" charset="0"/>
                <a:cs typeface="Arial" panose="020B0604020202020204" pitchFamily="34" charset="0"/>
              </a:endParaRPr>
            </a:p>
          </p:txBody>
        </p:sp>
        <p:sp>
          <p:nvSpPr>
            <p:cNvPr id="59" name="矩形 58">
              <a:extLst>
                <a:ext uri="{FF2B5EF4-FFF2-40B4-BE49-F238E27FC236}">
                  <a16:creationId xmlns:a16="http://schemas.microsoft.com/office/drawing/2014/main" id="{E18443B7-1E9F-93D1-5E45-224675575B1E}"/>
                </a:ext>
              </a:extLst>
            </p:cNvPr>
            <p:cNvSpPr/>
            <p:nvPr/>
          </p:nvSpPr>
          <p:spPr>
            <a:xfrm>
              <a:off x="3744480" y="1616547"/>
              <a:ext cx="492805" cy="25794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dirty="0">
                  <a:latin typeface="Arial" panose="020B0604020202020204" pitchFamily="34" charset="0"/>
                  <a:cs typeface="Arial" panose="020B0604020202020204" pitchFamily="34" charset="0"/>
                </a:rPr>
                <a:t>T35s</a:t>
              </a:r>
              <a:endParaRPr lang="zh-CN" altLang="en-US" sz="1000" dirty="0">
                <a:latin typeface="Arial" panose="020B0604020202020204" pitchFamily="34" charset="0"/>
                <a:cs typeface="Arial" panose="020B0604020202020204" pitchFamily="34" charset="0"/>
              </a:endParaRPr>
            </a:p>
          </p:txBody>
        </p:sp>
        <p:sp>
          <p:nvSpPr>
            <p:cNvPr id="60" name="文本框 59">
              <a:extLst>
                <a:ext uri="{FF2B5EF4-FFF2-40B4-BE49-F238E27FC236}">
                  <a16:creationId xmlns:a16="http://schemas.microsoft.com/office/drawing/2014/main" id="{74FA587E-5BD8-B294-E02D-B4897894BF4F}"/>
                </a:ext>
              </a:extLst>
            </p:cNvPr>
            <p:cNvSpPr txBox="1"/>
            <p:nvPr/>
          </p:nvSpPr>
          <p:spPr>
            <a:xfrm>
              <a:off x="3151513" y="3418337"/>
              <a:ext cx="1456309" cy="307777"/>
            </a:xfrm>
            <a:prstGeom prst="rect">
              <a:avLst/>
            </a:prstGeom>
            <a:noFill/>
          </p:spPr>
          <p:txBody>
            <a:bodyPr wrap="square" rtlCol="0">
              <a:spAutoFit/>
            </a:bodyPr>
            <a:lstStyle/>
            <a:p>
              <a:r>
                <a:rPr lang="en-US" altLang="zh-CN" sz="1200" b="1" dirty="0">
                  <a:latin typeface="Arial" panose="020B0604020202020204" pitchFamily="34" charset="0"/>
                  <a:cs typeface="Arial" panose="020B0604020202020204" pitchFamily="34" charset="0"/>
                </a:rPr>
                <a:t>CaMV 3</a:t>
              </a:r>
              <a:r>
                <a:rPr lang="zh-CN" altLang="en-US" sz="1200" b="1" dirty="0">
                  <a:latin typeface="Arial" panose="020B0604020202020204" pitchFamily="34" charset="0"/>
                  <a:cs typeface="Arial" panose="020B0604020202020204" pitchFamily="34" charset="0"/>
                </a:rPr>
                <a:t>‘</a:t>
              </a:r>
              <a:r>
                <a:rPr lang="en-US" altLang="zh-CN" sz="1200" b="1" dirty="0">
                  <a:latin typeface="Arial" panose="020B0604020202020204" pitchFamily="34" charset="0"/>
                  <a:cs typeface="Arial" panose="020B0604020202020204" pitchFamily="34" charset="0"/>
                </a:rPr>
                <a:t>URT</a:t>
              </a:r>
              <a:endParaRPr lang="zh-CN" altLang="en-US" sz="1200" b="1" baseline="30000" dirty="0">
                <a:latin typeface="Arial" panose="020B0604020202020204" pitchFamily="34" charset="0"/>
                <a:cs typeface="Arial" panose="020B0604020202020204" pitchFamily="34" charset="0"/>
              </a:endParaRPr>
            </a:p>
          </p:txBody>
        </p:sp>
        <p:sp>
          <p:nvSpPr>
            <p:cNvPr id="61" name="文本框 60">
              <a:extLst>
                <a:ext uri="{FF2B5EF4-FFF2-40B4-BE49-F238E27FC236}">
                  <a16:creationId xmlns:a16="http://schemas.microsoft.com/office/drawing/2014/main" id="{5FAEE098-9169-7634-B7E6-E857859D7180}"/>
                </a:ext>
              </a:extLst>
            </p:cNvPr>
            <p:cNvSpPr txBox="1"/>
            <p:nvPr/>
          </p:nvSpPr>
          <p:spPr>
            <a:xfrm>
              <a:off x="8506748" y="690608"/>
              <a:ext cx="551460" cy="516483"/>
            </a:xfrm>
            <a:prstGeom prst="rect">
              <a:avLst/>
            </a:prstGeom>
            <a:noFill/>
          </p:spPr>
          <p:txBody>
            <a:bodyPr wrap="square" rtlCol="0">
              <a:spAutoFit/>
            </a:bodyPr>
            <a:lstStyle/>
            <a:p>
              <a:r>
                <a:rPr lang="en-US" altLang="zh-CN" sz="1200" b="1" baseline="30000" dirty="0" err="1">
                  <a:latin typeface="Arial" panose="020B0604020202020204" pitchFamily="34" charset="0"/>
                  <a:ea typeface="Cascadia Code" panose="020B0609020000020004" pitchFamily="49" charset="0"/>
                  <a:cs typeface="Arial" panose="020B0604020202020204" pitchFamily="34" charset="0"/>
                </a:rPr>
                <a:t>cggt</a:t>
              </a:r>
              <a:endParaRPr lang="en-US" altLang="zh-CN" sz="1200" b="1" baseline="30000" dirty="0">
                <a:latin typeface="Arial" panose="020B0604020202020204" pitchFamily="34" charset="0"/>
                <a:ea typeface="Cascadia Code" panose="020B0609020000020004" pitchFamily="49" charset="0"/>
                <a:cs typeface="Arial" panose="020B0604020202020204" pitchFamily="34" charset="0"/>
              </a:endParaRPr>
            </a:p>
            <a:p>
              <a:r>
                <a:rPr lang="en-US" altLang="zh-CN" sz="1200" b="1" baseline="30000" dirty="0" err="1">
                  <a:latin typeface="Arial" panose="020B0604020202020204" pitchFamily="34" charset="0"/>
                  <a:ea typeface="黑体" panose="02010609060101010101" pitchFamily="49" charset="-122"/>
                  <a:cs typeface="Arial" panose="020B0604020202020204" pitchFamily="34" charset="0"/>
                </a:rPr>
                <a:t>gcca</a:t>
              </a:r>
              <a:endParaRPr lang="en-US" altLang="zh-CN" sz="1200" b="1" baseline="30000" dirty="0">
                <a:latin typeface="Arial" panose="020B0604020202020204" pitchFamily="34" charset="0"/>
                <a:ea typeface="黑体" panose="02010609060101010101" pitchFamily="49" charset="-122"/>
                <a:cs typeface="Arial" panose="020B0604020202020204" pitchFamily="34" charset="0"/>
              </a:endParaRPr>
            </a:p>
            <a:p>
              <a:r>
                <a:rPr lang="en-US" altLang="zh-CN" sz="1200" b="1" baseline="30000" dirty="0">
                  <a:latin typeface="Arial" panose="020B0604020202020204" pitchFamily="34" charset="0"/>
                  <a:ea typeface="黑体" panose="02010609060101010101" pitchFamily="49" charset="-122"/>
                  <a:cs typeface="Arial" panose="020B0604020202020204" pitchFamily="34" charset="0"/>
                </a:rPr>
                <a:t>(BL)</a:t>
              </a:r>
              <a:endParaRPr lang="zh-CN" altLang="en-US" sz="1200" b="1" baseline="30000" dirty="0">
                <a:latin typeface="Arial" panose="020B0604020202020204" pitchFamily="34" charset="0"/>
                <a:ea typeface="黑体" panose="02010609060101010101" pitchFamily="49" charset="-122"/>
                <a:cs typeface="Arial" panose="020B0604020202020204" pitchFamily="34" charset="0"/>
              </a:endParaRPr>
            </a:p>
          </p:txBody>
        </p:sp>
        <p:sp>
          <p:nvSpPr>
            <p:cNvPr id="62" name="文本框 61">
              <a:extLst>
                <a:ext uri="{FF2B5EF4-FFF2-40B4-BE49-F238E27FC236}">
                  <a16:creationId xmlns:a16="http://schemas.microsoft.com/office/drawing/2014/main" id="{576827C6-CCFD-E940-E890-1EA73ABA05BC}"/>
                </a:ext>
              </a:extLst>
            </p:cNvPr>
            <p:cNvSpPr txBox="1"/>
            <p:nvPr/>
          </p:nvSpPr>
          <p:spPr>
            <a:xfrm>
              <a:off x="8569234" y="492390"/>
              <a:ext cx="589768" cy="284066"/>
            </a:xfrm>
            <a:prstGeom prst="rect">
              <a:avLst/>
            </a:prstGeom>
            <a:noFill/>
          </p:spPr>
          <p:txBody>
            <a:bodyPr wrap="square" rtlCol="0">
              <a:spAutoFit/>
            </a:bodyPr>
            <a:lstStyle/>
            <a:p>
              <a:pPr algn="ctr"/>
              <a:r>
                <a:rPr lang="en-US" altLang="zh-CN" sz="1000" dirty="0">
                  <a:latin typeface="Arial" panose="020B0604020202020204" pitchFamily="34" charset="0"/>
                  <a:ea typeface="Cascadia Code" panose="020B0609020000020004" pitchFamily="49" charset="0"/>
                  <a:cs typeface="Arial" panose="020B0604020202020204" pitchFamily="34" charset="0"/>
                </a:rPr>
                <a:t>(B-R)</a:t>
              </a:r>
              <a:endParaRPr lang="zh-CN" altLang="en-US" sz="1000" baseline="30000" dirty="0">
                <a:latin typeface="Arial" panose="020B0604020202020204" pitchFamily="34" charset="0"/>
                <a:ea typeface="微软雅黑" panose="020B0503020204020204" pitchFamily="34" charset="-122"/>
                <a:cs typeface="Arial" panose="020B0604020202020204" pitchFamily="34" charset="0"/>
              </a:endParaRPr>
            </a:p>
          </p:txBody>
        </p:sp>
        <p:sp>
          <p:nvSpPr>
            <p:cNvPr id="63" name="文本框 62">
              <a:extLst>
                <a:ext uri="{FF2B5EF4-FFF2-40B4-BE49-F238E27FC236}">
                  <a16:creationId xmlns:a16="http://schemas.microsoft.com/office/drawing/2014/main" id="{9CD6FD7F-7A9D-E033-35E6-F27860250ADB}"/>
                </a:ext>
              </a:extLst>
            </p:cNvPr>
            <p:cNvSpPr txBox="1"/>
            <p:nvPr/>
          </p:nvSpPr>
          <p:spPr>
            <a:xfrm>
              <a:off x="6054810" y="958755"/>
              <a:ext cx="589768" cy="284066"/>
            </a:xfrm>
            <a:prstGeom prst="rect">
              <a:avLst/>
            </a:prstGeom>
            <a:noFill/>
          </p:spPr>
          <p:txBody>
            <a:bodyPr wrap="square" rtlCol="0">
              <a:spAutoFit/>
            </a:bodyPr>
            <a:lstStyle/>
            <a:p>
              <a:pPr algn="ctr"/>
              <a:r>
                <a:rPr lang="en-US" altLang="zh-CN" sz="1000" dirty="0">
                  <a:latin typeface="Arial" panose="020B0604020202020204" pitchFamily="34" charset="0"/>
                  <a:ea typeface="Cascadia Code" panose="020B0609020000020004" pitchFamily="49" charset="0"/>
                  <a:cs typeface="Arial" panose="020B0604020202020204" pitchFamily="34" charset="0"/>
                </a:rPr>
                <a:t>(B-L)</a:t>
              </a:r>
              <a:endParaRPr lang="zh-CN" altLang="en-US" sz="1000" baseline="30000" dirty="0">
                <a:latin typeface="Arial" panose="020B0604020202020204" pitchFamily="34" charset="0"/>
                <a:ea typeface="微软雅黑" panose="020B0503020204020204" pitchFamily="34" charset="-122"/>
                <a:cs typeface="Arial" panose="020B0604020202020204" pitchFamily="34" charset="0"/>
              </a:endParaRPr>
            </a:p>
          </p:txBody>
        </p:sp>
        <p:cxnSp>
          <p:nvCxnSpPr>
            <p:cNvPr id="64" name="直接连接符 63">
              <a:extLst>
                <a:ext uri="{FF2B5EF4-FFF2-40B4-BE49-F238E27FC236}">
                  <a16:creationId xmlns:a16="http://schemas.microsoft.com/office/drawing/2014/main" id="{5D3382A7-E9CA-7083-8AF5-0BD17EAB2239}"/>
                </a:ext>
              </a:extLst>
            </p:cNvPr>
            <p:cNvCxnSpPr>
              <a:cxnSpLocks/>
            </p:cNvCxnSpPr>
            <p:nvPr/>
          </p:nvCxnSpPr>
          <p:spPr>
            <a:xfrm>
              <a:off x="5938690" y="942753"/>
              <a:ext cx="18563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接连接符 64">
              <a:extLst>
                <a:ext uri="{FF2B5EF4-FFF2-40B4-BE49-F238E27FC236}">
                  <a16:creationId xmlns:a16="http://schemas.microsoft.com/office/drawing/2014/main" id="{592E400A-31E1-452B-092E-F4B6483A9684}"/>
                </a:ext>
              </a:extLst>
            </p:cNvPr>
            <p:cNvCxnSpPr>
              <a:cxnSpLocks/>
            </p:cNvCxnSpPr>
            <p:nvPr/>
          </p:nvCxnSpPr>
          <p:spPr>
            <a:xfrm>
              <a:off x="8934994" y="776456"/>
              <a:ext cx="18563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文本框 6">
            <a:extLst>
              <a:ext uri="{FF2B5EF4-FFF2-40B4-BE49-F238E27FC236}">
                <a16:creationId xmlns:a16="http://schemas.microsoft.com/office/drawing/2014/main" id="{E2430225-96FE-CA40-551F-77854599307E}"/>
              </a:ext>
            </a:extLst>
          </p:cNvPr>
          <p:cNvSpPr txBox="1"/>
          <p:nvPr/>
        </p:nvSpPr>
        <p:spPr>
          <a:xfrm>
            <a:off x="6640" y="3001680"/>
            <a:ext cx="6264274" cy="461665"/>
          </a:xfrm>
          <a:prstGeom prst="rect">
            <a:avLst/>
          </a:prstGeom>
          <a:noFill/>
        </p:spPr>
        <p:txBody>
          <a:bodyPr wrap="square">
            <a:spAutoFit/>
          </a:bodyPr>
          <a:lstStyle/>
          <a:p>
            <a:r>
              <a:rPr lang="en-US" altLang="zh-CN" sz="1200" b="1" dirty="0">
                <a:latin typeface="Arial" panose="020B0604020202020204" pitchFamily="34" charset="0"/>
                <a:cs typeface="Arial" panose="020B0604020202020204" pitchFamily="34" charset="0"/>
              </a:rPr>
              <a:t>Supplementary Figure 2</a:t>
            </a:r>
            <a:r>
              <a:rPr lang="en-US" altLang="zh-CN" sz="1200" dirty="0">
                <a:latin typeface="Times New Roman" panose="02020603050405020304" pitchFamily="18" charset="0"/>
                <a:cs typeface="Times New Roman" panose="02020603050405020304" pitchFamily="18" charset="0"/>
              </a:rPr>
              <a:t> Design schematic of the binary vector utilizing CRISPR/Cas9 for the specific mutation of </a:t>
            </a:r>
            <a:r>
              <a:rPr lang="en-US" altLang="zh-CN" sz="1200" i="1" dirty="0">
                <a:latin typeface="Times New Roman" panose="02020603050405020304" pitchFamily="18" charset="0"/>
                <a:cs typeface="Times New Roman" panose="02020603050405020304" pitchFamily="18" charset="0"/>
              </a:rPr>
              <a:t>GmDWF1a</a:t>
            </a:r>
            <a:r>
              <a:rPr lang="en-US" altLang="zh-CN" sz="1200" dirty="0">
                <a:latin typeface="Times New Roman" panose="02020603050405020304" pitchFamily="18" charset="0"/>
                <a:cs typeface="Times New Roman" panose="02020603050405020304" pitchFamily="18" charset="0"/>
              </a:rPr>
              <a:t> and </a:t>
            </a:r>
            <a:r>
              <a:rPr lang="en-US" altLang="zh-CN" sz="1200" i="1" dirty="0">
                <a:latin typeface="Times New Roman" panose="02020603050405020304" pitchFamily="18" charset="0"/>
                <a:cs typeface="Times New Roman" panose="02020603050405020304" pitchFamily="18" charset="0"/>
              </a:rPr>
              <a:t>GmDWF1b</a:t>
            </a:r>
            <a:r>
              <a:rPr lang="en-US" altLang="zh-CN" sz="1200" dirty="0">
                <a:latin typeface="Times New Roman" panose="02020603050405020304" pitchFamily="18" charset="0"/>
                <a:cs typeface="Times New Roman" panose="02020603050405020304" pitchFamily="18" charset="0"/>
              </a:rPr>
              <a:t> gene sites. </a:t>
            </a:r>
            <a:endParaRPr lang="zh-CN" alt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8859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a:extLst>
              <a:ext uri="{FF2B5EF4-FFF2-40B4-BE49-F238E27FC236}">
                <a16:creationId xmlns:a16="http://schemas.microsoft.com/office/drawing/2014/main" id="{578BE1C4-6F4A-E840-1FC8-2946D9B4DB5C}"/>
              </a:ext>
            </a:extLst>
          </p:cNvPr>
          <p:cNvGrpSpPr/>
          <p:nvPr/>
        </p:nvGrpSpPr>
        <p:grpSpPr>
          <a:xfrm>
            <a:off x="-62433" y="338460"/>
            <a:ext cx="2847447" cy="1954307"/>
            <a:chOff x="-69010" y="2769542"/>
            <a:chExt cx="2847447" cy="1954307"/>
          </a:xfrm>
        </p:grpSpPr>
        <p:grpSp>
          <p:nvGrpSpPr>
            <p:cNvPr id="10" name="组合 9">
              <a:extLst>
                <a:ext uri="{FF2B5EF4-FFF2-40B4-BE49-F238E27FC236}">
                  <a16:creationId xmlns:a16="http://schemas.microsoft.com/office/drawing/2014/main" id="{EA12982A-4F48-F13F-146F-DEA6942C61C0}"/>
                </a:ext>
              </a:extLst>
            </p:cNvPr>
            <p:cNvGrpSpPr/>
            <p:nvPr/>
          </p:nvGrpSpPr>
          <p:grpSpPr>
            <a:xfrm>
              <a:off x="108478" y="3214141"/>
              <a:ext cx="2391208" cy="1509708"/>
              <a:chOff x="3554151" y="379724"/>
              <a:chExt cx="2541849" cy="1603980"/>
            </a:xfrm>
          </p:grpSpPr>
          <p:pic>
            <p:nvPicPr>
              <p:cNvPr id="11" name="图片 10">
                <a:extLst>
                  <a:ext uri="{FF2B5EF4-FFF2-40B4-BE49-F238E27FC236}">
                    <a16:creationId xmlns:a16="http://schemas.microsoft.com/office/drawing/2014/main" id="{B7005C97-9A5B-0811-527F-145D67D1DC1C}"/>
                  </a:ext>
                </a:extLst>
              </p:cNvPr>
              <p:cNvPicPr>
                <a:picLocks noChangeAspect="1"/>
              </p:cNvPicPr>
              <p:nvPr/>
            </p:nvPicPr>
            <p:blipFill rotWithShape="1">
              <a:blip r:embed="rId3"/>
              <a:srcRect r="890" b="1400"/>
              <a:stretch/>
            </p:blipFill>
            <p:spPr>
              <a:xfrm>
                <a:off x="3554151" y="379724"/>
                <a:ext cx="2541849" cy="1603980"/>
              </a:xfrm>
              <a:prstGeom prst="rect">
                <a:avLst/>
              </a:prstGeom>
            </p:spPr>
          </p:pic>
          <p:sp>
            <p:nvSpPr>
              <p:cNvPr id="12" name="矩形 11">
                <a:extLst>
                  <a:ext uri="{FF2B5EF4-FFF2-40B4-BE49-F238E27FC236}">
                    <a16:creationId xmlns:a16="http://schemas.microsoft.com/office/drawing/2014/main" id="{A70EB45E-6D84-DCCC-7373-5DFDACACFF9B}"/>
                  </a:ext>
                </a:extLst>
              </p:cNvPr>
              <p:cNvSpPr/>
              <p:nvPr/>
            </p:nvSpPr>
            <p:spPr>
              <a:xfrm>
                <a:off x="4486970" y="379724"/>
                <a:ext cx="1103694" cy="160398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25" dirty="0"/>
              </a:p>
            </p:txBody>
          </p:sp>
        </p:grpSp>
        <p:sp>
          <p:nvSpPr>
            <p:cNvPr id="28" name="文本框 27">
              <a:extLst>
                <a:ext uri="{FF2B5EF4-FFF2-40B4-BE49-F238E27FC236}">
                  <a16:creationId xmlns:a16="http://schemas.microsoft.com/office/drawing/2014/main" id="{E970C0BE-5876-571F-7DDB-771492CBFD5C}"/>
                </a:ext>
              </a:extLst>
            </p:cNvPr>
            <p:cNvSpPr txBox="1"/>
            <p:nvPr/>
          </p:nvSpPr>
          <p:spPr>
            <a:xfrm>
              <a:off x="-69010" y="2769542"/>
              <a:ext cx="2746184" cy="215444"/>
            </a:xfrm>
            <a:prstGeom prst="rect">
              <a:avLst/>
            </a:prstGeom>
            <a:noFill/>
          </p:spPr>
          <p:txBody>
            <a:bodyPr wrap="square">
              <a:spAutoFit/>
            </a:bodyPr>
            <a:lstStyle/>
            <a:p>
              <a:r>
                <a:rPr lang="en-US" altLang="zh-CN" sz="800" b="1" i="1" kern="0" dirty="0">
                  <a:solidFill>
                    <a:srgbClr val="000000"/>
                  </a:solidFill>
                  <a:latin typeface="Arial" panose="020B0604020202020204" pitchFamily="34" charset="0"/>
                  <a:ea typeface="宋体" panose="02010600030101010101" pitchFamily="2" charset="-122"/>
                  <a:cs typeface="Arial" panose="020B0604020202020204" pitchFamily="34" charset="0"/>
                </a:rPr>
                <a:t>GmDWF1a-</a:t>
              </a:r>
              <a:r>
                <a:rPr lang="en-US" altLang="zh-CN" sz="800" b="1" kern="0" dirty="0">
                  <a:solidFill>
                    <a:srgbClr val="000000"/>
                  </a:solidFill>
                  <a:latin typeface="Arial" panose="020B0604020202020204" pitchFamily="34" charset="0"/>
                  <a:ea typeface="宋体" panose="02010600030101010101" pitchFamily="2" charset="-122"/>
                  <a:cs typeface="Arial" panose="020B0604020202020204" pitchFamily="34" charset="0"/>
                </a:rPr>
                <a:t>WT</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GGCTCCCTTGCGCCCTAAGAGGAA</a:t>
              </a:r>
              <a:endParaRPr lang="zh-CN" altLang="en-US" sz="800" dirty="0">
                <a:latin typeface="Arial" panose="020B0604020202020204" pitchFamily="34" charset="0"/>
                <a:cs typeface="Arial" panose="020B0604020202020204" pitchFamily="34" charset="0"/>
              </a:endParaRPr>
            </a:p>
          </p:txBody>
        </p:sp>
        <p:sp>
          <p:nvSpPr>
            <p:cNvPr id="29" name="文本框 28">
              <a:extLst>
                <a:ext uri="{FF2B5EF4-FFF2-40B4-BE49-F238E27FC236}">
                  <a16:creationId xmlns:a16="http://schemas.microsoft.com/office/drawing/2014/main" id="{4844E772-B077-0067-9C5E-6196FD792C0A}"/>
                </a:ext>
              </a:extLst>
            </p:cNvPr>
            <p:cNvSpPr txBox="1"/>
            <p:nvPr/>
          </p:nvSpPr>
          <p:spPr>
            <a:xfrm>
              <a:off x="255761" y="2922215"/>
              <a:ext cx="2522676" cy="230832"/>
            </a:xfrm>
            <a:prstGeom prst="rect">
              <a:avLst/>
            </a:prstGeom>
            <a:noFill/>
          </p:spPr>
          <p:txBody>
            <a:bodyPr wrap="square">
              <a:spAutoFit/>
            </a:bodyPr>
            <a:lstStyle/>
            <a:p>
              <a:r>
                <a:rPr lang="en-US" altLang="zh-CN" sz="800" b="1" i="1" dirty="0">
                  <a:latin typeface="Arial" panose="020B0604020202020204" pitchFamily="34" charset="0"/>
                  <a:cs typeface="Arial" panose="020B0604020202020204" pitchFamily="34" charset="0"/>
                </a:rPr>
                <a:t>dwf1a-1</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a:t>
              </a:r>
              <a:r>
                <a:rPr lang="zh-CN" altLang="en-US" sz="800" dirty="0">
                  <a:latin typeface="Arial" panose="020B0604020202020204" pitchFamily="34" charset="0"/>
                  <a:cs typeface="Arial" panose="020B0604020202020204" pitchFamily="34" charset="0"/>
                </a:rPr>
                <a:t> </a:t>
              </a:r>
              <a:r>
                <a:rPr lang="en-US" altLang="zh-CN" sz="900" dirty="0">
                  <a:solidFill>
                    <a:srgbClr val="FF0000"/>
                  </a:solidFill>
                  <a:latin typeface="Arial" panose="020B0604020202020204" pitchFamily="34" charset="0"/>
                  <a:cs typeface="Arial" panose="020B0604020202020204" pitchFamily="34" charset="0"/>
                </a:rPr>
                <a:t>- - - - - - - - - -</a:t>
              </a:r>
              <a:r>
                <a:rPr lang="en-US" altLang="zh-CN" sz="800" dirty="0">
                  <a:solidFill>
                    <a:srgbClr val="FF0000"/>
                  </a:solidFill>
                  <a:latin typeface="Arial" panose="020B0604020202020204" pitchFamily="34" charset="0"/>
                  <a:cs typeface="Arial" panose="020B0604020202020204" pitchFamily="34" charset="0"/>
                </a:rPr>
                <a:t> </a:t>
              </a:r>
              <a:r>
                <a:rPr lang="en-US" altLang="zh-CN" sz="800" dirty="0">
                  <a:latin typeface="Arial" panose="020B0604020202020204" pitchFamily="34" charset="0"/>
                  <a:cs typeface="Arial" panose="020B0604020202020204" pitchFamily="34" charset="0"/>
                </a:rPr>
                <a:t>AGGAA</a:t>
              </a:r>
              <a:endParaRPr lang="zh-CN" altLang="zh-CN" sz="800" b="1" i="1" dirty="0">
                <a:latin typeface="Arial" panose="020B0604020202020204" pitchFamily="34" charset="0"/>
                <a:cs typeface="Arial" panose="020B0604020202020204" pitchFamily="34" charset="0"/>
              </a:endParaRPr>
            </a:p>
          </p:txBody>
        </p:sp>
      </p:grpSp>
      <p:grpSp>
        <p:nvGrpSpPr>
          <p:cNvPr id="53" name="组合 52">
            <a:extLst>
              <a:ext uri="{FF2B5EF4-FFF2-40B4-BE49-F238E27FC236}">
                <a16:creationId xmlns:a16="http://schemas.microsoft.com/office/drawing/2014/main" id="{DB7CE975-D3FB-AFFF-B725-6267E22A46B7}"/>
              </a:ext>
            </a:extLst>
          </p:cNvPr>
          <p:cNvGrpSpPr/>
          <p:nvPr/>
        </p:nvGrpSpPr>
        <p:grpSpPr>
          <a:xfrm>
            <a:off x="2908412" y="334066"/>
            <a:ext cx="3106680" cy="1967707"/>
            <a:chOff x="2901835" y="2765148"/>
            <a:chExt cx="3106680" cy="1967707"/>
          </a:xfrm>
        </p:grpSpPr>
        <p:grpSp>
          <p:nvGrpSpPr>
            <p:cNvPr id="13" name="组合 12">
              <a:extLst>
                <a:ext uri="{FF2B5EF4-FFF2-40B4-BE49-F238E27FC236}">
                  <a16:creationId xmlns:a16="http://schemas.microsoft.com/office/drawing/2014/main" id="{F108DD39-D1C0-584E-499E-9DBACF6982F6}"/>
                </a:ext>
              </a:extLst>
            </p:cNvPr>
            <p:cNvGrpSpPr/>
            <p:nvPr/>
          </p:nvGrpSpPr>
          <p:grpSpPr>
            <a:xfrm>
              <a:off x="3103208" y="3151024"/>
              <a:ext cx="2436445" cy="1581831"/>
              <a:chOff x="6542019" y="355579"/>
              <a:chExt cx="2541849" cy="1628356"/>
            </a:xfrm>
          </p:grpSpPr>
          <p:pic>
            <p:nvPicPr>
              <p:cNvPr id="14" name="图片 13">
                <a:extLst>
                  <a:ext uri="{FF2B5EF4-FFF2-40B4-BE49-F238E27FC236}">
                    <a16:creationId xmlns:a16="http://schemas.microsoft.com/office/drawing/2014/main" id="{DD702CB3-7B6F-BFC1-540E-E8392873171B}"/>
                  </a:ext>
                </a:extLst>
              </p:cNvPr>
              <p:cNvPicPr>
                <a:picLocks noChangeAspect="1"/>
              </p:cNvPicPr>
              <p:nvPr/>
            </p:nvPicPr>
            <p:blipFill rotWithShape="1">
              <a:blip r:embed="rId4"/>
              <a:srcRect b="1400"/>
              <a:stretch/>
            </p:blipFill>
            <p:spPr>
              <a:xfrm>
                <a:off x="6542019" y="390927"/>
                <a:ext cx="2541849" cy="1593008"/>
              </a:xfrm>
              <a:prstGeom prst="rect">
                <a:avLst/>
              </a:prstGeom>
            </p:spPr>
          </p:pic>
          <p:sp>
            <p:nvSpPr>
              <p:cNvPr id="15" name="矩形 14">
                <a:extLst>
                  <a:ext uri="{FF2B5EF4-FFF2-40B4-BE49-F238E27FC236}">
                    <a16:creationId xmlns:a16="http://schemas.microsoft.com/office/drawing/2014/main" id="{963E58D1-8A28-1448-E9CE-4EBF92239A55}"/>
                  </a:ext>
                </a:extLst>
              </p:cNvPr>
              <p:cNvSpPr/>
              <p:nvPr/>
            </p:nvSpPr>
            <p:spPr>
              <a:xfrm>
                <a:off x="7917532" y="355579"/>
                <a:ext cx="305024" cy="1628125"/>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25"/>
              </a:p>
            </p:txBody>
          </p:sp>
        </p:grpSp>
        <p:sp>
          <p:nvSpPr>
            <p:cNvPr id="30" name="文本框 29">
              <a:extLst>
                <a:ext uri="{FF2B5EF4-FFF2-40B4-BE49-F238E27FC236}">
                  <a16:creationId xmlns:a16="http://schemas.microsoft.com/office/drawing/2014/main" id="{CF75E774-4728-151A-F464-D273AE49F4DB}"/>
                </a:ext>
              </a:extLst>
            </p:cNvPr>
            <p:cNvSpPr txBox="1"/>
            <p:nvPr/>
          </p:nvSpPr>
          <p:spPr>
            <a:xfrm>
              <a:off x="2901835" y="2765148"/>
              <a:ext cx="3106680" cy="215444"/>
            </a:xfrm>
            <a:prstGeom prst="rect">
              <a:avLst/>
            </a:prstGeom>
            <a:noFill/>
          </p:spPr>
          <p:txBody>
            <a:bodyPr wrap="square">
              <a:spAutoFit/>
            </a:bodyPr>
            <a:lstStyle/>
            <a:p>
              <a:r>
                <a:rPr lang="en-US" altLang="zh-CN" sz="800" b="1" i="1" kern="0" dirty="0">
                  <a:solidFill>
                    <a:srgbClr val="000000"/>
                  </a:solidFill>
                  <a:latin typeface="Arial" panose="020B0604020202020204" pitchFamily="34" charset="0"/>
                  <a:ea typeface="宋体" panose="02010600030101010101" pitchFamily="2" charset="-122"/>
                  <a:cs typeface="Arial" panose="020B0604020202020204" pitchFamily="34" charset="0"/>
                </a:rPr>
                <a:t>GmDWF1a-</a:t>
              </a:r>
              <a:r>
                <a:rPr lang="en-US" altLang="zh-CN" sz="800" b="1" kern="0" dirty="0">
                  <a:solidFill>
                    <a:srgbClr val="000000"/>
                  </a:solidFill>
                  <a:latin typeface="Arial" panose="020B0604020202020204" pitchFamily="34" charset="0"/>
                  <a:ea typeface="宋体" panose="02010600030101010101" pitchFamily="2" charset="-122"/>
                  <a:cs typeface="Arial" panose="020B0604020202020204" pitchFamily="34" charset="0"/>
                </a:rPr>
                <a:t>WT</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GGCTCCCTTGCGCCCTAAGAGGAA</a:t>
              </a:r>
              <a:endParaRPr lang="zh-CN" altLang="en-US" sz="800" dirty="0">
                <a:latin typeface="Arial" panose="020B0604020202020204" pitchFamily="34" charset="0"/>
                <a:cs typeface="Arial" panose="020B0604020202020204" pitchFamily="34" charset="0"/>
              </a:endParaRPr>
            </a:p>
          </p:txBody>
        </p:sp>
        <p:sp>
          <p:nvSpPr>
            <p:cNvPr id="31" name="文本框 30">
              <a:extLst>
                <a:ext uri="{FF2B5EF4-FFF2-40B4-BE49-F238E27FC236}">
                  <a16:creationId xmlns:a16="http://schemas.microsoft.com/office/drawing/2014/main" id="{696C4926-6B42-D35D-5436-68A964AA90AB}"/>
                </a:ext>
              </a:extLst>
            </p:cNvPr>
            <p:cNvSpPr txBox="1"/>
            <p:nvPr/>
          </p:nvSpPr>
          <p:spPr>
            <a:xfrm>
              <a:off x="3228350" y="2911107"/>
              <a:ext cx="2522677" cy="230832"/>
            </a:xfrm>
            <a:prstGeom prst="rect">
              <a:avLst/>
            </a:prstGeom>
            <a:noFill/>
          </p:spPr>
          <p:txBody>
            <a:bodyPr wrap="square">
              <a:spAutoFit/>
            </a:bodyPr>
            <a:lstStyle/>
            <a:p>
              <a:r>
                <a:rPr lang="en-US" altLang="zh-CN" sz="800" b="1" i="1" dirty="0">
                  <a:latin typeface="Arial" panose="020B0604020202020204" pitchFamily="34" charset="0"/>
                  <a:cs typeface="Arial" panose="020B0604020202020204" pitchFamily="34" charset="0"/>
                </a:rPr>
                <a:t>dwf1a-2</a:t>
              </a:r>
              <a:r>
                <a:rPr lang="en-US" altLang="zh-CN" sz="800" b="1" dirty="0">
                  <a:latin typeface="Arial" panose="020B0604020202020204" pitchFamily="34" charset="0"/>
                  <a:cs typeface="Arial" panose="020B0604020202020204" pitchFamily="34" charset="0"/>
                </a:rPr>
                <a:t>:</a:t>
              </a:r>
              <a:r>
                <a:rPr lang="zh-CN" altLang="en-US" sz="800" dirty="0">
                  <a:latin typeface="Arial" panose="020B0604020202020204" pitchFamily="34" charset="0"/>
                  <a:cs typeface="Arial" panose="020B0604020202020204" pitchFamily="34" charset="0"/>
                </a:rPr>
                <a:t>GGCTCCCTT</a:t>
              </a:r>
              <a:r>
                <a:rPr lang="en-US" altLang="zh-CN" sz="800" dirty="0">
                  <a:latin typeface="Arial" panose="020B0604020202020204" pitchFamily="34" charset="0"/>
                  <a:cs typeface="Arial" panose="020B0604020202020204" pitchFamily="34" charset="0"/>
                </a:rPr>
                <a:t>GCGC </a:t>
              </a:r>
              <a:r>
                <a:rPr lang="en-US" altLang="zh-CN" sz="900" dirty="0">
                  <a:solidFill>
                    <a:srgbClr val="FF0000"/>
                  </a:solidFill>
                  <a:latin typeface="Arial" panose="020B0604020202020204" pitchFamily="34" charset="0"/>
                  <a:cs typeface="Arial" panose="020B0604020202020204" pitchFamily="34" charset="0"/>
                </a:rPr>
                <a:t>- - -</a:t>
              </a:r>
              <a:r>
                <a:rPr lang="en-US" altLang="zh-CN" sz="800" dirty="0">
                  <a:latin typeface="Arial" panose="020B0604020202020204" pitchFamily="34" charset="0"/>
                  <a:cs typeface="Arial" panose="020B0604020202020204" pitchFamily="34" charset="0"/>
                </a:rPr>
                <a:t>AAG</a:t>
              </a:r>
              <a:r>
                <a:rPr lang="zh-CN" altLang="en-US" sz="800" dirty="0">
                  <a:latin typeface="Arial" panose="020B0604020202020204" pitchFamily="34" charset="0"/>
                  <a:cs typeface="Arial" panose="020B0604020202020204" pitchFamily="34" charset="0"/>
                </a:rPr>
                <a:t>AGGAA</a:t>
              </a:r>
              <a:endParaRPr lang="zh-CN" altLang="zh-CN" sz="800" b="1" i="1" dirty="0">
                <a:latin typeface="Arial" panose="020B0604020202020204" pitchFamily="34" charset="0"/>
                <a:cs typeface="Arial" panose="020B0604020202020204" pitchFamily="34" charset="0"/>
              </a:endParaRPr>
            </a:p>
          </p:txBody>
        </p:sp>
      </p:grpSp>
      <p:grpSp>
        <p:nvGrpSpPr>
          <p:cNvPr id="24" name="组合 23">
            <a:extLst>
              <a:ext uri="{FF2B5EF4-FFF2-40B4-BE49-F238E27FC236}">
                <a16:creationId xmlns:a16="http://schemas.microsoft.com/office/drawing/2014/main" id="{67D6ABD8-4182-5B1E-26E9-9F0E76275BDE}"/>
              </a:ext>
            </a:extLst>
          </p:cNvPr>
          <p:cNvGrpSpPr/>
          <p:nvPr/>
        </p:nvGrpSpPr>
        <p:grpSpPr>
          <a:xfrm>
            <a:off x="-62433" y="2730355"/>
            <a:ext cx="2746184" cy="1985777"/>
            <a:chOff x="0" y="2175052"/>
            <a:chExt cx="2746184" cy="1985777"/>
          </a:xfrm>
        </p:grpSpPr>
        <p:pic>
          <p:nvPicPr>
            <p:cNvPr id="18" name="图片 17">
              <a:extLst>
                <a:ext uri="{FF2B5EF4-FFF2-40B4-BE49-F238E27FC236}">
                  <a16:creationId xmlns:a16="http://schemas.microsoft.com/office/drawing/2014/main" id="{68BEEF09-3377-169A-8FBF-146F6C865A4A}"/>
                </a:ext>
              </a:extLst>
            </p:cNvPr>
            <p:cNvPicPr>
              <a:picLocks noChangeAspect="1"/>
            </p:cNvPicPr>
            <p:nvPr/>
          </p:nvPicPr>
          <p:blipFill>
            <a:blip r:embed="rId5"/>
            <a:stretch>
              <a:fillRect/>
            </a:stretch>
          </p:blipFill>
          <p:spPr>
            <a:xfrm>
              <a:off x="177488" y="2627332"/>
              <a:ext cx="2436444" cy="1533497"/>
            </a:xfrm>
            <a:prstGeom prst="rect">
              <a:avLst/>
            </a:prstGeom>
          </p:spPr>
        </p:pic>
        <p:grpSp>
          <p:nvGrpSpPr>
            <p:cNvPr id="54" name="组合 53">
              <a:extLst>
                <a:ext uri="{FF2B5EF4-FFF2-40B4-BE49-F238E27FC236}">
                  <a16:creationId xmlns:a16="http://schemas.microsoft.com/office/drawing/2014/main" id="{F51F2ABA-0310-A6FF-56E6-A864267510E8}"/>
                </a:ext>
              </a:extLst>
            </p:cNvPr>
            <p:cNvGrpSpPr/>
            <p:nvPr/>
          </p:nvGrpSpPr>
          <p:grpSpPr>
            <a:xfrm>
              <a:off x="0" y="2175052"/>
              <a:ext cx="2746184" cy="1980309"/>
              <a:chOff x="-77083" y="4878994"/>
              <a:chExt cx="2746184" cy="1980309"/>
            </a:xfrm>
          </p:grpSpPr>
          <p:sp>
            <p:nvSpPr>
              <p:cNvPr id="9" name="矩形 8">
                <a:extLst>
                  <a:ext uri="{FF2B5EF4-FFF2-40B4-BE49-F238E27FC236}">
                    <a16:creationId xmlns:a16="http://schemas.microsoft.com/office/drawing/2014/main" id="{63ED1362-8036-B675-6C40-07F46B702988}"/>
                  </a:ext>
                </a:extLst>
              </p:cNvPr>
              <p:cNvSpPr/>
              <p:nvPr/>
            </p:nvSpPr>
            <p:spPr>
              <a:xfrm>
                <a:off x="1394515" y="5297317"/>
                <a:ext cx="228835" cy="1561986"/>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25"/>
              </a:p>
            </p:txBody>
          </p:sp>
          <p:sp>
            <p:nvSpPr>
              <p:cNvPr id="32" name="文本框 31">
                <a:extLst>
                  <a:ext uri="{FF2B5EF4-FFF2-40B4-BE49-F238E27FC236}">
                    <a16:creationId xmlns:a16="http://schemas.microsoft.com/office/drawing/2014/main" id="{2437E75C-1FA3-9BD1-7BD4-2C653B0745E3}"/>
                  </a:ext>
                </a:extLst>
              </p:cNvPr>
              <p:cNvSpPr txBox="1"/>
              <p:nvPr/>
            </p:nvSpPr>
            <p:spPr>
              <a:xfrm>
                <a:off x="-77083" y="4878994"/>
                <a:ext cx="2746184" cy="215444"/>
              </a:xfrm>
              <a:prstGeom prst="rect">
                <a:avLst/>
              </a:prstGeom>
              <a:noFill/>
            </p:spPr>
            <p:txBody>
              <a:bodyPr wrap="square">
                <a:spAutoFit/>
              </a:bodyPr>
              <a:lstStyle/>
              <a:p>
                <a:r>
                  <a:rPr lang="en-US" altLang="zh-CN" sz="800" b="1" i="1" kern="0" dirty="0">
                    <a:solidFill>
                      <a:srgbClr val="000000"/>
                    </a:solidFill>
                    <a:latin typeface="Arial" panose="020B0604020202020204" pitchFamily="34" charset="0"/>
                    <a:ea typeface="宋体" panose="02010600030101010101" pitchFamily="2" charset="-122"/>
                    <a:cs typeface="Arial" panose="020B0604020202020204" pitchFamily="34" charset="0"/>
                  </a:rPr>
                  <a:t>GmDWF1a-</a:t>
                </a:r>
                <a:r>
                  <a:rPr lang="en-US" altLang="zh-CN" sz="800" b="1" kern="0" dirty="0">
                    <a:solidFill>
                      <a:srgbClr val="000000"/>
                    </a:solidFill>
                    <a:latin typeface="Arial" panose="020B0604020202020204" pitchFamily="34" charset="0"/>
                    <a:ea typeface="宋体" panose="02010600030101010101" pitchFamily="2" charset="-122"/>
                    <a:cs typeface="Arial" panose="020B0604020202020204" pitchFamily="34" charset="0"/>
                  </a:rPr>
                  <a:t>WT</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GGCTCCCTTGCGCCCTAAGAGGAA</a:t>
                </a:r>
                <a:endParaRPr lang="zh-CN" altLang="en-US" sz="800" dirty="0">
                  <a:latin typeface="Arial" panose="020B0604020202020204" pitchFamily="34" charset="0"/>
                  <a:cs typeface="Arial" panose="020B0604020202020204" pitchFamily="34" charset="0"/>
                </a:endParaRPr>
              </a:p>
            </p:txBody>
          </p:sp>
          <p:sp>
            <p:nvSpPr>
              <p:cNvPr id="33" name="文本框 32">
                <a:extLst>
                  <a:ext uri="{FF2B5EF4-FFF2-40B4-BE49-F238E27FC236}">
                    <a16:creationId xmlns:a16="http://schemas.microsoft.com/office/drawing/2014/main" id="{B03CC86E-D63B-E689-05E8-E96022038B67}"/>
                  </a:ext>
                </a:extLst>
              </p:cNvPr>
              <p:cNvSpPr txBox="1"/>
              <p:nvPr/>
            </p:nvSpPr>
            <p:spPr>
              <a:xfrm>
                <a:off x="115422" y="5025051"/>
                <a:ext cx="2522676" cy="215444"/>
              </a:xfrm>
              <a:prstGeom prst="rect">
                <a:avLst/>
              </a:prstGeom>
              <a:noFill/>
            </p:spPr>
            <p:txBody>
              <a:bodyPr wrap="square">
                <a:spAutoFit/>
              </a:bodyPr>
              <a:lstStyle/>
              <a:p>
                <a:r>
                  <a:rPr lang="en-US" altLang="zh-CN" sz="800" b="1" i="1" dirty="0">
                    <a:latin typeface="Arial" panose="020B0604020202020204" pitchFamily="34" charset="0"/>
                    <a:cs typeface="Arial" panose="020B0604020202020204" pitchFamily="34" charset="0"/>
                  </a:rPr>
                  <a:t>dwf1b-1(H)</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GGCTCCCTTGCGC</a:t>
                </a:r>
                <a:r>
                  <a:rPr lang="en-US" altLang="zh-CN" sz="700" dirty="0">
                    <a:latin typeface="Arial" panose="020B0604020202020204" pitchFamily="34" charset="0"/>
                    <a:cs typeface="Arial" panose="020B0604020202020204" pitchFamily="34" charset="0"/>
                  </a:rPr>
                  <a:t> </a:t>
                </a:r>
                <a:r>
                  <a:rPr lang="en-US" altLang="zh-CN" sz="700" dirty="0">
                    <a:solidFill>
                      <a:srgbClr val="FF0000"/>
                    </a:solidFill>
                    <a:latin typeface="Arial" panose="020B0604020202020204" pitchFamily="34" charset="0"/>
                    <a:cs typeface="Arial" panose="020B0604020202020204" pitchFamily="34" charset="0"/>
                  </a:rPr>
                  <a:t>- - </a:t>
                </a:r>
                <a:r>
                  <a:rPr lang="en-US" altLang="zh-CN" sz="800" dirty="0">
                    <a:latin typeface="Arial" panose="020B0604020202020204" pitchFamily="34" charset="0"/>
                    <a:cs typeface="Arial" panose="020B0604020202020204" pitchFamily="34" charset="0"/>
                  </a:rPr>
                  <a:t>TAAGAGGAA</a:t>
                </a:r>
                <a:endParaRPr lang="zh-CN" altLang="zh-CN" sz="800" b="1" i="1" dirty="0">
                  <a:latin typeface="Arial" panose="020B0604020202020204" pitchFamily="34" charset="0"/>
                  <a:cs typeface="Arial" panose="020B0604020202020204" pitchFamily="34" charset="0"/>
                </a:endParaRPr>
              </a:p>
            </p:txBody>
          </p:sp>
        </p:grpSp>
      </p:grpSp>
      <p:grpSp>
        <p:nvGrpSpPr>
          <p:cNvPr id="25" name="组合 24">
            <a:extLst>
              <a:ext uri="{FF2B5EF4-FFF2-40B4-BE49-F238E27FC236}">
                <a16:creationId xmlns:a16="http://schemas.microsoft.com/office/drawing/2014/main" id="{9A2739D9-08D9-13E9-E9AF-F5569763A2E0}"/>
              </a:ext>
            </a:extLst>
          </p:cNvPr>
          <p:cNvGrpSpPr/>
          <p:nvPr/>
        </p:nvGrpSpPr>
        <p:grpSpPr>
          <a:xfrm>
            <a:off x="3011420" y="2730355"/>
            <a:ext cx="2746184" cy="1971754"/>
            <a:chOff x="2964846" y="2192431"/>
            <a:chExt cx="2746184" cy="1971754"/>
          </a:xfrm>
        </p:grpSpPr>
        <p:pic>
          <p:nvPicPr>
            <p:cNvPr id="5" name="图片 4">
              <a:extLst>
                <a:ext uri="{FF2B5EF4-FFF2-40B4-BE49-F238E27FC236}">
                  <a16:creationId xmlns:a16="http://schemas.microsoft.com/office/drawing/2014/main" id="{0225CA03-3B78-C681-705D-CC938D5B2D04}"/>
                </a:ext>
              </a:extLst>
            </p:cNvPr>
            <p:cNvPicPr>
              <a:picLocks noChangeAspect="1"/>
            </p:cNvPicPr>
            <p:nvPr/>
          </p:nvPicPr>
          <p:blipFill rotWithShape="1">
            <a:blip r:embed="rId6"/>
            <a:srcRect t="3327" b="-1"/>
            <a:stretch/>
          </p:blipFill>
          <p:spPr>
            <a:xfrm>
              <a:off x="3203221" y="2660435"/>
              <a:ext cx="2436444" cy="1503750"/>
            </a:xfrm>
            <a:prstGeom prst="rect">
              <a:avLst/>
            </a:prstGeom>
          </p:spPr>
        </p:pic>
        <p:sp>
          <p:nvSpPr>
            <p:cNvPr id="6" name="文本框 5">
              <a:extLst>
                <a:ext uri="{FF2B5EF4-FFF2-40B4-BE49-F238E27FC236}">
                  <a16:creationId xmlns:a16="http://schemas.microsoft.com/office/drawing/2014/main" id="{8DCFC589-CCEE-5B87-9FC6-74F79A881305}"/>
                </a:ext>
              </a:extLst>
            </p:cNvPr>
            <p:cNvSpPr txBox="1"/>
            <p:nvPr/>
          </p:nvSpPr>
          <p:spPr>
            <a:xfrm>
              <a:off x="2964846" y="2192431"/>
              <a:ext cx="2746184" cy="215444"/>
            </a:xfrm>
            <a:prstGeom prst="rect">
              <a:avLst/>
            </a:prstGeom>
            <a:noFill/>
          </p:spPr>
          <p:txBody>
            <a:bodyPr wrap="square">
              <a:spAutoFit/>
            </a:bodyPr>
            <a:lstStyle/>
            <a:p>
              <a:r>
                <a:rPr lang="en-US" altLang="zh-CN" sz="800" b="1" i="1" kern="0" dirty="0">
                  <a:solidFill>
                    <a:srgbClr val="000000"/>
                  </a:solidFill>
                  <a:latin typeface="Arial" panose="020B0604020202020204" pitchFamily="34" charset="0"/>
                  <a:ea typeface="宋体" panose="02010600030101010101" pitchFamily="2" charset="-122"/>
                  <a:cs typeface="Arial" panose="020B0604020202020204" pitchFamily="34" charset="0"/>
                </a:rPr>
                <a:t>GmDWF1a-</a:t>
              </a:r>
              <a:r>
                <a:rPr lang="en-US" altLang="zh-CN" sz="800" b="1" kern="0" dirty="0">
                  <a:solidFill>
                    <a:srgbClr val="000000"/>
                  </a:solidFill>
                  <a:latin typeface="Arial" panose="020B0604020202020204" pitchFamily="34" charset="0"/>
                  <a:ea typeface="宋体" panose="02010600030101010101" pitchFamily="2" charset="-122"/>
                  <a:cs typeface="Arial" panose="020B0604020202020204" pitchFamily="34" charset="0"/>
                </a:rPr>
                <a:t>WT</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GGCTCCCTTGCGCCCTAAGAGGAA</a:t>
              </a:r>
              <a:endParaRPr lang="zh-CN" altLang="en-US" sz="800" dirty="0">
                <a:latin typeface="Arial" panose="020B0604020202020204" pitchFamily="34" charset="0"/>
                <a:cs typeface="Arial" panose="020B0604020202020204" pitchFamily="34" charset="0"/>
              </a:endParaRPr>
            </a:p>
          </p:txBody>
        </p:sp>
        <p:sp>
          <p:nvSpPr>
            <p:cNvPr id="16" name="文本框 15">
              <a:extLst>
                <a:ext uri="{FF2B5EF4-FFF2-40B4-BE49-F238E27FC236}">
                  <a16:creationId xmlns:a16="http://schemas.microsoft.com/office/drawing/2014/main" id="{407A2B05-B37B-663C-B396-0BDA51E3E6C0}"/>
                </a:ext>
              </a:extLst>
            </p:cNvPr>
            <p:cNvSpPr txBox="1"/>
            <p:nvPr/>
          </p:nvSpPr>
          <p:spPr>
            <a:xfrm>
              <a:off x="3138055" y="2344716"/>
              <a:ext cx="2522676" cy="230832"/>
            </a:xfrm>
            <a:prstGeom prst="rect">
              <a:avLst/>
            </a:prstGeom>
            <a:noFill/>
          </p:spPr>
          <p:txBody>
            <a:bodyPr wrap="square">
              <a:spAutoFit/>
            </a:bodyPr>
            <a:lstStyle/>
            <a:p>
              <a:r>
                <a:rPr lang="en-US" altLang="zh-CN" sz="800" b="1" i="1" dirty="0">
                  <a:latin typeface="Arial" panose="020B0604020202020204" pitchFamily="34" charset="0"/>
                  <a:cs typeface="Arial" panose="020B0604020202020204" pitchFamily="34" charset="0"/>
                </a:rPr>
                <a:t>dwf1b-1(H)</a:t>
              </a:r>
              <a:r>
                <a:rPr lang="en-US" altLang="zh-CN" sz="800" b="1" dirty="0">
                  <a:latin typeface="Arial" panose="020B0604020202020204" pitchFamily="34" charset="0"/>
                  <a:cs typeface="Arial" panose="020B0604020202020204" pitchFamily="34" charset="0"/>
                </a:rPr>
                <a:t>:</a:t>
              </a:r>
              <a:r>
                <a:rPr lang="en-US" altLang="zh-CN" sz="800" dirty="0">
                  <a:latin typeface="Arial" panose="020B0604020202020204" pitchFamily="34" charset="0"/>
                  <a:cs typeface="Arial" panose="020B0604020202020204" pitchFamily="34" charset="0"/>
                </a:rPr>
                <a:t>GGCTCCCTTGC </a:t>
              </a:r>
              <a:r>
                <a:rPr lang="en-US" altLang="zh-CN" sz="900" dirty="0">
                  <a:solidFill>
                    <a:srgbClr val="FF0000"/>
                  </a:solidFill>
                  <a:latin typeface="Arial" panose="020B0604020202020204" pitchFamily="34" charset="0"/>
                  <a:cs typeface="Arial" panose="020B0604020202020204" pitchFamily="34" charset="0"/>
                </a:rPr>
                <a:t>- - - - </a:t>
              </a:r>
              <a:r>
                <a:rPr lang="en-US" altLang="zh-CN" sz="800" dirty="0">
                  <a:latin typeface="Arial" panose="020B0604020202020204" pitchFamily="34" charset="0"/>
                  <a:cs typeface="Arial" panose="020B0604020202020204" pitchFamily="34" charset="0"/>
                </a:rPr>
                <a:t>TAAGAGGAA</a:t>
              </a:r>
              <a:endParaRPr lang="zh-CN" altLang="zh-CN" sz="800" b="1" i="1" dirty="0">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2F19AC57-09DF-0E48-DB15-D809678C25BF}"/>
                </a:ext>
              </a:extLst>
            </p:cNvPr>
            <p:cNvSpPr/>
            <p:nvPr/>
          </p:nvSpPr>
          <p:spPr>
            <a:xfrm>
              <a:off x="4312718" y="2648407"/>
              <a:ext cx="430307" cy="1509708"/>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925" dirty="0"/>
            </a:p>
          </p:txBody>
        </p:sp>
      </p:grpSp>
      <p:sp>
        <p:nvSpPr>
          <p:cNvPr id="23" name="文本框 22">
            <a:extLst>
              <a:ext uri="{FF2B5EF4-FFF2-40B4-BE49-F238E27FC236}">
                <a16:creationId xmlns:a16="http://schemas.microsoft.com/office/drawing/2014/main" id="{5B449D51-0569-AA90-3814-F65C026AD028}"/>
              </a:ext>
            </a:extLst>
          </p:cNvPr>
          <p:cNvSpPr txBox="1"/>
          <p:nvPr/>
        </p:nvSpPr>
        <p:spPr>
          <a:xfrm>
            <a:off x="-124124" y="-23041"/>
            <a:ext cx="386462" cy="215444"/>
          </a:xfrm>
          <a:prstGeom prst="rect">
            <a:avLst/>
          </a:prstGeom>
          <a:noFill/>
        </p:spPr>
        <p:txBody>
          <a:bodyPr wrap="square">
            <a:spAutoFit/>
          </a:bodyPr>
          <a:lstStyle/>
          <a:p>
            <a:r>
              <a:rPr lang="zh-CN" altLang="en-US" sz="800" b="1" dirty="0">
                <a:latin typeface="Arial" panose="020B0604020202020204" pitchFamily="34" charset="0"/>
                <a:cs typeface="Arial" panose="020B0604020202020204" pitchFamily="34" charset="0"/>
              </a:rPr>
              <a:t>（</a:t>
            </a:r>
            <a:r>
              <a:rPr lang="en-US" altLang="zh-CN" sz="800" b="1" dirty="0">
                <a:latin typeface="Arial" panose="020B0604020202020204" pitchFamily="34" charset="0"/>
                <a:cs typeface="Arial" panose="020B0604020202020204" pitchFamily="34" charset="0"/>
              </a:rPr>
              <a:t>a)</a:t>
            </a:r>
            <a:endParaRPr lang="zh-CN" altLang="en-US" sz="800" b="1" dirty="0">
              <a:latin typeface="Arial" panose="020B0604020202020204" pitchFamily="34" charset="0"/>
              <a:cs typeface="Arial" panose="020B0604020202020204" pitchFamily="34" charset="0"/>
            </a:endParaRPr>
          </a:p>
        </p:txBody>
      </p:sp>
      <p:sp>
        <p:nvSpPr>
          <p:cNvPr id="26" name="文本框 25">
            <a:extLst>
              <a:ext uri="{FF2B5EF4-FFF2-40B4-BE49-F238E27FC236}">
                <a16:creationId xmlns:a16="http://schemas.microsoft.com/office/drawing/2014/main" id="{C7FAB057-120D-868F-D7A4-66C0E9B0C433}"/>
              </a:ext>
            </a:extLst>
          </p:cNvPr>
          <p:cNvSpPr txBox="1"/>
          <p:nvPr/>
        </p:nvSpPr>
        <p:spPr>
          <a:xfrm>
            <a:off x="2683751" y="-23041"/>
            <a:ext cx="386462" cy="215444"/>
          </a:xfrm>
          <a:prstGeom prst="rect">
            <a:avLst/>
          </a:prstGeom>
          <a:noFill/>
        </p:spPr>
        <p:txBody>
          <a:bodyPr wrap="square">
            <a:spAutoFit/>
          </a:bodyPr>
          <a:lstStyle/>
          <a:p>
            <a:r>
              <a:rPr lang="zh-CN" altLang="en-US" sz="800" b="1" dirty="0">
                <a:latin typeface="Arial" panose="020B0604020202020204" pitchFamily="34" charset="0"/>
                <a:cs typeface="Arial" panose="020B0604020202020204" pitchFamily="34" charset="0"/>
              </a:rPr>
              <a:t>（</a:t>
            </a:r>
            <a:r>
              <a:rPr lang="en-US" altLang="zh-CN" sz="800" b="1" dirty="0">
                <a:latin typeface="Arial" panose="020B0604020202020204" pitchFamily="34" charset="0"/>
                <a:cs typeface="Arial" panose="020B0604020202020204" pitchFamily="34" charset="0"/>
              </a:rPr>
              <a:t>b)</a:t>
            </a:r>
            <a:endParaRPr lang="zh-CN" altLang="en-US" sz="800" b="1" dirty="0">
              <a:latin typeface="Arial" panose="020B0604020202020204" pitchFamily="34" charset="0"/>
              <a:cs typeface="Arial" panose="020B0604020202020204" pitchFamily="34" charset="0"/>
            </a:endParaRPr>
          </a:p>
        </p:txBody>
      </p:sp>
      <p:sp>
        <p:nvSpPr>
          <p:cNvPr id="27" name="文本框 26">
            <a:extLst>
              <a:ext uri="{FF2B5EF4-FFF2-40B4-BE49-F238E27FC236}">
                <a16:creationId xmlns:a16="http://schemas.microsoft.com/office/drawing/2014/main" id="{49DD94E6-3381-D5B8-3CF6-1E5BA6B9D9CA}"/>
              </a:ext>
            </a:extLst>
          </p:cNvPr>
          <p:cNvSpPr txBox="1"/>
          <p:nvPr/>
        </p:nvSpPr>
        <p:spPr>
          <a:xfrm>
            <a:off x="-124124" y="2438824"/>
            <a:ext cx="386462" cy="215444"/>
          </a:xfrm>
          <a:prstGeom prst="rect">
            <a:avLst/>
          </a:prstGeom>
          <a:noFill/>
        </p:spPr>
        <p:txBody>
          <a:bodyPr wrap="square">
            <a:spAutoFit/>
          </a:bodyPr>
          <a:lstStyle/>
          <a:p>
            <a:r>
              <a:rPr lang="zh-CN" altLang="en-US" sz="800" b="1" dirty="0">
                <a:latin typeface="Arial" panose="020B0604020202020204" pitchFamily="34" charset="0"/>
                <a:cs typeface="Arial" panose="020B0604020202020204" pitchFamily="34" charset="0"/>
              </a:rPr>
              <a:t>（</a:t>
            </a:r>
            <a:r>
              <a:rPr lang="en-US" altLang="zh-CN" sz="800" b="1" dirty="0">
                <a:latin typeface="Arial" panose="020B0604020202020204" pitchFamily="34" charset="0"/>
                <a:cs typeface="Arial" panose="020B0604020202020204" pitchFamily="34" charset="0"/>
              </a:rPr>
              <a:t>c)</a:t>
            </a:r>
            <a:endParaRPr lang="zh-CN" altLang="en-US" sz="800" b="1" dirty="0">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D18ED1D7-26AB-974F-66BC-8D4046588C54}"/>
              </a:ext>
            </a:extLst>
          </p:cNvPr>
          <p:cNvSpPr txBox="1"/>
          <p:nvPr/>
        </p:nvSpPr>
        <p:spPr>
          <a:xfrm>
            <a:off x="2683751" y="2438824"/>
            <a:ext cx="386462" cy="215444"/>
          </a:xfrm>
          <a:prstGeom prst="rect">
            <a:avLst/>
          </a:prstGeom>
          <a:noFill/>
        </p:spPr>
        <p:txBody>
          <a:bodyPr wrap="square">
            <a:spAutoFit/>
          </a:bodyPr>
          <a:lstStyle/>
          <a:p>
            <a:r>
              <a:rPr lang="zh-CN" altLang="en-US" sz="800" b="1" dirty="0">
                <a:latin typeface="Arial" panose="020B0604020202020204" pitchFamily="34" charset="0"/>
                <a:cs typeface="Arial" panose="020B0604020202020204" pitchFamily="34" charset="0"/>
              </a:rPr>
              <a:t>（</a:t>
            </a:r>
            <a:r>
              <a:rPr lang="en-US" altLang="zh-CN" sz="800" b="1" dirty="0">
                <a:latin typeface="Arial" panose="020B0604020202020204" pitchFamily="34" charset="0"/>
                <a:cs typeface="Arial" panose="020B0604020202020204" pitchFamily="34" charset="0"/>
              </a:rPr>
              <a:t>d)</a:t>
            </a:r>
            <a:endParaRPr lang="zh-CN" altLang="en-US" sz="800" b="1" dirty="0">
              <a:latin typeface="Arial" panose="020B0604020202020204" pitchFamily="34" charset="0"/>
              <a:cs typeface="Arial" panose="020B0604020202020204" pitchFamily="34" charset="0"/>
            </a:endParaRPr>
          </a:p>
        </p:txBody>
      </p:sp>
      <p:sp>
        <p:nvSpPr>
          <p:cNvPr id="61" name="文本框 60">
            <a:extLst>
              <a:ext uri="{FF2B5EF4-FFF2-40B4-BE49-F238E27FC236}">
                <a16:creationId xmlns:a16="http://schemas.microsoft.com/office/drawing/2014/main" id="{B27162A9-B263-82E7-79B3-896CE35BAE34}"/>
              </a:ext>
            </a:extLst>
          </p:cNvPr>
          <p:cNvSpPr txBox="1"/>
          <p:nvPr/>
        </p:nvSpPr>
        <p:spPr>
          <a:xfrm>
            <a:off x="1" y="4965297"/>
            <a:ext cx="6264274" cy="830997"/>
          </a:xfrm>
          <a:prstGeom prst="rect">
            <a:avLst/>
          </a:prstGeom>
          <a:noFill/>
        </p:spPr>
        <p:txBody>
          <a:bodyPr wrap="square">
            <a:spAutoFit/>
          </a:bodyPr>
          <a:lstStyle>
            <a:defPPr>
              <a:defRPr lang="en-US"/>
            </a:defPPr>
            <a:lvl1pPr>
              <a:defRPr sz="1200" b="1">
                <a:latin typeface="Arial" panose="020B0604020202020204" pitchFamily="34" charset="0"/>
                <a:cs typeface="Arial" panose="020B0604020202020204" pitchFamily="34" charset="0"/>
              </a:defRPr>
            </a:lvl1pPr>
          </a:lstStyle>
          <a:p>
            <a:r>
              <a:rPr lang="en-US" altLang="zh-CN" sz="1200" b="1" dirty="0">
                <a:latin typeface="Arial" panose="020B0604020202020204" pitchFamily="34" charset="0"/>
                <a:cs typeface="Arial" panose="020B0604020202020204" pitchFamily="34" charset="0"/>
              </a:rPr>
              <a:t>Supplementary Figure </a:t>
            </a:r>
            <a:r>
              <a:rPr lang="en-US" altLang="zh-CN" dirty="0"/>
              <a:t>3 </a:t>
            </a:r>
            <a:r>
              <a:rPr lang="en-US" altLang="zh-CN" b="0" dirty="0">
                <a:latin typeface="Times New Roman" panose="02020603050405020304" pitchFamily="18" charset="0"/>
                <a:cs typeface="Times New Roman" panose="02020603050405020304" pitchFamily="18" charset="0"/>
              </a:rPr>
              <a:t>Results obtained from mutagenesis of two </a:t>
            </a:r>
            <a:r>
              <a:rPr lang="en-US" altLang="zh-CN" b="0" i="1" dirty="0">
                <a:latin typeface="Times New Roman" panose="02020603050405020304" pitchFamily="18" charset="0"/>
                <a:cs typeface="Times New Roman" panose="02020603050405020304" pitchFamily="18" charset="0"/>
              </a:rPr>
              <a:t>GmDWF1</a:t>
            </a:r>
            <a:r>
              <a:rPr lang="en-US" altLang="zh-CN" b="0" dirty="0">
                <a:latin typeface="Times New Roman" panose="02020603050405020304" pitchFamily="18" charset="0"/>
                <a:cs typeface="Times New Roman" panose="02020603050405020304" pitchFamily="18" charset="0"/>
              </a:rPr>
              <a:t> genes by CRISPR/Cas9 technology. </a:t>
            </a:r>
            <a:r>
              <a:rPr lang="en-US" altLang="zh-CN" dirty="0">
                <a:latin typeface="Times New Roman" panose="02020603050405020304" pitchFamily="18" charset="0"/>
                <a:cs typeface="Times New Roman" panose="02020603050405020304" pitchFamily="18" charset="0"/>
              </a:rPr>
              <a:t>a</a:t>
            </a:r>
            <a:r>
              <a:rPr lang="en-US" altLang="zh-CN" b="0" dirty="0">
                <a:latin typeface="Times New Roman" panose="02020603050405020304" pitchFamily="18" charset="0"/>
                <a:cs typeface="Times New Roman" panose="02020603050405020304" pitchFamily="18" charset="0"/>
              </a:rPr>
              <a:t> Detailed sequence of the target site </a:t>
            </a:r>
            <a:r>
              <a:rPr lang="en-US" altLang="zh-CN" b="0" i="1" dirty="0">
                <a:latin typeface="Times New Roman" panose="02020603050405020304" pitchFamily="18" charset="0"/>
                <a:cs typeface="Times New Roman" panose="02020603050405020304" pitchFamily="18" charset="0"/>
              </a:rPr>
              <a:t>GmDWF1a</a:t>
            </a:r>
            <a:r>
              <a:rPr lang="en-US" altLang="zh-CN" b="0" dirty="0">
                <a:latin typeface="Times New Roman" panose="02020603050405020304" pitchFamily="18" charset="0"/>
                <a:cs typeface="Times New Roman" panose="02020603050405020304" pitchFamily="18" charset="0"/>
              </a:rPr>
              <a:t>-SP1/SP3 in the </a:t>
            </a:r>
            <a:r>
              <a:rPr lang="en-US" altLang="zh-CN" b="0" i="1" dirty="0">
                <a:latin typeface="Times New Roman" panose="02020603050405020304" pitchFamily="18" charset="0"/>
                <a:cs typeface="Times New Roman" panose="02020603050405020304" pitchFamily="18" charset="0"/>
              </a:rPr>
              <a:t>dwf1a-1</a:t>
            </a:r>
            <a:r>
              <a:rPr lang="en-US" altLang="zh-CN" b="0" dirty="0">
                <a:latin typeface="Times New Roman" panose="02020603050405020304" pitchFamily="18" charset="0"/>
                <a:cs typeface="Times New Roman" panose="02020603050405020304" pitchFamily="18" charset="0"/>
              </a:rPr>
              <a:t> line. </a:t>
            </a:r>
            <a:r>
              <a:rPr lang="en-US" altLang="zh-CN" dirty="0">
                <a:latin typeface="Times New Roman" panose="02020603050405020304" pitchFamily="18" charset="0"/>
                <a:cs typeface="Times New Roman" panose="02020603050405020304" pitchFamily="18" charset="0"/>
              </a:rPr>
              <a:t>b</a:t>
            </a:r>
            <a:r>
              <a:rPr lang="en-US" altLang="zh-CN" b="0" dirty="0">
                <a:latin typeface="Times New Roman" panose="02020603050405020304" pitchFamily="18" charset="0"/>
                <a:cs typeface="Times New Roman" panose="02020603050405020304" pitchFamily="18" charset="0"/>
              </a:rPr>
              <a:t> Detailed sequence of the target site </a:t>
            </a:r>
            <a:r>
              <a:rPr lang="en-US" altLang="zh-CN" b="0" i="1" dirty="0">
                <a:latin typeface="Times New Roman" panose="02020603050405020304" pitchFamily="18" charset="0"/>
                <a:cs typeface="Times New Roman" panose="02020603050405020304" pitchFamily="18" charset="0"/>
              </a:rPr>
              <a:t>GmDWF1a-</a:t>
            </a:r>
            <a:r>
              <a:rPr lang="en-US" altLang="zh-CN" b="0" dirty="0">
                <a:latin typeface="Times New Roman" panose="02020603050405020304" pitchFamily="18" charset="0"/>
                <a:cs typeface="Times New Roman" panose="02020603050405020304" pitchFamily="18" charset="0"/>
              </a:rPr>
              <a:t>SP1/SP3 in the </a:t>
            </a:r>
            <a:r>
              <a:rPr lang="en-US" altLang="zh-CN" b="0" i="1" dirty="0">
                <a:latin typeface="Times New Roman" panose="02020603050405020304" pitchFamily="18" charset="0"/>
                <a:cs typeface="Times New Roman" panose="02020603050405020304" pitchFamily="18" charset="0"/>
              </a:rPr>
              <a:t>dwf1a-2</a:t>
            </a:r>
            <a:r>
              <a:rPr lang="en-US" altLang="zh-CN" b="0" dirty="0">
                <a:latin typeface="Times New Roman" panose="02020603050405020304" pitchFamily="18" charset="0"/>
                <a:cs typeface="Times New Roman" panose="02020603050405020304" pitchFamily="18" charset="0"/>
              </a:rPr>
              <a:t> line. </a:t>
            </a:r>
            <a:r>
              <a:rPr lang="en-US" altLang="zh-CN" dirty="0">
                <a:latin typeface="Times New Roman" panose="02020603050405020304" pitchFamily="18" charset="0"/>
                <a:cs typeface="Times New Roman" panose="02020603050405020304" pitchFamily="18" charset="0"/>
              </a:rPr>
              <a:t>cd</a:t>
            </a:r>
            <a:r>
              <a:rPr lang="en-US" altLang="zh-CN" b="0" dirty="0">
                <a:latin typeface="Times New Roman" panose="02020603050405020304" pitchFamily="18" charset="0"/>
                <a:cs typeface="Times New Roman" panose="02020603050405020304" pitchFamily="18" charset="0"/>
              </a:rPr>
              <a:t> Detailed sequence of the target site </a:t>
            </a:r>
            <a:r>
              <a:rPr lang="en-US" altLang="zh-CN" b="0" i="1" dirty="0">
                <a:latin typeface="Times New Roman" panose="02020603050405020304" pitchFamily="18" charset="0"/>
                <a:cs typeface="Times New Roman" panose="02020603050405020304" pitchFamily="18" charset="0"/>
              </a:rPr>
              <a:t>GmDWF1b-</a:t>
            </a:r>
            <a:r>
              <a:rPr lang="en-US" altLang="zh-CN" b="0" dirty="0">
                <a:latin typeface="Times New Roman" panose="02020603050405020304" pitchFamily="18" charset="0"/>
                <a:cs typeface="Times New Roman" panose="02020603050405020304" pitchFamily="18" charset="0"/>
              </a:rPr>
              <a:t>SP1/SP3 in the </a:t>
            </a:r>
            <a:r>
              <a:rPr lang="en-US" altLang="zh-CN" b="0" i="1" dirty="0">
                <a:latin typeface="Times New Roman" panose="02020603050405020304" pitchFamily="18" charset="0"/>
                <a:cs typeface="Times New Roman" panose="02020603050405020304" pitchFamily="18" charset="0"/>
              </a:rPr>
              <a:t>dwf1b-1</a:t>
            </a:r>
            <a:r>
              <a:rPr lang="en-US" altLang="zh-CN" b="0" dirty="0">
                <a:latin typeface="Times New Roman" panose="02020603050405020304" pitchFamily="18" charset="0"/>
                <a:cs typeface="Times New Roman" panose="02020603050405020304" pitchFamily="18" charset="0"/>
              </a:rPr>
              <a:t>(H) line.</a:t>
            </a:r>
            <a:endParaRPr lang="zh-CN" altLang="en-US"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2264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a:extLst>
              <a:ext uri="{FF2B5EF4-FFF2-40B4-BE49-F238E27FC236}">
                <a16:creationId xmlns:a16="http://schemas.microsoft.com/office/drawing/2014/main" id="{850CB770-1601-FD20-BC92-C740722912DC}"/>
              </a:ext>
            </a:extLst>
          </p:cNvPr>
          <p:cNvGrpSpPr/>
          <p:nvPr/>
        </p:nvGrpSpPr>
        <p:grpSpPr>
          <a:xfrm>
            <a:off x="46995" y="38574"/>
            <a:ext cx="2557484" cy="2373502"/>
            <a:chOff x="2781676" y="1135735"/>
            <a:chExt cx="2883608" cy="2708546"/>
          </a:xfrm>
        </p:grpSpPr>
        <p:sp>
          <p:nvSpPr>
            <p:cNvPr id="43" name="文本框 42">
              <a:extLst>
                <a:ext uri="{FF2B5EF4-FFF2-40B4-BE49-F238E27FC236}">
                  <a16:creationId xmlns:a16="http://schemas.microsoft.com/office/drawing/2014/main" id="{BBA57CBC-0E7D-D9B9-99F0-3AF6BE8500E3}"/>
                </a:ext>
              </a:extLst>
            </p:cNvPr>
            <p:cNvSpPr txBox="1"/>
            <p:nvPr/>
          </p:nvSpPr>
          <p:spPr>
            <a:xfrm rot="16200000">
              <a:off x="2064558" y="2195933"/>
              <a:ext cx="1677154" cy="242917"/>
            </a:xfrm>
            <a:prstGeom prst="rect">
              <a:avLst/>
            </a:prstGeom>
            <a:noFill/>
          </p:spPr>
          <p:txBody>
            <a:bodyPr wrap="square">
              <a:spAutoFit/>
            </a:bodyPr>
            <a:lstStyle/>
            <a:p>
              <a:r>
                <a:rPr lang="en-US" altLang="zh-CN" sz="800" b="1" dirty="0">
                  <a:latin typeface="Arial" panose="020B0604020202020204" pitchFamily="34" charset="0"/>
                  <a:cs typeface="Arial" panose="020B0604020202020204" pitchFamily="34" charset="0"/>
                </a:rPr>
                <a:t>Stem thickness(mm)</a:t>
              </a:r>
            </a:p>
          </p:txBody>
        </p:sp>
        <p:grpSp>
          <p:nvGrpSpPr>
            <p:cNvPr id="44" name="组合 43">
              <a:extLst>
                <a:ext uri="{FF2B5EF4-FFF2-40B4-BE49-F238E27FC236}">
                  <a16:creationId xmlns:a16="http://schemas.microsoft.com/office/drawing/2014/main" id="{0D6D2956-667C-0C63-D869-702D01AD0A68}"/>
                </a:ext>
              </a:extLst>
            </p:cNvPr>
            <p:cNvGrpSpPr/>
            <p:nvPr/>
          </p:nvGrpSpPr>
          <p:grpSpPr>
            <a:xfrm>
              <a:off x="2955851" y="1135735"/>
              <a:ext cx="2709433" cy="2708546"/>
              <a:chOff x="2955851" y="1135735"/>
              <a:chExt cx="2709433" cy="2708546"/>
            </a:xfrm>
          </p:grpSpPr>
          <p:graphicFrame>
            <p:nvGraphicFramePr>
              <p:cNvPr id="45" name="图表 44">
                <a:extLst>
                  <a:ext uri="{FF2B5EF4-FFF2-40B4-BE49-F238E27FC236}">
                    <a16:creationId xmlns:a16="http://schemas.microsoft.com/office/drawing/2014/main" id="{BFE9CF3A-DC94-0B68-90D2-BC74F85E689B}"/>
                  </a:ext>
                </a:extLst>
              </p:cNvPr>
              <p:cNvGraphicFramePr>
                <a:graphicFrameLocks/>
              </p:cNvGraphicFramePr>
              <p:nvPr/>
            </p:nvGraphicFramePr>
            <p:xfrm>
              <a:off x="2955851" y="1135735"/>
              <a:ext cx="2558901" cy="2465157"/>
            </p:xfrm>
            <a:graphic>
              <a:graphicData uri="http://schemas.openxmlformats.org/drawingml/2006/chart">
                <c:chart xmlns:c="http://schemas.openxmlformats.org/drawingml/2006/chart" xmlns:r="http://schemas.openxmlformats.org/officeDocument/2006/relationships" r:id="rId3"/>
              </a:graphicData>
            </a:graphic>
          </p:graphicFrame>
          <p:sp>
            <p:nvSpPr>
              <p:cNvPr id="46" name="文本框 45">
                <a:extLst>
                  <a:ext uri="{FF2B5EF4-FFF2-40B4-BE49-F238E27FC236}">
                    <a16:creationId xmlns:a16="http://schemas.microsoft.com/office/drawing/2014/main" id="{AF55E799-B646-4440-3327-FCE3CFAF929A}"/>
                  </a:ext>
                </a:extLst>
              </p:cNvPr>
              <p:cNvSpPr txBox="1"/>
              <p:nvPr/>
            </p:nvSpPr>
            <p:spPr>
              <a:xfrm>
                <a:off x="4608852" y="3429001"/>
                <a:ext cx="1056432" cy="415280"/>
              </a:xfrm>
              <a:prstGeom prst="rect">
                <a:avLst/>
              </a:prstGeom>
              <a:noFill/>
            </p:spPr>
            <p:txBody>
              <a:bodyPr wrap="square">
                <a:spAutoFit/>
              </a:bodyPr>
              <a:lstStyle>
                <a:defPPr>
                  <a:defRPr lang="zh-CN"/>
                </a:defPPr>
                <a:lvl1pPr>
                  <a:spcBef>
                    <a:spcPts val="0"/>
                  </a:spcBef>
                  <a:spcAft>
                    <a:spcPts val="0"/>
                  </a:spcAft>
                  <a:defRPr sz="1400" i="1">
                    <a:latin typeface="Times New Roman" panose="02020603050405020304" pitchFamily="18" charset="0"/>
                    <a:cs typeface="Times New Roman" panose="02020603050405020304" pitchFamily="18" charset="0"/>
                  </a:defRPr>
                </a:lvl1pPr>
              </a:lstStyle>
              <a:p>
                <a:r>
                  <a:rPr lang="en-US" altLang="zh-CN" sz="800" b="1" dirty="0">
                    <a:latin typeface="Arial" panose="020B0604020202020204" pitchFamily="34" charset="0"/>
                    <a:cs typeface="Arial" panose="020B0604020202020204" pitchFamily="34" charset="0"/>
                  </a:rPr>
                  <a:t>dwf1a-1/</a:t>
                </a:r>
              </a:p>
              <a:p>
                <a:r>
                  <a:rPr lang="en-US" altLang="zh-CN" sz="800" b="1" dirty="0">
                    <a:latin typeface="Arial" panose="020B0604020202020204" pitchFamily="34" charset="0"/>
                    <a:cs typeface="Arial" panose="020B0604020202020204" pitchFamily="34" charset="0"/>
                  </a:rPr>
                  <a:t>dwf1b-1(H)</a:t>
                </a:r>
                <a:endParaRPr lang="zh-CN" altLang="zh-CN" sz="800" b="1" dirty="0">
                  <a:latin typeface="Arial" panose="020B0604020202020204" pitchFamily="34" charset="0"/>
                  <a:cs typeface="Arial" panose="020B0604020202020204" pitchFamily="34" charset="0"/>
                </a:endParaRPr>
              </a:p>
            </p:txBody>
          </p:sp>
          <p:sp>
            <p:nvSpPr>
              <p:cNvPr id="47" name="文本框 46">
                <a:extLst>
                  <a:ext uri="{FF2B5EF4-FFF2-40B4-BE49-F238E27FC236}">
                    <a16:creationId xmlns:a16="http://schemas.microsoft.com/office/drawing/2014/main" id="{13AC5D86-4688-33AA-252E-1434161FBD49}"/>
                  </a:ext>
                </a:extLst>
              </p:cNvPr>
              <p:cNvSpPr txBox="1"/>
              <p:nvPr/>
            </p:nvSpPr>
            <p:spPr>
              <a:xfrm>
                <a:off x="3375460" y="3426156"/>
                <a:ext cx="520236" cy="264270"/>
              </a:xfrm>
              <a:prstGeom prst="rect">
                <a:avLst/>
              </a:prstGeom>
              <a:noFill/>
            </p:spPr>
            <p:txBody>
              <a:bodyPr wrap="square">
                <a:spAutoFit/>
              </a:bodyPr>
              <a:lstStyle/>
              <a:p>
                <a:r>
                  <a:rPr lang="en-US" altLang="zh-CN" sz="800" b="1" dirty="0">
                    <a:latin typeface="Arial" panose="020B0604020202020204" pitchFamily="34" charset="0"/>
                    <a:cs typeface="Arial" panose="020B0604020202020204" pitchFamily="34" charset="0"/>
                  </a:rPr>
                  <a:t>WT</a:t>
                </a:r>
                <a:endParaRPr lang="zh-CN" altLang="en-US" sz="800" b="1" dirty="0">
                  <a:latin typeface="Arial" panose="020B0604020202020204" pitchFamily="34" charset="0"/>
                  <a:cs typeface="Arial" panose="020B0604020202020204" pitchFamily="34" charset="0"/>
                </a:endParaRPr>
              </a:p>
            </p:txBody>
          </p:sp>
          <p:sp>
            <p:nvSpPr>
              <p:cNvPr id="48" name="文本框 47">
                <a:extLst>
                  <a:ext uri="{FF2B5EF4-FFF2-40B4-BE49-F238E27FC236}">
                    <a16:creationId xmlns:a16="http://schemas.microsoft.com/office/drawing/2014/main" id="{B1B75D01-9791-A9CF-FAF5-E4A2FA151A20}"/>
                  </a:ext>
                </a:extLst>
              </p:cNvPr>
              <p:cNvSpPr txBox="1"/>
              <p:nvPr/>
            </p:nvSpPr>
            <p:spPr>
              <a:xfrm>
                <a:off x="3895696" y="3426156"/>
                <a:ext cx="986100" cy="264270"/>
              </a:xfrm>
              <a:prstGeom prst="rect">
                <a:avLst/>
              </a:prstGeom>
              <a:noFill/>
            </p:spPr>
            <p:txBody>
              <a:bodyPr wrap="square">
                <a:spAutoFit/>
              </a:bodyPr>
              <a:lstStyle/>
              <a:p>
                <a:r>
                  <a:rPr lang="en-US" altLang="zh-CN" sz="800" b="1" i="1" dirty="0">
                    <a:latin typeface="Arial" panose="020B0604020202020204" pitchFamily="34" charset="0"/>
                    <a:cs typeface="Arial" panose="020B0604020202020204" pitchFamily="34" charset="0"/>
                  </a:rPr>
                  <a:t>dwf1a-1</a:t>
                </a:r>
                <a:endParaRPr lang="zh-CN" altLang="zh-CN" sz="800" b="1" i="1" dirty="0">
                  <a:latin typeface="Arial" panose="020B0604020202020204" pitchFamily="34" charset="0"/>
                  <a:cs typeface="Arial" panose="020B0604020202020204" pitchFamily="34" charset="0"/>
                </a:endParaRPr>
              </a:p>
            </p:txBody>
          </p:sp>
          <p:sp>
            <p:nvSpPr>
              <p:cNvPr id="50" name="文本框 3">
                <a:extLst>
                  <a:ext uri="{FF2B5EF4-FFF2-40B4-BE49-F238E27FC236}">
                    <a16:creationId xmlns:a16="http://schemas.microsoft.com/office/drawing/2014/main" id="{1A1ABF1B-FA9A-3DA4-2536-9E69F7AF7746}"/>
                  </a:ext>
                </a:extLst>
              </p:cNvPr>
              <p:cNvSpPr txBox="1"/>
              <p:nvPr/>
            </p:nvSpPr>
            <p:spPr>
              <a:xfrm>
                <a:off x="4097979" y="1185526"/>
                <a:ext cx="470453" cy="245856"/>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800" b="1" dirty="0">
                    <a:latin typeface="Arial" panose="020B0604020202020204" pitchFamily="34" charset="0"/>
                    <a:cs typeface="Arial" panose="020B0604020202020204" pitchFamily="34" charset="0"/>
                  </a:rPr>
                  <a:t>NS</a:t>
                </a:r>
                <a:endParaRPr lang="zh-CN" altLang="en-US" sz="800" b="1" dirty="0">
                  <a:latin typeface="Arial" panose="020B0604020202020204" pitchFamily="34" charset="0"/>
                  <a:cs typeface="Arial" panose="020B0604020202020204" pitchFamily="34" charset="0"/>
                </a:endParaRPr>
              </a:p>
            </p:txBody>
          </p:sp>
          <p:sp>
            <p:nvSpPr>
              <p:cNvPr id="51" name="文本框 3">
                <a:extLst>
                  <a:ext uri="{FF2B5EF4-FFF2-40B4-BE49-F238E27FC236}">
                    <a16:creationId xmlns:a16="http://schemas.microsoft.com/office/drawing/2014/main" id="{CCC74299-9998-47F5-1E11-0A7795A3425D}"/>
                  </a:ext>
                </a:extLst>
              </p:cNvPr>
              <p:cNvSpPr txBox="1"/>
              <p:nvPr/>
            </p:nvSpPr>
            <p:spPr>
              <a:xfrm>
                <a:off x="4816356" y="1267474"/>
                <a:ext cx="470453" cy="245856"/>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800" b="1" dirty="0">
                    <a:latin typeface="Arial" panose="020B0604020202020204" pitchFamily="34" charset="0"/>
                    <a:cs typeface="Arial" panose="020B0604020202020204" pitchFamily="34" charset="0"/>
                  </a:rPr>
                  <a:t>NS</a:t>
                </a:r>
                <a:endParaRPr lang="zh-CN" altLang="en-US" sz="800" b="1" dirty="0">
                  <a:latin typeface="Arial" panose="020B0604020202020204" pitchFamily="34" charset="0"/>
                  <a:cs typeface="Arial" panose="020B0604020202020204" pitchFamily="34" charset="0"/>
                </a:endParaRPr>
              </a:p>
            </p:txBody>
          </p:sp>
        </p:grpSp>
      </p:grpSp>
      <p:grpSp>
        <p:nvGrpSpPr>
          <p:cNvPr id="58" name="组合 57">
            <a:extLst>
              <a:ext uri="{FF2B5EF4-FFF2-40B4-BE49-F238E27FC236}">
                <a16:creationId xmlns:a16="http://schemas.microsoft.com/office/drawing/2014/main" id="{43EB4A09-56CD-762C-A0BC-E93237767622}"/>
              </a:ext>
            </a:extLst>
          </p:cNvPr>
          <p:cNvGrpSpPr/>
          <p:nvPr/>
        </p:nvGrpSpPr>
        <p:grpSpPr>
          <a:xfrm>
            <a:off x="2846686" y="61908"/>
            <a:ext cx="2599839" cy="2311594"/>
            <a:chOff x="3259393" y="4589806"/>
            <a:chExt cx="2786959" cy="2224381"/>
          </a:xfrm>
        </p:grpSpPr>
        <p:grpSp>
          <p:nvGrpSpPr>
            <p:cNvPr id="34" name="组合 33">
              <a:extLst>
                <a:ext uri="{FF2B5EF4-FFF2-40B4-BE49-F238E27FC236}">
                  <a16:creationId xmlns:a16="http://schemas.microsoft.com/office/drawing/2014/main" id="{5CB18258-E0A3-01EE-16C3-A0F10320E798}"/>
                </a:ext>
              </a:extLst>
            </p:cNvPr>
            <p:cNvGrpSpPr/>
            <p:nvPr/>
          </p:nvGrpSpPr>
          <p:grpSpPr>
            <a:xfrm>
              <a:off x="3259393" y="4589806"/>
              <a:ext cx="2786959" cy="2224381"/>
              <a:chOff x="6329471" y="1135735"/>
              <a:chExt cx="2949207" cy="2704965"/>
            </a:xfrm>
          </p:grpSpPr>
          <p:graphicFrame>
            <p:nvGraphicFramePr>
              <p:cNvPr id="35" name="图表 34">
                <a:extLst>
                  <a:ext uri="{FF2B5EF4-FFF2-40B4-BE49-F238E27FC236}">
                    <a16:creationId xmlns:a16="http://schemas.microsoft.com/office/drawing/2014/main" id="{1C39A794-2C34-7830-26B3-3B4A95AB1F81}"/>
                  </a:ext>
                </a:extLst>
              </p:cNvPr>
              <p:cNvGraphicFramePr>
                <a:graphicFrameLocks/>
              </p:cNvGraphicFramePr>
              <p:nvPr/>
            </p:nvGraphicFramePr>
            <p:xfrm>
              <a:off x="6478846" y="1135735"/>
              <a:ext cx="2665153" cy="2465158"/>
            </p:xfrm>
            <a:graphic>
              <a:graphicData uri="http://schemas.openxmlformats.org/drawingml/2006/chart">
                <c:chart xmlns:c="http://schemas.openxmlformats.org/drawingml/2006/chart" xmlns:r="http://schemas.openxmlformats.org/officeDocument/2006/relationships" r:id="rId4"/>
              </a:graphicData>
            </a:graphic>
          </p:graphicFrame>
          <p:sp>
            <p:nvSpPr>
              <p:cNvPr id="36" name="文本框 35">
                <a:extLst>
                  <a:ext uri="{FF2B5EF4-FFF2-40B4-BE49-F238E27FC236}">
                    <a16:creationId xmlns:a16="http://schemas.microsoft.com/office/drawing/2014/main" id="{65E0D67C-A299-BC1A-31F9-6F30A663D7DA}"/>
                  </a:ext>
                </a:extLst>
              </p:cNvPr>
              <p:cNvSpPr txBox="1"/>
              <p:nvPr/>
            </p:nvSpPr>
            <p:spPr>
              <a:xfrm rot="16200000">
                <a:off x="5454521" y="2220769"/>
                <a:ext cx="1977885" cy="227986"/>
              </a:xfrm>
              <a:prstGeom prst="rect">
                <a:avLst/>
              </a:prstGeom>
              <a:noFill/>
            </p:spPr>
            <p:txBody>
              <a:bodyPr wrap="square">
                <a:spAutoFit/>
              </a:bodyPr>
              <a:lstStyle/>
              <a:p>
                <a:r>
                  <a:rPr lang="en-US" altLang="zh-CN" sz="800" b="1" dirty="0">
                    <a:latin typeface="Arial" panose="020B0604020202020204" pitchFamily="34" charset="0"/>
                    <a:cs typeface="Arial" panose="020B0604020202020204" pitchFamily="34" charset="0"/>
                  </a:rPr>
                  <a:t>Hundred-seed weight(g)</a:t>
                </a:r>
              </a:p>
            </p:txBody>
          </p:sp>
          <p:sp>
            <p:nvSpPr>
              <p:cNvPr id="37" name="文本框 36">
                <a:extLst>
                  <a:ext uri="{FF2B5EF4-FFF2-40B4-BE49-F238E27FC236}">
                    <a16:creationId xmlns:a16="http://schemas.microsoft.com/office/drawing/2014/main" id="{6DE5FF95-37DE-4BF5-ED9C-9C4B3EE3E03C}"/>
                  </a:ext>
                </a:extLst>
              </p:cNvPr>
              <p:cNvSpPr txBox="1"/>
              <p:nvPr/>
            </p:nvSpPr>
            <p:spPr>
              <a:xfrm>
                <a:off x="8292577" y="3429000"/>
                <a:ext cx="986101" cy="411700"/>
              </a:xfrm>
              <a:prstGeom prst="rect">
                <a:avLst/>
              </a:prstGeom>
              <a:noFill/>
            </p:spPr>
            <p:txBody>
              <a:bodyPr wrap="square">
                <a:spAutoFit/>
              </a:bodyPr>
              <a:lstStyle>
                <a:defPPr>
                  <a:defRPr lang="zh-CN"/>
                </a:defPPr>
                <a:lvl1pPr>
                  <a:spcBef>
                    <a:spcPts val="0"/>
                  </a:spcBef>
                  <a:spcAft>
                    <a:spcPts val="0"/>
                  </a:spcAft>
                  <a:defRPr sz="1400" i="1">
                    <a:latin typeface="Times New Roman" panose="02020603050405020304" pitchFamily="18" charset="0"/>
                    <a:cs typeface="Times New Roman" panose="02020603050405020304" pitchFamily="18" charset="0"/>
                  </a:defRPr>
                </a:lvl1pPr>
              </a:lstStyle>
              <a:p>
                <a:r>
                  <a:rPr lang="en-US" altLang="zh-CN" sz="800" b="1" dirty="0">
                    <a:latin typeface="Arial" panose="020B0604020202020204" pitchFamily="34" charset="0"/>
                    <a:cs typeface="Arial" panose="020B0604020202020204" pitchFamily="34" charset="0"/>
                  </a:rPr>
                  <a:t>dwf1a-1/</a:t>
                </a:r>
              </a:p>
              <a:p>
                <a:r>
                  <a:rPr lang="en-US" altLang="zh-CN" sz="800" b="1" dirty="0">
                    <a:latin typeface="Arial" panose="020B0604020202020204" pitchFamily="34" charset="0"/>
                    <a:cs typeface="Arial" panose="020B0604020202020204" pitchFamily="34" charset="0"/>
                  </a:rPr>
                  <a:t>dwf1b-1(H)</a:t>
                </a:r>
                <a:endParaRPr lang="zh-CN" altLang="zh-CN" sz="800" b="1" dirty="0">
                  <a:latin typeface="Arial" panose="020B0604020202020204" pitchFamily="34" charset="0"/>
                  <a:cs typeface="Arial" panose="020B0604020202020204" pitchFamily="34" charset="0"/>
                </a:endParaRPr>
              </a:p>
            </p:txBody>
          </p:sp>
          <p:sp>
            <p:nvSpPr>
              <p:cNvPr id="38" name="文本框 37">
                <a:extLst>
                  <a:ext uri="{FF2B5EF4-FFF2-40B4-BE49-F238E27FC236}">
                    <a16:creationId xmlns:a16="http://schemas.microsoft.com/office/drawing/2014/main" id="{685C7AB6-D9EF-C958-561A-6A8C79907801}"/>
                  </a:ext>
                </a:extLst>
              </p:cNvPr>
              <p:cNvSpPr txBox="1"/>
              <p:nvPr/>
            </p:nvSpPr>
            <p:spPr>
              <a:xfrm>
                <a:off x="7038055" y="3426156"/>
                <a:ext cx="520235" cy="261991"/>
              </a:xfrm>
              <a:prstGeom prst="rect">
                <a:avLst/>
              </a:prstGeom>
              <a:noFill/>
            </p:spPr>
            <p:txBody>
              <a:bodyPr wrap="square">
                <a:spAutoFit/>
              </a:bodyPr>
              <a:lstStyle/>
              <a:p>
                <a:r>
                  <a:rPr lang="en-US" altLang="zh-CN" sz="800" b="1" dirty="0">
                    <a:latin typeface="Arial" panose="020B0604020202020204" pitchFamily="34" charset="0"/>
                    <a:cs typeface="Arial" panose="020B0604020202020204" pitchFamily="34" charset="0"/>
                  </a:rPr>
                  <a:t>WT</a:t>
                </a:r>
                <a:endParaRPr lang="zh-CN" altLang="en-US" sz="800" b="1" dirty="0">
                  <a:latin typeface="Arial" panose="020B0604020202020204" pitchFamily="34" charset="0"/>
                  <a:cs typeface="Arial" panose="020B0604020202020204" pitchFamily="34" charset="0"/>
                </a:endParaRPr>
              </a:p>
            </p:txBody>
          </p:sp>
          <p:sp>
            <p:nvSpPr>
              <p:cNvPr id="39" name="文本框 38">
                <a:extLst>
                  <a:ext uri="{FF2B5EF4-FFF2-40B4-BE49-F238E27FC236}">
                    <a16:creationId xmlns:a16="http://schemas.microsoft.com/office/drawing/2014/main" id="{C6901A5E-8828-02AF-03F9-7366040DD722}"/>
                  </a:ext>
                </a:extLst>
              </p:cNvPr>
              <p:cNvSpPr txBox="1"/>
              <p:nvPr/>
            </p:nvSpPr>
            <p:spPr>
              <a:xfrm>
                <a:off x="7558289" y="3426156"/>
                <a:ext cx="986101" cy="261991"/>
              </a:xfrm>
              <a:prstGeom prst="rect">
                <a:avLst/>
              </a:prstGeom>
              <a:noFill/>
            </p:spPr>
            <p:txBody>
              <a:bodyPr wrap="square">
                <a:spAutoFit/>
              </a:bodyPr>
              <a:lstStyle/>
              <a:p>
                <a:r>
                  <a:rPr lang="en-US" altLang="zh-CN" sz="800" b="1" i="1" dirty="0">
                    <a:latin typeface="Arial" panose="020B0604020202020204" pitchFamily="34" charset="0"/>
                    <a:cs typeface="Arial" panose="020B0604020202020204" pitchFamily="34" charset="0"/>
                  </a:rPr>
                  <a:t>dwf1a-1</a:t>
                </a:r>
                <a:endParaRPr lang="zh-CN" altLang="zh-CN" sz="800" b="1" i="1" dirty="0">
                  <a:latin typeface="Arial" panose="020B0604020202020204" pitchFamily="34" charset="0"/>
                  <a:cs typeface="Arial" panose="020B0604020202020204" pitchFamily="34" charset="0"/>
                </a:endParaRPr>
              </a:p>
            </p:txBody>
          </p:sp>
        </p:grpSp>
        <p:sp>
          <p:nvSpPr>
            <p:cNvPr id="56" name="文本框 3">
              <a:extLst>
                <a:ext uri="{FF2B5EF4-FFF2-40B4-BE49-F238E27FC236}">
                  <a16:creationId xmlns:a16="http://schemas.microsoft.com/office/drawing/2014/main" id="{EF9BA6D9-5916-F51C-8C9C-2530B4DDBB8A}"/>
                </a:ext>
              </a:extLst>
            </p:cNvPr>
            <p:cNvSpPr txBox="1"/>
            <p:nvPr/>
          </p:nvSpPr>
          <p:spPr>
            <a:xfrm>
              <a:off x="4564510" y="4751153"/>
              <a:ext cx="416446" cy="207316"/>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800" b="1" dirty="0">
                  <a:latin typeface="Arial" panose="020B0604020202020204" pitchFamily="34" charset="0"/>
                  <a:cs typeface="Arial" panose="020B0604020202020204" pitchFamily="34" charset="0"/>
                </a:rPr>
                <a:t>NS</a:t>
              </a:r>
              <a:endParaRPr lang="zh-CN" altLang="en-US" sz="800" b="1" dirty="0">
                <a:latin typeface="Arial" panose="020B0604020202020204" pitchFamily="34" charset="0"/>
                <a:cs typeface="Arial" panose="020B0604020202020204" pitchFamily="34" charset="0"/>
              </a:endParaRPr>
            </a:p>
          </p:txBody>
        </p:sp>
        <p:sp>
          <p:nvSpPr>
            <p:cNvPr id="57" name="文本框 3">
              <a:extLst>
                <a:ext uri="{FF2B5EF4-FFF2-40B4-BE49-F238E27FC236}">
                  <a16:creationId xmlns:a16="http://schemas.microsoft.com/office/drawing/2014/main" id="{343BEB6F-B080-B7BE-9D4F-ED318368A700}"/>
                </a:ext>
              </a:extLst>
            </p:cNvPr>
            <p:cNvSpPr txBox="1"/>
            <p:nvPr/>
          </p:nvSpPr>
          <p:spPr>
            <a:xfrm>
              <a:off x="5241796" y="4908021"/>
              <a:ext cx="416446" cy="207316"/>
            </a:xfrm>
            <a:prstGeom prst="rect">
              <a:avLst/>
            </a:prstGeom>
            <a:noFill/>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CN" sz="800" b="1" dirty="0">
                  <a:latin typeface="Arial" panose="020B0604020202020204" pitchFamily="34" charset="0"/>
                  <a:cs typeface="Arial" panose="020B0604020202020204" pitchFamily="34" charset="0"/>
                </a:rPr>
                <a:t>NS</a:t>
              </a:r>
              <a:endParaRPr lang="zh-CN" altLang="en-US" sz="800" b="1" dirty="0">
                <a:latin typeface="Arial" panose="020B0604020202020204" pitchFamily="34" charset="0"/>
                <a:cs typeface="Arial" panose="020B0604020202020204" pitchFamily="34" charset="0"/>
              </a:endParaRPr>
            </a:p>
          </p:txBody>
        </p:sp>
      </p:grpSp>
      <p:sp>
        <p:nvSpPr>
          <p:cNvPr id="2" name="文本框 1">
            <a:extLst>
              <a:ext uri="{FF2B5EF4-FFF2-40B4-BE49-F238E27FC236}">
                <a16:creationId xmlns:a16="http://schemas.microsoft.com/office/drawing/2014/main" id="{6C584B4C-7E96-EA58-C819-7059CB7304D5}"/>
              </a:ext>
            </a:extLst>
          </p:cNvPr>
          <p:cNvSpPr txBox="1"/>
          <p:nvPr/>
        </p:nvSpPr>
        <p:spPr>
          <a:xfrm>
            <a:off x="-124124" y="-23041"/>
            <a:ext cx="386462" cy="215444"/>
          </a:xfrm>
          <a:prstGeom prst="rect">
            <a:avLst/>
          </a:prstGeom>
          <a:noFill/>
        </p:spPr>
        <p:txBody>
          <a:bodyPr wrap="square">
            <a:spAutoFit/>
          </a:bodyPr>
          <a:lstStyle/>
          <a:p>
            <a:r>
              <a:rPr lang="zh-CN" altLang="en-US" sz="800" b="1" dirty="0">
                <a:latin typeface="Arial" panose="020B0604020202020204" pitchFamily="34" charset="0"/>
                <a:cs typeface="Arial" panose="020B0604020202020204" pitchFamily="34" charset="0"/>
              </a:rPr>
              <a:t>（</a:t>
            </a:r>
            <a:r>
              <a:rPr lang="en-US" altLang="zh-CN" sz="800" b="1" dirty="0">
                <a:latin typeface="Arial" panose="020B0604020202020204" pitchFamily="34" charset="0"/>
                <a:cs typeface="Arial" panose="020B0604020202020204" pitchFamily="34" charset="0"/>
              </a:rPr>
              <a:t>a)</a:t>
            </a:r>
            <a:endParaRPr lang="zh-CN" altLang="en-US" sz="800" b="1" dirty="0">
              <a:latin typeface="Arial" panose="020B0604020202020204" pitchFamily="34" charset="0"/>
              <a:cs typeface="Arial" panose="020B0604020202020204" pitchFamily="34" charset="0"/>
            </a:endParaRPr>
          </a:p>
        </p:txBody>
      </p:sp>
      <p:sp>
        <p:nvSpPr>
          <p:cNvPr id="3" name="文本框 2">
            <a:extLst>
              <a:ext uri="{FF2B5EF4-FFF2-40B4-BE49-F238E27FC236}">
                <a16:creationId xmlns:a16="http://schemas.microsoft.com/office/drawing/2014/main" id="{DF08426C-3729-6BC1-8736-571DD9DBD310}"/>
              </a:ext>
            </a:extLst>
          </p:cNvPr>
          <p:cNvSpPr txBox="1"/>
          <p:nvPr/>
        </p:nvSpPr>
        <p:spPr>
          <a:xfrm>
            <a:off x="2683751" y="-23041"/>
            <a:ext cx="386462" cy="215444"/>
          </a:xfrm>
          <a:prstGeom prst="rect">
            <a:avLst/>
          </a:prstGeom>
          <a:noFill/>
        </p:spPr>
        <p:txBody>
          <a:bodyPr wrap="square">
            <a:spAutoFit/>
          </a:bodyPr>
          <a:lstStyle/>
          <a:p>
            <a:r>
              <a:rPr lang="zh-CN" altLang="en-US" sz="800" b="1" dirty="0">
                <a:latin typeface="Arial" panose="020B0604020202020204" pitchFamily="34" charset="0"/>
                <a:cs typeface="Arial" panose="020B0604020202020204" pitchFamily="34" charset="0"/>
              </a:rPr>
              <a:t>（</a:t>
            </a:r>
            <a:r>
              <a:rPr lang="en-US" altLang="zh-CN" sz="800" b="1" dirty="0">
                <a:latin typeface="Arial" panose="020B0604020202020204" pitchFamily="34" charset="0"/>
                <a:cs typeface="Arial" panose="020B0604020202020204" pitchFamily="34" charset="0"/>
              </a:rPr>
              <a:t>b)</a:t>
            </a:r>
            <a:endParaRPr lang="zh-CN" altLang="en-US" sz="800" b="1" dirty="0">
              <a:latin typeface="Arial" panose="020B0604020202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CA781D97-9DE8-3889-711B-993A79025EF8}"/>
              </a:ext>
            </a:extLst>
          </p:cNvPr>
          <p:cNvSpPr txBox="1"/>
          <p:nvPr/>
        </p:nvSpPr>
        <p:spPr>
          <a:xfrm>
            <a:off x="-1" y="3739726"/>
            <a:ext cx="6264275" cy="830997"/>
          </a:xfrm>
          <a:prstGeom prst="rect">
            <a:avLst/>
          </a:prstGeom>
          <a:noFill/>
        </p:spPr>
        <p:txBody>
          <a:bodyPr wrap="square">
            <a:spAutoFit/>
          </a:bodyPr>
          <a:lstStyle/>
          <a:p>
            <a:r>
              <a:rPr lang="en-US" altLang="zh-CN" sz="1200" b="1" dirty="0">
                <a:latin typeface="Arial" panose="020B0604020202020204" pitchFamily="34" charset="0"/>
                <a:cs typeface="Arial" panose="020B0604020202020204" pitchFamily="34" charset="0"/>
              </a:rPr>
              <a:t>Supplementary Figure </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4</a:t>
            </a:r>
            <a:r>
              <a:rPr lang="en-US" altLang="zh-CN" sz="1200" dirty="0">
                <a:latin typeface="Times New Roman" panose="02020603050405020304" pitchFamily="18" charset="0"/>
                <a:cs typeface="Times New Roman" panose="02020603050405020304" pitchFamily="18" charset="0"/>
              </a:rPr>
              <a:t> Soybean Plant Architecture and Yield-Related Traits at Harvest under Field Conditions. </a:t>
            </a:r>
            <a:r>
              <a:rPr lang="en-US" altLang="zh-CN" sz="1200" b="1" dirty="0">
                <a:latin typeface="Times New Roman" panose="02020603050405020304" pitchFamily="18" charset="0"/>
                <a:cs typeface="Times New Roman" panose="02020603050405020304" pitchFamily="18" charset="0"/>
              </a:rPr>
              <a:t>a </a:t>
            </a:r>
            <a:r>
              <a:rPr lang="en-US" altLang="zh-CN" sz="1200" dirty="0">
                <a:latin typeface="Times New Roman" panose="02020603050405020304" pitchFamily="18" charset="0"/>
                <a:cs typeface="Times New Roman" panose="02020603050405020304" pitchFamily="18" charset="0"/>
              </a:rPr>
              <a:t>Stem thickness. </a:t>
            </a:r>
            <a:r>
              <a:rPr lang="en-US" altLang="zh-CN" sz="1200" b="1" dirty="0">
                <a:latin typeface="Times New Roman" panose="02020603050405020304" pitchFamily="18" charset="0"/>
                <a:cs typeface="Times New Roman" panose="02020603050405020304" pitchFamily="18" charset="0"/>
              </a:rPr>
              <a:t>b </a:t>
            </a:r>
            <a:r>
              <a:rPr lang="en-US" altLang="zh-CN" sz="1200" dirty="0">
                <a:latin typeface="Times New Roman" panose="02020603050405020304" pitchFamily="18" charset="0"/>
                <a:cs typeface="Times New Roman" panose="02020603050405020304" pitchFamily="18" charset="0"/>
              </a:rPr>
              <a:t>Hundred-seed weight. The statistics are presented as means (n &gt; 3). </a:t>
            </a:r>
            <a:r>
              <a:rPr lang="en-US" altLang="zh-CN"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Significant differences were shown by different letters following Duncan’s multiple-range test (NS, non-significant, </a:t>
            </a:r>
            <a:r>
              <a:rPr lang="en-US" altLang="zh-CN" sz="1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altLang="zh-CN"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&gt;0.05)</a:t>
            </a:r>
            <a:endParaRPr lang="zh-CN" altLang="en-US" sz="1200" dirty="0"/>
          </a:p>
        </p:txBody>
      </p:sp>
    </p:spTree>
    <p:extLst>
      <p:ext uri="{BB962C8B-B14F-4D97-AF65-F5344CB8AC3E}">
        <p14:creationId xmlns:p14="http://schemas.microsoft.com/office/powerpoint/2010/main" val="2356979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D0640494-45D4-77E5-E92F-224C8F0D550B}"/>
              </a:ext>
            </a:extLst>
          </p:cNvPr>
          <p:cNvSpPr txBox="1"/>
          <p:nvPr/>
        </p:nvSpPr>
        <p:spPr>
          <a:xfrm>
            <a:off x="-1" y="5492485"/>
            <a:ext cx="6264275" cy="1015663"/>
          </a:xfrm>
          <a:prstGeom prst="rect">
            <a:avLst/>
          </a:prstGeom>
          <a:noFill/>
        </p:spPr>
        <p:txBody>
          <a:bodyPr wrap="square">
            <a:spAutoFit/>
          </a:bodyPr>
          <a:lstStyle/>
          <a:p>
            <a:r>
              <a:rPr lang="en-US" altLang="zh-CN" sz="1200" b="1" dirty="0">
                <a:latin typeface="Arial" panose="020B0604020202020204" pitchFamily="34" charset="0"/>
                <a:cs typeface="Arial" panose="020B0604020202020204" pitchFamily="34" charset="0"/>
              </a:rPr>
              <a:t>Supplementary Figure </a:t>
            </a:r>
            <a:r>
              <a:rPr kumimoji="0" lang="en-US" altLang="zh-CN" sz="1200" b="1"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5 </a:t>
            </a:r>
            <a:r>
              <a:rPr lang="en-US" altLang="zh-CN" sz="1200" dirty="0">
                <a:latin typeface="Times New Roman" panose="02020603050405020304" pitchFamily="18" charset="0"/>
                <a:cs typeface="Times New Roman" panose="02020603050405020304" pitchFamily="18" charset="0"/>
              </a:rPr>
              <a:t>Enrichment analysis of differentially expressed genes within KEGG pathways. The horizontal axis represents the significance of enrichment (-log10(P-value)), where higher values indicate greater significance. The vertical axis lists the enriched KEGG pathways. Dot size correlates with the number of differentially expressed genes in each term or pathway, while color intensity reflects the enrichment factor's magnitude.</a:t>
            </a:r>
            <a:endParaRPr lang="zh-CN" altLang="en-US" sz="1200" dirty="0"/>
          </a:p>
        </p:txBody>
      </p:sp>
      <p:grpSp>
        <p:nvGrpSpPr>
          <p:cNvPr id="2" name="组合 1">
            <a:extLst>
              <a:ext uri="{FF2B5EF4-FFF2-40B4-BE49-F238E27FC236}">
                <a16:creationId xmlns:a16="http://schemas.microsoft.com/office/drawing/2014/main" id="{F7DBF486-0E77-8D2A-9A0B-B782E78614F6}"/>
              </a:ext>
            </a:extLst>
          </p:cNvPr>
          <p:cNvGrpSpPr/>
          <p:nvPr/>
        </p:nvGrpSpPr>
        <p:grpSpPr>
          <a:xfrm>
            <a:off x="0" y="218363"/>
            <a:ext cx="5849756" cy="5134826"/>
            <a:chOff x="2794402" y="88287"/>
            <a:chExt cx="3993326" cy="2939469"/>
          </a:xfrm>
        </p:grpSpPr>
        <p:sp>
          <p:nvSpPr>
            <p:cNvPr id="4" name="矩形 3">
              <a:extLst>
                <a:ext uri="{FF2B5EF4-FFF2-40B4-BE49-F238E27FC236}">
                  <a16:creationId xmlns:a16="http://schemas.microsoft.com/office/drawing/2014/main" id="{29E7421B-A5B6-E154-5121-42A6EB7CFE88}"/>
                </a:ext>
              </a:extLst>
            </p:cNvPr>
            <p:cNvSpPr/>
            <p:nvPr/>
          </p:nvSpPr>
          <p:spPr>
            <a:xfrm>
              <a:off x="5008278" y="2764824"/>
              <a:ext cx="342090"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tx1"/>
                  </a:solidFill>
                  <a:latin typeface="Times New Roman" panose="02020603050405020304" pitchFamily="18" charset="0"/>
                  <a:cs typeface="Times New Roman" panose="02020603050405020304" pitchFamily="18" charset="0"/>
                </a:rPr>
                <a:t>2.0</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sp>
          <p:nvSpPr>
            <p:cNvPr id="6" name="矩形 5">
              <a:extLst>
                <a:ext uri="{FF2B5EF4-FFF2-40B4-BE49-F238E27FC236}">
                  <a16:creationId xmlns:a16="http://schemas.microsoft.com/office/drawing/2014/main" id="{594792BB-937F-FCA0-1158-2AC9E7B3F8DA}"/>
                </a:ext>
              </a:extLst>
            </p:cNvPr>
            <p:cNvSpPr/>
            <p:nvPr/>
          </p:nvSpPr>
          <p:spPr>
            <a:xfrm>
              <a:off x="5340174" y="2772079"/>
              <a:ext cx="342090"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tx1"/>
                  </a:solidFill>
                  <a:latin typeface="Times New Roman" panose="02020603050405020304" pitchFamily="18" charset="0"/>
                  <a:cs typeface="Times New Roman" panose="02020603050405020304" pitchFamily="18" charset="0"/>
                </a:rPr>
                <a:t>2.5</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nvGrpSpPr>
            <p:cNvPr id="7" name="组合 6">
              <a:extLst>
                <a:ext uri="{FF2B5EF4-FFF2-40B4-BE49-F238E27FC236}">
                  <a16:creationId xmlns:a16="http://schemas.microsoft.com/office/drawing/2014/main" id="{E82C531A-5551-A3C1-546C-B7D15295C40A}"/>
                </a:ext>
              </a:extLst>
            </p:cNvPr>
            <p:cNvGrpSpPr/>
            <p:nvPr/>
          </p:nvGrpSpPr>
          <p:grpSpPr>
            <a:xfrm>
              <a:off x="2794402" y="88287"/>
              <a:ext cx="3993326" cy="2939469"/>
              <a:chOff x="2794402" y="88287"/>
              <a:chExt cx="3993326" cy="2939469"/>
            </a:xfrm>
          </p:grpSpPr>
          <p:sp>
            <p:nvSpPr>
              <p:cNvPr id="8" name="矩形 7">
                <a:extLst>
                  <a:ext uri="{FF2B5EF4-FFF2-40B4-BE49-F238E27FC236}">
                    <a16:creationId xmlns:a16="http://schemas.microsoft.com/office/drawing/2014/main" id="{32C888D8-FD5B-7FEF-F2C6-5FF68DD0555E}"/>
                  </a:ext>
                </a:extLst>
              </p:cNvPr>
              <p:cNvSpPr/>
              <p:nvPr/>
            </p:nvSpPr>
            <p:spPr>
              <a:xfrm>
                <a:off x="6198956" y="1645464"/>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20</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nvGrpSpPr>
              <p:cNvPr id="9" name="组合 8">
                <a:extLst>
                  <a:ext uri="{FF2B5EF4-FFF2-40B4-BE49-F238E27FC236}">
                    <a16:creationId xmlns:a16="http://schemas.microsoft.com/office/drawing/2014/main" id="{C164C5F1-6D3B-5AEA-A11C-5D0BE05BA126}"/>
                  </a:ext>
                </a:extLst>
              </p:cNvPr>
              <p:cNvGrpSpPr/>
              <p:nvPr/>
            </p:nvGrpSpPr>
            <p:grpSpPr>
              <a:xfrm>
                <a:off x="2794402" y="88287"/>
                <a:ext cx="3993326" cy="2939469"/>
                <a:chOff x="2794402" y="88287"/>
                <a:chExt cx="3993326" cy="2939469"/>
              </a:xfrm>
            </p:grpSpPr>
            <p:grpSp>
              <p:nvGrpSpPr>
                <p:cNvPr id="10" name="组合 9">
                  <a:extLst>
                    <a:ext uri="{FF2B5EF4-FFF2-40B4-BE49-F238E27FC236}">
                      <a16:creationId xmlns:a16="http://schemas.microsoft.com/office/drawing/2014/main" id="{E238A56E-4386-CC2C-B87D-01EA31D429EA}"/>
                    </a:ext>
                  </a:extLst>
                </p:cNvPr>
                <p:cNvGrpSpPr/>
                <p:nvPr/>
              </p:nvGrpSpPr>
              <p:grpSpPr>
                <a:xfrm>
                  <a:off x="2794402" y="88287"/>
                  <a:ext cx="3294642" cy="2726300"/>
                  <a:chOff x="6670577" y="1967653"/>
                  <a:chExt cx="3294642" cy="2726300"/>
                </a:xfrm>
              </p:grpSpPr>
              <p:grpSp>
                <p:nvGrpSpPr>
                  <p:cNvPr id="26" name="组合 25">
                    <a:extLst>
                      <a:ext uri="{FF2B5EF4-FFF2-40B4-BE49-F238E27FC236}">
                        <a16:creationId xmlns:a16="http://schemas.microsoft.com/office/drawing/2014/main" id="{5AC0EEE0-759F-0562-330B-BF41F9BA5FB0}"/>
                      </a:ext>
                    </a:extLst>
                  </p:cNvPr>
                  <p:cNvGrpSpPr/>
                  <p:nvPr/>
                </p:nvGrpSpPr>
                <p:grpSpPr>
                  <a:xfrm>
                    <a:off x="6670577" y="1967653"/>
                    <a:ext cx="3294642" cy="2665251"/>
                    <a:chOff x="7514472" y="1967653"/>
                    <a:chExt cx="3294642" cy="2665251"/>
                  </a:xfrm>
                </p:grpSpPr>
                <p:pic>
                  <p:nvPicPr>
                    <p:cNvPr id="30" name="图片 29">
                      <a:extLst>
                        <a:ext uri="{FF2B5EF4-FFF2-40B4-BE49-F238E27FC236}">
                          <a16:creationId xmlns:a16="http://schemas.microsoft.com/office/drawing/2014/main" id="{58EA4546-1E66-6110-D80B-109387B17C5E}"/>
                        </a:ext>
                      </a:extLst>
                    </p:cNvPr>
                    <p:cNvPicPr>
                      <a:picLocks noChangeAspect="1"/>
                    </p:cNvPicPr>
                    <p:nvPr/>
                  </p:nvPicPr>
                  <p:blipFill rotWithShape="1">
                    <a:blip r:embed="rId3">
                      <a:extLst>
                        <a:ext uri="{28A0092B-C50C-407E-A947-70E740481C1C}">
                          <a14:useLocalDpi xmlns:a14="http://schemas.microsoft.com/office/drawing/2010/main" val="0"/>
                        </a:ext>
                      </a:extLst>
                    </a:blip>
                    <a:srcRect l="34464" r="16215" b="6061"/>
                    <a:stretch/>
                  </p:blipFill>
                  <p:spPr>
                    <a:xfrm>
                      <a:off x="9409762" y="1967653"/>
                      <a:ext cx="1399352" cy="2665251"/>
                    </a:xfrm>
                    <a:prstGeom prst="rect">
                      <a:avLst/>
                    </a:prstGeom>
                  </p:spPr>
                </p:pic>
                <p:sp>
                  <p:nvSpPr>
                    <p:cNvPr id="31" name="文本框 30">
                      <a:extLst>
                        <a:ext uri="{FF2B5EF4-FFF2-40B4-BE49-F238E27FC236}">
                          <a16:creationId xmlns:a16="http://schemas.microsoft.com/office/drawing/2014/main" id="{1FDB82DE-75C9-55F1-4AD2-3A5B92DA903F}"/>
                        </a:ext>
                      </a:extLst>
                    </p:cNvPr>
                    <p:cNvSpPr txBox="1"/>
                    <p:nvPr/>
                  </p:nvSpPr>
                  <p:spPr>
                    <a:xfrm>
                      <a:off x="7996280" y="2048372"/>
                      <a:ext cx="1474762"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Linoleic acid metabolism</a:t>
                      </a:r>
                      <a:endParaRPr lang="zh-CN" altLang="en-US" sz="1200" b="1" dirty="0"/>
                    </a:p>
                  </p:txBody>
                </p:sp>
                <p:sp>
                  <p:nvSpPr>
                    <p:cNvPr id="32" name="文本框 31">
                      <a:extLst>
                        <a:ext uri="{FF2B5EF4-FFF2-40B4-BE49-F238E27FC236}">
                          <a16:creationId xmlns:a16="http://schemas.microsoft.com/office/drawing/2014/main" id="{623FD2B8-FFC8-3976-9992-8F80422CEF79}"/>
                        </a:ext>
                      </a:extLst>
                    </p:cNvPr>
                    <p:cNvSpPr txBox="1"/>
                    <p:nvPr/>
                  </p:nvSpPr>
                  <p:spPr>
                    <a:xfrm>
                      <a:off x="8107732" y="2320261"/>
                      <a:ext cx="1356053"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Glutathione metabolism</a:t>
                      </a:r>
                      <a:endParaRPr lang="zh-CN" altLang="en-US" sz="1200" b="1" dirty="0">
                        <a:latin typeface="Times New Roman" panose="02020603050405020304" pitchFamily="18" charset="0"/>
                        <a:cs typeface="Times New Roman" panose="02020603050405020304" pitchFamily="18" charset="0"/>
                      </a:endParaRPr>
                    </a:p>
                  </p:txBody>
                </p:sp>
                <p:sp>
                  <p:nvSpPr>
                    <p:cNvPr id="33" name="文本框 32">
                      <a:extLst>
                        <a:ext uri="{FF2B5EF4-FFF2-40B4-BE49-F238E27FC236}">
                          <a16:creationId xmlns:a16="http://schemas.microsoft.com/office/drawing/2014/main" id="{DDBCEFAA-9760-6CE1-7C7B-DEAED6A63DCD}"/>
                        </a:ext>
                      </a:extLst>
                    </p:cNvPr>
                    <p:cNvSpPr txBox="1"/>
                    <p:nvPr/>
                  </p:nvSpPr>
                  <p:spPr>
                    <a:xfrm>
                      <a:off x="7753289" y="2615170"/>
                      <a:ext cx="1717753"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Glucosinolate biosynthesis</a:t>
                      </a:r>
                      <a:endParaRPr lang="zh-CN" altLang="en-US" sz="1200" b="1" dirty="0">
                        <a:latin typeface="Times New Roman" panose="02020603050405020304" pitchFamily="18" charset="0"/>
                        <a:cs typeface="Times New Roman" panose="02020603050405020304" pitchFamily="18" charset="0"/>
                      </a:endParaRPr>
                    </a:p>
                  </p:txBody>
                </p:sp>
                <p:sp>
                  <p:nvSpPr>
                    <p:cNvPr id="34" name="文本框 33">
                      <a:extLst>
                        <a:ext uri="{FF2B5EF4-FFF2-40B4-BE49-F238E27FC236}">
                          <a16:creationId xmlns:a16="http://schemas.microsoft.com/office/drawing/2014/main" id="{E8C931AD-9E2B-4E25-4548-D44CF0E3A2C9}"/>
                        </a:ext>
                      </a:extLst>
                    </p:cNvPr>
                    <p:cNvSpPr txBox="1"/>
                    <p:nvPr/>
                  </p:nvSpPr>
                  <p:spPr>
                    <a:xfrm>
                      <a:off x="7514472" y="4314463"/>
                      <a:ext cx="1957208"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alpha−Linolenic acid metabolism</a:t>
                      </a:r>
                      <a:endParaRPr lang="zh-CN" altLang="en-US" sz="1200" b="1" dirty="0">
                        <a:latin typeface="Times New Roman" panose="02020603050405020304" pitchFamily="18" charset="0"/>
                        <a:cs typeface="Times New Roman" panose="02020603050405020304" pitchFamily="18" charset="0"/>
                      </a:endParaRPr>
                    </a:p>
                  </p:txBody>
                </p:sp>
                <p:sp>
                  <p:nvSpPr>
                    <p:cNvPr id="35" name="文本框 34">
                      <a:extLst>
                        <a:ext uri="{FF2B5EF4-FFF2-40B4-BE49-F238E27FC236}">
                          <a16:creationId xmlns:a16="http://schemas.microsoft.com/office/drawing/2014/main" id="{7E22ABD2-2E75-FB16-51FE-B66726D52AEB}"/>
                        </a:ext>
                      </a:extLst>
                    </p:cNvPr>
                    <p:cNvSpPr txBox="1"/>
                    <p:nvPr/>
                  </p:nvSpPr>
                  <p:spPr>
                    <a:xfrm>
                      <a:off x="7563151" y="2898452"/>
                      <a:ext cx="1900634"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Fatty acid biosynthesis</a:t>
                      </a:r>
                      <a:endParaRPr lang="zh-CN" altLang="en-US" sz="1200" b="1" dirty="0">
                        <a:latin typeface="Times New Roman" panose="02020603050405020304" pitchFamily="18" charset="0"/>
                        <a:cs typeface="Times New Roman" panose="02020603050405020304" pitchFamily="18" charset="0"/>
                      </a:endParaRPr>
                    </a:p>
                  </p:txBody>
                </p:sp>
                <p:sp>
                  <p:nvSpPr>
                    <p:cNvPr id="36" name="文本框 35">
                      <a:extLst>
                        <a:ext uri="{FF2B5EF4-FFF2-40B4-BE49-F238E27FC236}">
                          <a16:creationId xmlns:a16="http://schemas.microsoft.com/office/drawing/2014/main" id="{7284BA9E-2345-E5B3-FDDB-D180725CA463}"/>
                        </a:ext>
                      </a:extLst>
                    </p:cNvPr>
                    <p:cNvSpPr txBox="1"/>
                    <p:nvPr/>
                  </p:nvSpPr>
                  <p:spPr>
                    <a:xfrm>
                      <a:off x="7568898" y="3181416"/>
                      <a:ext cx="1900634"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Cysteine and methionine metabolism</a:t>
                      </a:r>
                      <a:endParaRPr lang="zh-CN" altLang="en-US" sz="1200" b="1" dirty="0">
                        <a:latin typeface="Times New Roman" panose="02020603050405020304" pitchFamily="18" charset="0"/>
                        <a:cs typeface="Times New Roman" panose="02020603050405020304" pitchFamily="18" charset="0"/>
                      </a:endParaRPr>
                    </a:p>
                  </p:txBody>
                </p:sp>
                <p:sp>
                  <p:nvSpPr>
                    <p:cNvPr id="37" name="文本框 36">
                      <a:extLst>
                        <a:ext uri="{FF2B5EF4-FFF2-40B4-BE49-F238E27FC236}">
                          <a16:creationId xmlns:a16="http://schemas.microsoft.com/office/drawing/2014/main" id="{E8926D80-9201-EF54-7366-65839C52BBEB}"/>
                        </a:ext>
                      </a:extLst>
                    </p:cNvPr>
                    <p:cNvSpPr txBox="1"/>
                    <p:nvPr/>
                  </p:nvSpPr>
                  <p:spPr>
                    <a:xfrm>
                      <a:off x="7574196" y="3456150"/>
                      <a:ext cx="1900634"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Cyanoamino acid metabolism</a:t>
                      </a:r>
                      <a:endParaRPr lang="zh-CN" altLang="en-US" sz="1200" b="1" dirty="0">
                        <a:latin typeface="Times New Roman" panose="02020603050405020304" pitchFamily="18" charset="0"/>
                        <a:cs typeface="Times New Roman" panose="02020603050405020304" pitchFamily="18" charset="0"/>
                      </a:endParaRPr>
                    </a:p>
                  </p:txBody>
                </p:sp>
                <p:sp>
                  <p:nvSpPr>
                    <p:cNvPr id="38" name="文本框 37">
                      <a:extLst>
                        <a:ext uri="{FF2B5EF4-FFF2-40B4-BE49-F238E27FC236}">
                          <a16:creationId xmlns:a16="http://schemas.microsoft.com/office/drawing/2014/main" id="{9F15ADA7-7D0B-98F8-9B6B-C9B3991CCA26}"/>
                        </a:ext>
                      </a:extLst>
                    </p:cNvPr>
                    <p:cNvSpPr txBox="1"/>
                    <p:nvPr/>
                  </p:nvSpPr>
                  <p:spPr>
                    <a:xfrm>
                      <a:off x="7574196" y="4024924"/>
                      <a:ext cx="1900634"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beta−Alanine metabolism</a:t>
                      </a:r>
                      <a:endParaRPr lang="zh-CN" altLang="en-US" sz="1200" b="1" dirty="0">
                        <a:latin typeface="Times New Roman" panose="02020603050405020304" pitchFamily="18" charset="0"/>
                        <a:cs typeface="Times New Roman" panose="02020603050405020304" pitchFamily="18" charset="0"/>
                      </a:endParaRPr>
                    </a:p>
                  </p:txBody>
                </p:sp>
                <p:sp>
                  <p:nvSpPr>
                    <p:cNvPr id="39" name="文本框 38">
                      <a:extLst>
                        <a:ext uri="{FF2B5EF4-FFF2-40B4-BE49-F238E27FC236}">
                          <a16:creationId xmlns:a16="http://schemas.microsoft.com/office/drawing/2014/main" id="{8B937CD2-3675-B161-FD42-17D7D3A456FE}"/>
                        </a:ext>
                      </a:extLst>
                    </p:cNvPr>
                    <p:cNvSpPr txBox="1"/>
                    <p:nvPr/>
                  </p:nvSpPr>
                  <p:spPr>
                    <a:xfrm>
                      <a:off x="7517776" y="3738616"/>
                      <a:ext cx="1957208" cy="158570"/>
                    </a:xfrm>
                    <a:prstGeom prst="rect">
                      <a:avLst/>
                    </a:prstGeom>
                    <a:noFill/>
                  </p:spPr>
                  <p:txBody>
                    <a:bodyPr wrap="square">
                      <a:spAutoFit/>
                    </a:bodyPr>
                    <a:lstStyle/>
                    <a:p>
                      <a:pPr algn="r"/>
                      <a:r>
                        <a:rPr lang="en-US" altLang="zh-CN" sz="1200" b="1" dirty="0">
                          <a:latin typeface="Times New Roman" panose="02020603050405020304" pitchFamily="18" charset="0"/>
                          <a:cs typeface="Times New Roman" panose="02020603050405020304" pitchFamily="18" charset="0"/>
                        </a:rPr>
                        <a:t>Biosynthesis of secondary metabolites</a:t>
                      </a:r>
                      <a:endParaRPr lang="zh-CN" altLang="en-US" sz="1200" b="1" dirty="0">
                        <a:latin typeface="Times New Roman" panose="02020603050405020304" pitchFamily="18" charset="0"/>
                        <a:cs typeface="Times New Roman" panose="02020603050405020304" pitchFamily="18" charset="0"/>
                      </a:endParaRPr>
                    </a:p>
                  </p:txBody>
                </p:sp>
              </p:grpSp>
              <p:grpSp>
                <p:nvGrpSpPr>
                  <p:cNvPr id="27" name="组合 26">
                    <a:extLst>
                      <a:ext uri="{FF2B5EF4-FFF2-40B4-BE49-F238E27FC236}">
                        <a16:creationId xmlns:a16="http://schemas.microsoft.com/office/drawing/2014/main" id="{970D0930-F5E6-A6F9-DC61-61DC9588B4D0}"/>
                      </a:ext>
                    </a:extLst>
                  </p:cNvPr>
                  <p:cNvGrpSpPr/>
                  <p:nvPr/>
                </p:nvGrpSpPr>
                <p:grpSpPr>
                  <a:xfrm>
                    <a:off x="8542360" y="4640200"/>
                    <a:ext cx="1358165" cy="53753"/>
                    <a:chOff x="3828836" y="4701614"/>
                    <a:chExt cx="890322" cy="45952"/>
                  </a:xfrm>
                </p:grpSpPr>
                <p:sp>
                  <p:nvSpPr>
                    <p:cNvPr id="28" name="矩形 27">
                      <a:extLst>
                        <a:ext uri="{FF2B5EF4-FFF2-40B4-BE49-F238E27FC236}">
                          <a16:creationId xmlns:a16="http://schemas.microsoft.com/office/drawing/2014/main" id="{259F10B6-BF62-2EDA-AA3A-C2F9EE1549F2}"/>
                        </a:ext>
                      </a:extLst>
                    </p:cNvPr>
                    <p:cNvSpPr/>
                    <p:nvPr/>
                  </p:nvSpPr>
                  <p:spPr>
                    <a:xfrm>
                      <a:off x="3828836" y="4701614"/>
                      <a:ext cx="224251" cy="390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tx1"/>
                          </a:solidFill>
                          <a:latin typeface="Times New Roman" panose="02020603050405020304" pitchFamily="18" charset="0"/>
                          <a:cs typeface="Times New Roman" panose="02020603050405020304" pitchFamily="18" charset="0"/>
                        </a:rPr>
                        <a:t>1.5</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sp>
                  <p:nvSpPr>
                    <p:cNvPr id="29" name="矩形 28">
                      <a:extLst>
                        <a:ext uri="{FF2B5EF4-FFF2-40B4-BE49-F238E27FC236}">
                          <a16:creationId xmlns:a16="http://schemas.microsoft.com/office/drawing/2014/main" id="{D6058F58-A779-6569-8424-42B92E65A1F7}"/>
                        </a:ext>
                      </a:extLst>
                    </p:cNvPr>
                    <p:cNvSpPr/>
                    <p:nvPr/>
                  </p:nvSpPr>
                  <p:spPr>
                    <a:xfrm>
                      <a:off x="4494907" y="4708482"/>
                      <a:ext cx="224251" cy="390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a:solidFill>
                            <a:schemeClr val="tx1"/>
                          </a:solidFill>
                          <a:latin typeface="Times New Roman" panose="02020603050405020304" pitchFamily="18" charset="0"/>
                          <a:cs typeface="Times New Roman" panose="02020603050405020304" pitchFamily="18" charset="0"/>
                        </a:rPr>
                        <a:t>3.0</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grpSp>
            <p:sp>
              <p:nvSpPr>
                <p:cNvPr id="11" name="文本框 10">
                  <a:extLst>
                    <a:ext uri="{FF2B5EF4-FFF2-40B4-BE49-F238E27FC236}">
                      <a16:creationId xmlns:a16="http://schemas.microsoft.com/office/drawing/2014/main" id="{A6F19BB2-1626-D377-1974-BA0FFF0605EB}"/>
                    </a:ext>
                  </a:extLst>
                </p:cNvPr>
                <p:cNvSpPr txBox="1"/>
                <p:nvPr/>
              </p:nvSpPr>
              <p:spPr>
                <a:xfrm rot="16200000">
                  <a:off x="5383245" y="2504228"/>
                  <a:ext cx="211427" cy="835630"/>
                </a:xfrm>
                <a:prstGeom prst="rect">
                  <a:avLst/>
                </a:prstGeom>
                <a:noFill/>
              </p:spPr>
              <p:txBody>
                <a:bodyPr vert="eaVert" wrap="square" rtlCol="0">
                  <a:spAutoFit/>
                </a:bodyPr>
                <a:lstStyle/>
                <a:p>
                  <a:r>
                    <a:rPr lang="en-US" altLang="zh-CN" sz="1200" b="1" dirty="0">
                      <a:latin typeface="Arial" panose="020B0604020202020204" pitchFamily="34" charset="0"/>
                      <a:cs typeface="Arial" panose="020B0604020202020204" pitchFamily="34" charset="0"/>
                    </a:rPr>
                    <a:t>-log</a:t>
                  </a:r>
                  <a:r>
                    <a:rPr lang="en-US" altLang="zh-CN" sz="1200" b="1" baseline="-25000" dirty="0">
                      <a:latin typeface="Arial" panose="020B0604020202020204" pitchFamily="34" charset="0"/>
                      <a:cs typeface="Arial" panose="020B0604020202020204" pitchFamily="34" charset="0"/>
                    </a:rPr>
                    <a:t>10</a:t>
                  </a:r>
                  <a:r>
                    <a:rPr lang="en-US" altLang="zh-CN" sz="1200" b="1" dirty="0">
                      <a:latin typeface="Arial" panose="020B0604020202020204" pitchFamily="34" charset="0"/>
                      <a:cs typeface="Arial" panose="020B0604020202020204" pitchFamily="34" charset="0"/>
                    </a:rPr>
                    <a:t>(P value)</a:t>
                  </a:r>
                  <a:endParaRPr lang="zh-CN" altLang="en-US" sz="1200" b="1" dirty="0">
                    <a:latin typeface="Arial" panose="020B0604020202020204" pitchFamily="34" charset="0"/>
                    <a:cs typeface="Arial" panose="020B0604020202020204" pitchFamily="34" charset="0"/>
                  </a:endParaRPr>
                </a:p>
              </p:txBody>
            </p:sp>
            <p:grpSp>
              <p:nvGrpSpPr>
                <p:cNvPr id="12" name="组合 11">
                  <a:extLst>
                    <a:ext uri="{FF2B5EF4-FFF2-40B4-BE49-F238E27FC236}">
                      <a16:creationId xmlns:a16="http://schemas.microsoft.com/office/drawing/2014/main" id="{43F3EF7F-75FE-E2DF-4FAC-07097938EB38}"/>
                    </a:ext>
                  </a:extLst>
                </p:cNvPr>
                <p:cNvGrpSpPr/>
                <p:nvPr/>
              </p:nvGrpSpPr>
              <p:grpSpPr>
                <a:xfrm>
                  <a:off x="6030898" y="793380"/>
                  <a:ext cx="631702" cy="683063"/>
                  <a:chOff x="6030898" y="793380"/>
                  <a:chExt cx="631702" cy="683063"/>
                </a:xfrm>
              </p:grpSpPr>
              <p:grpSp>
                <p:nvGrpSpPr>
                  <p:cNvPr id="19" name="组合 18">
                    <a:extLst>
                      <a:ext uri="{FF2B5EF4-FFF2-40B4-BE49-F238E27FC236}">
                        <a16:creationId xmlns:a16="http://schemas.microsoft.com/office/drawing/2014/main" id="{259FBF2E-C014-7153-1C14-2BB5C4028575}"/>
                      </a:ext>
                    </a:extLst>
                  </p:cNvPr>
                  <p:cNvGrpSpPr/>
                  <p:nvPr/>
                </p:nvGrpSpPr>
                <p:grpSpPr>
                  <a:xfrm>
                    <a:off x="6030898" y="793380"/>
                    <a:ext cx="631702" cy="683063"/>
                    <a:chOff x="6030898" y="793380"/>
                    <a:chExt cx="631702" cy="683063"/>
                  </a:xfrm>
                </p:grpSpPr>
                <p:sp>
                  <p:nvSpPr>
                    <p:cNvPr id="21" name="文本框 20">
                      <a:extLst>
                        <a:ext uri="{FF2B5EF4-FFF2-40B4-BE49-F238E27FC236}">
                          <a16:creationId xmlns:a16="http://schemas.microsoft.com/office/drawing/2014/main" id="{56A4EED0-1612-5133-6770-AABD600070B6}"/>
                        </a:ext>
                      </a:extLst>
                    </p:cNvPr>
                    <p:cNvSpPr txBox="1"/>
                    <p:nvPr/>
                  </p:nvSpPr>
                  <p:spPr>
                    <a:xfrm rot="16200000">
                      <a:off x="6241035" y="583243"/>
                      <a:ext cx="211427" cy="631702"/>
                    </a:xfrm>
                    <a:prstGeom prst="rect">
                      <a:avLst/>
                    </a:prstGeom>
                    <a:noFill/>
                  </p:spPr>
                  <p:txBody>
                    <a:bodyPr vert="eaVert" wrap="square" rtlCol="0">
                      <a:spAutoFit/>
                    </a:bodyPr>
                    <a:lstStyle/>
                    <a:p>
                      <a:r>
                        <a:rPr lang="en-US" altLang="zh-CN" sz="1200" b="1" dirty="0">
                          <a:latin typeface="Arial" panose="020B0604020202020204" pitchFamily="34" charset="0"/>
                          <a:cs typeface="Arial" panose="020B0604020202020204" pitchFamily="34" charset="0"/>
                        </a:rPr>
                        <a:t>Rich factor</a:t>
                      </a:r>
                      <a:endParaRPr lang="zh-CN" altLang="en-US" sz="1200" b="1" dirty="0">
                        <a:latin typeface="Arial" panose="020B0604020202020204" pitchFamily="34" charset="0"/>
                        <a:cs typeface="Arial" panose="020B0604020202020204" pitchFamily="34" charset="0"/>
                      </a:endParaRPr>
                    </a:p>
                  </p:txBody>
                </p:sp>
                <p:pic>
                  <p:nvPicPr>
                    <p:cNvPr id="22" name="图片 21">
                      <a:extLst>
                        <a:ext uri="{FF2B5EF4-FFF2-40B4-BE49-F238E27FC236}">
                          <a16:creationId xmlns:a16="http://schemas.microsoft.com/office/drawing/2014/main" id="{75682DBE-95A9-4EF7-7096-BC2FFEA44A19}"/>
                        </a:ext>
                      </a:extLst>
                    </p:cNvPr>
                    <p:cNvPicPr>
                      <a:picLocks noChangeAspect="1"/>
                    </p:cNvPicPr>
                    <p:nvPr/>
                  </p:nvPicPr>
                  <p:blipFill rotWithShape="1">
                    <a:blip r:embed="rId3">
                      <a:extLst>
                        <a:ext uri="{28A0092B-C50C-407E-A947-70E740481C1C}">
                          <a14:useLocalDpi xmlns:a14="http://schemas.microsoft.com/office/drawing/2010/main" val="0"/>
                        </a:ext>
                      </a:extLst>
                    </a:blip>
                    <a:srcRect l="84138" t="30063" r="11463" b="50996"/>
                    <a:stretch/>
                  </p:blipFill>
                  <p:spPr>
                    <a:xfrm>
                      <a:off x="6094790" y="939042"/>
                      <a:ext cx="124811" cy="537401"/>
                    </a:xfrm>
                    <a:prstGeom prst="rect">
                      <a:avLst/>
                    </a:prstGeom>
                  </p:spPr>
                </p:pic>
                <p:sp>
                  <p:nvSpPr>
                    <p:cNvPr id="23" name="矩形 22">
                      <a:extLst>
                        <a:ext uri="{FF2B5EF4-FFF2-40B4-BE49-F238E27FC236}">
                          <a16:creationId xmlns:a16="http://schemas.microsoft.com/office/drawing/2014/main" id="{4E882D07-6E40-64C6-64B5-17F19C6ED50F}"/>
                        </a:ext>
                      </a:extLst>
                    </p:cNvPr>
                    <p:cNvSpPr/>
                    <p:nvPr/>
                  </p:nvSpPr>
                  <p:spPr>
                    <a:xfrm>
                      <a:off x="6198276" y="1318718"/>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4</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sp>
                  <p:nvSpPr>
                    <p:cNvPr id="24" name="矩形 23">
                      <a:extLst>
                        <a:ext uri="{FF2B5EF4-FFF2-40B4-BE49-F238E27FC236}">
                          <a16:creationId xmlns:a16="http://schemas.microsoft.com/office/drawing/2014/main" id="{7DD5135C-463D-8DF2-CE61-A4CB649A6DCF}"/>
                        </a:ext>
                      </a:extLst>
                    </p:cNvPr>
                    <p:cNvSpPr/>
                    <p:nvPr/>
                  </p:nvSpPr>
                  <p:spPr>
                    <a:xfrm>
                      <a:off x="6198276" y="1193765"/>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8</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sp>
                  <p:nvSpPr>
                    <p:cNvPr id="25" name="矩形 24">
                      <a:extLst>
                        <a:ext uri="{FF2B5EF4-FFF2-40B4-BE49-F238E27FC236}">
                          <a16:creationId xmlns:a16="http://schemas.microsoft.com/office/drawing/2014/main" id="{06A663AE-EC3D-543A-48A4-3563841DC5BC}"/>
                        </a:ext>
                      </a:extLst>
                    </p:cNvPr>
                    <p:cNvSpPr/>
                    <p:nvPr/>
                  </p:nvSpPr>
                  <p:spPr>
                    <a:xfrm>
                      <a:off x="6190733" y="1057429"/>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12</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sp>
                <p:nvSpPr>
                  <p:cNvPr id="20" name="矩形 19">
                    <a:extLst>
                      <a:ext uri="{FF2B5EF4-FFF2-40B4-BE49-F238E27FC236}">
                        <a16:creationId xmlns:a16="http://schemas.microsoft.com/office/drawing/2014/main" id="{B67784AC-776C-268A-106F-507427AD3A00}"/>
                      </a:ext>
                    </a:extLst>
                  </p:cNvPr>
                  <p:cNvSpPr/>
                  <p:nvPr/>
                </p:nvSpPr>
                <p:spPr>
                  <a:xfrm>
                    <a:off x="6190733" y="921473"/>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16</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grpSp>
              <p:nvGrpSpPr>
                <p:cNvPr id="13" name="组合 12">
                  <a:extLst>
                    <a:ext uri="{FF2B5EF4-FFF2-40B4-BE49-F238E27FC236}">
                      <a16:creationId xmlns:a16="http://schemas.microsoft.com/office/drawing/2014/main" id="{C2947794-B96F-46A9-7B25-AC91F040DA95}"/>
                    </a:ext>
                  </a:extLst>
                </p:cNvPr>
                <p:cNvGrpSpPr/>
                <p:nvPr/>
              </p:nvGrpSpPr>
              <p:grpSpPr>
                <a:xfrm>
                  <a:off x="6034006" y="1498374"/>
                  <a:ext cx="753722" cy="468598"/>
                  <a:chOff x="6034006" y="1498374"/>
                  <a:chExt cx="753722" cy="468598"/>
                </a:xfrm>
              </p:grpSpPr>
              <p:sp>
                <p:nvSpPr>
                  <p:cNvPr id="14" name="矩形 13">
                    <a:extLst>
                      <a:ext uri="{FF2B5EF4-FFF2-40B4-BE49-F238E27FC236}">
                        <a16:creationId xmlns:a16="http://schemas.microsoft.com/office/drawing/2014/main" id="{CDFB94F5-36DC-B8AE-3A81-39761F5CBF86}"/>
                      </a:ext>
                    </a:extLst>
                  </p:cNvPr>
                  <p:cNvSpPr/>
                  <p:nvPr/>
                </p:nvSpPr>
                <p:spPr>
                  <a:xfrm>
                    <a:off x="6201295" y="1743916"/>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40</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nvGrpSpPr>
                  <p:cNvPr id="15" name="组合 14">
                    <a:extLst>
                      <a:ext uri="{FF2B5EF4-FFF2-40B4-BE49-F238E27FC236}">
                        <a16:creationId xmlns:a16="http://schemas.microsoft.com/office/drawing/2014/main" id="{7DDBC859-23DA-6C94-9B5D-9AC991613092}"/>
                      </a:ext>
                    </a:extLst>
                  </p:cNvPr>
                  <p:cNvGrpSpPr/>
                  <p:nvPr/>
                </p:nvGrpSpPr>
                <p:grpSpPr>
                  <a:xfrm>
                    <a:off x="6034006" y="1498374"/>
                    <a:ext cx="753722" cy="468598"/>
                    <a:chOff x="6034006" y="1498374"/>
                    <a:chExt cx="753722" cy="468598"/>
                  </a:xfrm>
                </p:grpSpPr>
                <p:pic>
                  <p:nvPicPr>
                    <p:cNvPr id="16" name="图片 15">
                      <a:extLst>
                        <a:ext uri="{FF2B5EF4-FFF2-40B4-BE49-F238E27FC236}">
                          <a16:creationId xmlns:a16="http://schemas.microsoft.com/office/drawing/2014/main" id="{335141ED-56CD-A111-3E47-D3C50B7F4357}"/>
                        </a:ext>
                      </a:extLst>
                    </p:cNvPr>
                    <p:cNvPicPr>
                      <a:picLocks noChangeAspect="1"/>
                    </p:cNvPicPr>
                    <p:nvPr/>
                  </p:nvPicPr>
                  <p:blipFill rotWithShape="1">
                    <a:blip r:embed="rId3">
                      <a:extLst>
                        <a:ext uri="{28A0092B-C50C-407E-A947-70E740481C1C}">
                          <a14:useLocalDpi xmlns:a14="http://schemas.microsoft.com/office/drawing/2010/main" val="0"/>
                        </a:ext>
                      </a:extLst>
                    </a:blip>
                    <a:srcRect l="84717" t="55324" r="10884" b="33828"/>
                    <a:stretch/>
                  </p:blipFill>
                  <p:spPr>
                    <a:xfrm>
                      <a:off x="6118857" y="1659194"/>
                      <a:ext cx="124811" cy="307778"/>
                    </a:xfrm>
                    <a:prstGeom prst="rect">
                      <a:avLst/>
                    </a:prstGeom>
                  </p:spPr>
                </p:pic>
                <p:sp>
                  <p:nvSpPr>
                    <p:cNvPr id="17" name="文本框 16">
                      <a:extLst>
                        <a:ext uri="{FF2B5EF4-FFF2-40B4-BE49-F238E27FC236}">
                          <a16:creationId xmlns:a16="http://schemas.microsoft.com/office/drawing/2014/main" id="{E32FC2C2-CE6E-C977-5672-612F07F94AA4}"/>
                        </a:ext>
                      </a:extLst>
                    </p:cNvPr>
                    <p:cNvSpPr txBox="1"/>
                    <p:nvPr/>
                  </p:nvSpPr>
                  <p:spPr>
                    <a:xfrm rot="16200000">
                      <a:off x="6305153" y="1227227"/>
                      <a:ext cx="211427" cy="753722"/>
                    </a:xfrm>
                    <a:prstGeom prst="rect">
                      <a:avLst/>
                    </a:prstGeom>
                    <a:noFill/>
                  </p:spPr>
                  <p:txBody>
                    <a:bodyPr vert="eaVert" wrap="square" rtlCol="0">
                      <a:spAutoFit/>
                    </a:bodyPr>
                    <a:lstStyle/>
                    <a:p>
                      <a:r>
                        <a:rPr lang="en-US" altLang="zh-CN" sz="1200" b="1" dirty="0">
                          <a:latin typeface="Arial" panose="020B0604020202020204" pitchFamily="34" charset="0"/>
                          <a:cs typeface="Arial" panose="020B0604020202020204" pitchFamily="34" charset="0"/>
                        </a:rPr>
                        <a:t>Input number</a:t>
                      </a:r>
                      <a:endParaRPr lang="zh-CN" altLang="en-US" sz="1200" b="1" dirty="0">
                        <a:latin typeface="Arial" panose="020B0604020202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6AAC43C6-E782-4F50-EBDA-3B32381EAB9D}"/>
                        </a:ext>
                      </a:extLst>
                    </p:cNvPr>
                    <p:cNvSpPr/>
                    <p:nvPr/>
                  </p:nvSpPr>
                  <p:spPr>
                    <a:xfrm>
                      <a:off x="6201957" y="1834638"/>
                      <a:ext cx="326501" cy="1323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tx1"/>
                          </a:solidFill>
                          <a:latin typeface="Times New Roman" panose="02020603050405020304" pitchFamily="18" charset="0"/>
                          <a:cs typeface="Times New Roman" panose="02020603050405020304" pitchFamily="18" charset="0"/>
                        </a:rPr>
                        <a:t>60</a:t>
                      </a:r>
                      <a:endParaRPr lang="zh-CN" altLang="en-US" sz="1200" b="1" dirty="0">
                        <a:solidFill>
                          <a:schemeClr val="tx1"/>
                        </a:solidFill>
                        <a:latin typeface="Times New Roman" panose="02020603050405020304" pitchFamily="18" charset="0"/>
                        <a:cs typeface="Times New Roman" panose="02020603050405020304" pitchFamily="18" charset="0"/>
                      </a:endParaRPr>
                    </a:p>
                  </p:txBody>
                </p:sp>
              </p:grpSp>
            </p:grpSp>
          </p:grpSp>
        </p:grpSp>
      </p:grpSp>
    </p:spTree>
    <p:extLst>
      <p:ext uri="{BB962C8B-B14F-4D97-AF65-F5344CB8AC3E}">
        <p14:creationId xmlns:p14="http://schemas.microsoft.com/office/powerpoint/2010/main" val="4072425920"/>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2013 - 2022 Theme</Template>
  <TotalTime>30160</TotalTime>
  <Words>709</Words>
  <Application>Microsoft Office PowerPoint</Application>
  <PresentationFormat>自定义</PresentationFormat>
  <Paragraphs>198</Paragraphs>
  <Slides>6</Slides>
  <Notes>4</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vt:i4>
      </vt:variant>
    </vt:vector>
  </HeadingPairs>
  <TitlesOfParts>
    <vt:vector size="12" baseType="lpstr">
      <vt:lpstr>等线</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CRISPR/cas9</dc:title>
  <dc:creator>向 旭敏</dc:creator>
  <cp:lastModifiedBy>Wei Guo</cp:lastModifiedBy>
  <cp:revision>63</cp:revision>
  <dcterms:created xsi:type="dcterms:W3CDTF">2023-08-03T12:10:19Z</dcterms:created>
  <dcterms:modified xsi:type="dcterms:W3CDTF">2024-01-30T07:42:15Z</dcterms:modified>
</cp:coreProperties>
</file>