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80" r:id="rId2"/>
    <p:sldId id="281" r:id="rId3"/>
    <p:sldId id="278" r:id="rId4"/>
    <p:sldId id="282" r:id="rId5"/>
    <p:sldId id="277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3C01D3-3BDD-48EB-8BD4-A39604FAEF47}" type="datetimeFigureOut">
              <a:rPr lang="en-GB" smtClean="0"/>
              <a:t>13/01/2024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E437F6-A6E9-41AE-945F-8E7AFB6E84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202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221014"/>
              </p:ext>
            </p:extLst>
          </p:nvPr>
        </p:nvGraphicFramePr>
        <p:xfrm>
          <a:off x="609600" y="901700"/>
          <a:ext cx="7860915" cy="479958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752600"/>
                <a:gridCol w="1752600"/>
                <a:gridCol w="2514600"/>
                <a:gridCol w="1841115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Study variable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Case</a:t>
                      </a:r>
                      <a:endParaRPr lang="en-GB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Control</a:t>
                      </a:r>
                      <a:endParaRPr lang="en-GB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References</a:t>
                      </a:r>
                      <a:endParaRPr lang="en-GB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r>
                        <a:rPr lang="en-US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ender</a:t>
                      </a:r>
                      <a:endParaRPr lang="en-GB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ale</a:t>
                      </a:r>
                      <a:endParaRPr lang="en-GB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emale</a:t>
                      </a:r>
                      <a:endParaRPr lang="en-GB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GB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en-GB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GB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GB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GB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en-GB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GB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This study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 </a:t>
                      </a:r>
                      <a:r>
                        <a:rPr lang="en-US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group</a:t>
                      </a:r>
                      <a:endParaRPr lang="en-GB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28-59</a:t>
                      </a:r>
                      <a:endParaRPr lang="en-GB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30-60</a:t>
                      </a:r>
                      <a:endParaRPr lang="en-GB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This study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BMI</a:t>
                      </a:r>
                      <a:endParaRPr lang="en-GB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&lt;18</a:t>
                      </a:r>
                      <a:endParaRPr lang="en-GB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18-25</a:t>
                      </a:r>
                      <a:endParaRPr lang="en-GB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&gt;25</a:t>
                      </a:r>
                      <a:endParaRPr lang="en-GB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GB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en-GB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GB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GB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en-GB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GB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This study</a:t>
                      </a:r>
                      <a:endParaRPr lang="en-GB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Arsenic in rice grain (µg/kg)</a:t>
                      </a:r>
                      <a:endParaRPr lang="en-GB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65- 80 (</a:t>
                      </a:r>
                      <a:r>
                        <a:rPr lang="en-US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Boro</a:t>
                      </a: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en-US" sz="12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en-GB" sz="1200" baseline="30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122- 238 (</a:t>
                      </a:r>
                      <a:r>
                        <a:rPr lang="en-US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Aman</a:t>
                      </a:r>
                      <a:r>
                        <a:rPr lang="en-US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en-US" sz="1200" baseline="30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*</a:t>
                      </a:r>
                      <a:endParaRPr lang="en-GB" sz="1200" baseline="30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76.5 </a:t>
                      </a: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640</a:t>
                      </a:r>
                      <a:r>
                        <a:rPr lang="en-US" sz="12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50- 135 (</a:t>
                      </a:r>
                      <a:r>
                        <a:rPr lang="en-US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Boro</a:t>
                      </a:r>
                      <a:r>
                        <a:rPr lang="en-US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en-US" sz="1200" baseline="30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en-GB" sz="1200" baseline="30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82-174 </a:t>
                      </a: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Aman</a:t>
                      </a:r>
                      <a:r>
                        <a:rPr lang="en-US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en-US" sz="1200" baseline="30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en-GB" sz="1200" baseline="30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0.05 </a:t>
                      </a: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± 0.015 (</a:t>
                      </a:r>
                      <a:r>
                        <a:rPr lang="en-US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Boro</a:t>
                      </a:r>
                      <a:r>
                        <a:rPr lang="en-US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nl-BE" sz="1200" baseline="30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#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0.06 </a:t>
                      </a: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± 0.025 (</a:t>
                      </a:r>
                      <a:r>
                        <a:rPr lang="en-US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Aman</a:t>
                      </a:r>
                      <a:r>
                        <a:rPr lang="en-US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nl-BE" sz="1200" baseline="30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#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nl-BE" sz="12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r>
                        <a:rPr lang="nl-BE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Chowdhury et al., 2020; </a:t>
                      </a:r>
                      <a:r>
                        <a:rPr lang="nl-BE" sz="12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</a:t>
                      </a:r>
                      <a:r>
                        <a:rPr lang="nl-BE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Biswas et al., 2021; </a:t>
                      </a:r>
                      <a:r>
                        <a:rPr lang="nl-BE" sz="1200" baseline="30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#</a:t>
                      </a:r>
                      <a:r>
                        <a:rPr lang="nl-BE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Bhattacharya </a:t>
                      </a:r>
                      <a:r>
                        <a:rPr lang="nl-BE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et al., 2010</a:t>
                      </a:r>
                      <a:r>
                        <a:rPr lang="nl-BE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Mean </a:t>
                      </a:r>
                      <a:r>
                        <a:rPr lang="en-US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groundwater </a:t>
                      </a:r>
                      <a:r>
                        <a:rPr lang="en-US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rsenic </a:t>
                      </a:r>
                      <a:r>
                        <a:rPr lang="en-US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(µg/L</a:t>
                      </a:r>
                      <a:r>
                        <a:rPr lang="en-US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r>
                        <a:rPr lang="en-US" sz="1200" b="1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200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200" b="1" u="non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SD</a:t>
                      </a:r>
                      <a:endParaRPr lang="en-GB" sz="1200" b="1" u="none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155 </a:t>
                      </a:r>
                      <a:r>
                        <a:rPr lang="en-US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147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1.61 </a:t>
                      </a:r>
                      <a:r>
                        <a:rPr lang="en-US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1.25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This study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Mean </a:t>
                      </a:r>
                      <a:r>
                        <a:rPr lang="en-US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urinary </a:t>
                      </a:r>
                      <a:r>
                        <a:rPr lang="en-US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arsenic  (µg/L</a:t>
                      </a:r>
                      <a:r>
                        <a:rPr lang="en-US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r>
                        <a:rPr lang="en-US" sz="1200" b="1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200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200" b="1" u="non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SD</a:t>
                      </a:r>
                      <a:endParaRPr lang="en-GB" sz="1200" b="1" u="none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142</a:t>
                      </a:r>
                      <a:r>
                        <a:rPr lang="en-US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200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109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0.61 </a:t>
                      </a:r>
                      <a:r>
                        <a:rPr lang="en-US" sz="1200" u="sng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0.43</a:t>
                      </a:r>
                      <a:endParaRPr lang="en-GB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This study</a:t>
                      </a:r>
                      <a:endParaRPr lang="en-GB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Mean </a:t>
                      </a:r>
                      <a:r>
                        <a:rPr lang="en-US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stool </a:t>
                      </a:r>
                      <a:r>
                        <a:rPr lang="en-US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arsenic (µg/kg</a:t>
                      </a:r>
                      <a:r>
                        <a:rPr lang="en-US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r>
                        <a:rPr lang="en-US" sz="1200" b="1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200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200" b="1" u="non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SD</a:t>
                      </a:r>
                      <a:endParaRPr lang="en-GB" sz="1200" b="1" u="none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234 </a:t>
                      </a:r>
                      <a:r>
                        <a:rPr lang="en-US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207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 </a:t>
                      </a:r>
                      <a:r>
                        <a:rPr lang="en-US" sz="120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This study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609600" y="368300"/>
            <a:ext cx="7924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Table 1: Basic characteristics of the 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studied population; 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case (n= 24) control (n=36)</a:t>
            </a:r>
            <a:endParaRPr lang="en-GB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816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685800"/>
            <a:ext cx="6019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Table 2: 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Gender and age wise 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grouping and As concentrations of the biological specimen </a:t>
            </a:r>
            <a:endParaRPr lang="en-GB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732110"/>
              </p:ext>
            </p:extLst>
          </p:nvPr>
        </p:nvGraphicFramePr>
        <p:xfrm>
          <a:off x="685800" y="1295400"/>
          <a:ext cx="7594275" cy="2339340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633363"/>
                <a:gridCol w="926502"/>
                <a:gridCol w="1186226"/>
                <a:gridCol w="1242423"/>
                <a:gridCol w="871823"/>
                <a:gridCol w="1366969"/>
                <a:gridCol w="1366969"/>
              </a:tblGrid>
              <a:tr h="190500"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Gender/Age</a:t>
                      </a:r>
                      <a:endParaRPr lang="en-GB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No. of subjects from unexposed region (n=36)</a:t>
                      </a:r>
                      <a:endParaRPr lang="en-GB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Mean </a:t>
                      </a:r>
                      <a:r>
                        <a:rPr lang="en-US" sz="1200" b="1" u="sng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2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SD As concentration of stool samples (µg/kg)</a:t>
                      </a:r>
                      <a:endParaRPr lang="en-GB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Mean </a:t>
                      </a:r>
                      <a:r>
                        <a:rPr lang="en-US" sz="1200" b="1" u="sng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2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SD As concentration of urine samples (µg/L)</a:t>
                      </a:r>
                      <a:endParaRPr lang="en-GB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No. of subjects from exposed region (n=24)</a:t>
                      </a:r>
                      <a:endParaRPr lang="en-GB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Mean </a:t>
                      </a:r>
                      <a:r>
                        <a:rPr lang="en-US" sz="1200" b="1" u="sng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2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SD As concentration of stool samples (µg/kg)</a:t>
                      </a:r>
                      <a:endParaRPr lang="en-GB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Mean </a:t>
                      </a:r>
                      <a:r>
                        <a:rPr lang="en-US" sz="1200" b="1" u="sng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2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SD As concentration of urine samples (µg/L)</a:t>
                      </a:r>
                      <a:endParaRPr lang="en-GB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Gender</a:t>
                      </a:r>
                    </a:p>
                  </a:txBody>
                  <a:tcPr marL="7620" marR="7620" marT="7620" marB="0" anchor="b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Control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Case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Male 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69 </a:t>
                      </a:r>
                      <a:r>
                        <a:rPr lang="en-US" sz="1200" u="sng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200" u="none" kern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200" u="none" kern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0.77 </a:t>
                      </a:r>
                      <a:r>
                        <a:rPr lang="en-US" sz="1200" u="sng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GB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0.45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241 </a:t>
                      </a:r>
                      <a:r>
                        <a:rPr lang="en-US" sz="1200" u="sng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GB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222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145 </a:t>
                      </a:r>
                      <a:r>
                        <a:rPr lang="en-US" sz="1200" u="sng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GB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GB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121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Female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65</a:t>
                      </a:r>
                      <a:r>
                        <a:rPr lang="en-GB" sz="1200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200" u="sng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GB" sz="1200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GB" sz="1200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0.58 </a:t>
                      </a:r>
                      <a:r>
                        <a:rPr lang="en-US" sz="1200" u="sng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GB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0.43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226 </a:t>
                      </a:r>
                      <a:r>
                        <a:rPr lang="en-US" sz="1200" u="sng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GB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197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139 </a:t>
                      </a:r>
                      <a:r>
                        <a:rPr lang="en-US" sz="1200" u="sng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GB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98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Age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28 -44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 </a:t>
                      </a:r>
                      <a:r>
                        <a:rPr lang="en-US" sz="1200" u="sng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2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2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0.58 </a:t>
                      </a:r>
                      <a:r>
                        <a:rPr lang="en-US" sz="1200" u="sng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2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0.45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171 </a:t>
                      </a:r>
                      <a:r>
                        <a:rPr lang="en-US" sz="1200" u="sng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2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2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118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 </a:t>
                      </a:r>
                      <a:r>
                        <a:rPr lang="en-US" sz="1200" u="sng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2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59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45- 60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en-GB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 </a:t>
                      </a:r>
                      <a:r>
                        <a:rPr lang="en-US" sz="1200" u="sng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2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2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0.68 </a:t>
                      </a:r>
                      <a:r>
                        <a:rPr lang="en-US" sz="1200" u="sng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0.42</a:t>
                      </a:r>
                      <a:endParaRPr lang="en-GB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266 </a:t>
                      </a:r>
                      <a:r>
                        <a:rPr lang="en-US" sz="1200" u="sng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2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2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237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168 </a:t>
                      </a:r>
                      <a:r>
                        <a:rPr lang="en-US" sz="1200" u="sng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</a:t>
                      </a:r>
                      <a:r>
                        <a:rPr lang="en-US" sz="12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149</a:t>
                      </a:r>
                      <a:endParaRPr lang="en-GB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1192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089248"/>
              </p:ext>
            </p:extLst>
          </p:nvPr>
        </p:nvGraphicFramePr>
        <p:xfrm>
          <a:off x="1143000" y="883920"/>
          <a:ext cx="6095998" cy="201168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1675509"/>
                <a:gridCol w="926877"/>
                <a:gridCol w="873403"/>
                <a:gridCol w="873403"/>
                <a:gridCol w="873403"/>
                <a:gridCol w="873403"/>
              </a:tblGrid>
              <a:tr h="3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Control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Stool As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Urine As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Groundwater As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Age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BMI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Stool As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Urine As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Groundwater As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0.25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-0.10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Age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-0.26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0.14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-0.10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BMI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-0.27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0.13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0.07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-0.23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ANOVA (stool As)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100" b="0" i="1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= 0.00 (parameters); </a:t>
                      </a:r>
                      <a:r>
                        <a:rPr lang="en-US" sz="1100" b="0" i="1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 </a:t>
                      </a:r>
                      <a:r>
                        <a:rPr lang="en-US" sz="1100" b="0" i="1" u="none" strike="noStrike" baseline="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crit</a:t>
                      </a:r>
                      <a:r>
                        <a:rPr lang="en-US" sz="1100" b="0" i="1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 1.51</a:t>
                      </a: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= 0.93 (subjects); </a:t>
                      </a:r>
                      <a:r>
                        <a:rPr lang="en-US" sz="1100" b="0" i="1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 </a:t>
                      </a:r>
                      <a:r>
                        <a:rPr lang="en-US" sz="1100" b="0" i="1" u="none" strike="noStrike" baseline="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crit</a:t>
                      </a:r>
                      <a:r>
                        <a:rPr lang="en-US" sz="1100" b="0" i="1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 2.44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ANOVA (urine As)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100" b="0" i="1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= 0.00 (parameters); </a:t>
                      </a:r>
                      <a:r>
                        <a:rPr lang="en-US" sz="1100" b="0" i="1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 </a:t>
                      </a:r>
                      <a:r>
                        <a:rPr lang="en-US" sz="1100" b="0" i="1" u="none" strike="noStrike" baseline="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crit</a:t>
                      </a:r>
                      <a:r>
                        <a:rPr lang="en-US" sz="1100" b="0" i="1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 2.69</a:t>
                      </a: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= 0.82 (subjects); </a:t>
                      </a:r>
                      <a:r>
                        <a:rPr lang="en-US" sz="1100" b="0" i="1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 </a:t>
                      </a:r>
                      <a:r>
                        <a:rPr lang="en-US" sz="1100" b="0" i="1" u="none" strike="noStrike" baseline="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crit</a:t>
                      </a:r>
                      <a:r>
                        <a:rPr lang="en-US" sz="1100" b="0" i="1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 1.54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457200" y="152400"/>
            <a:ext cx="769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Table 3: Pearson correlation analysis and ANOVA of stool As concentration with urinary, and groundwater As concentrations, Age and BMI; </a:t>
            </a:r>
            <a:r>
              <a:rPr lang="en-US" sz="1200" b="1" i="1" dirty="0" smtClean="0">
                <a:latin typeface="Times New Roman" pitchFamily="18" charset="0"/>
                <a:cs typeface="Times New Roman" pitchFamily="18" charset="0"/>
              </a:rPr>
              <a:t>for control 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(a), </a:t>
            </a:r>
            <a:r>
              <a:rPr lang="en-US" sz="1200" b="1" i="1" dirty="0" smtClean="0">
                <a:latin typeface="Times New Roman" pitchFamily="18" charset="0"/>
                <a:cs typeface="Times New Roman" pitchFamily="18" charset="0"/>
              </a:rPr>
              <a:t>for case  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(b) 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838200"/>
            <a:ext cx="533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Times New Roman" pitchFamily="18" charset="0"/>
                <a:cs typeface="Times New Roman" pitchFamily="18" charset="0"/>
              </a:rPr>
              <a:t>a.</a:t>
            </a:r>
            <a:endParaRPr 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3124200"/>
            <a:ext cx="533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Times New Roman" pitchFamily="18" charset="0"/>
                <a:cs typeface="Times New Roman" pitchFamily="18" charset="0"/>
              </a:rPr>
              <a:t>b.</a:t>
            </a:r>
            <a:endParaRPr 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3028605"/>
              </p:ext>
            </p:extLst>
          </p:nvPr>
        </p:nvGraphicFramePr>
        <p:xfrm>
          <a:off x="1143000" y="3208020"/>
          <a:ext cx="6095998" cy="201168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1675509"/>
                <a:gridCol w="926877"/>
                <a:gridCol w="873403"/>
                <a:gridCol w="873403"/>
                <a:gridCol w="873403"/>
                <a:gridCol w="873403"/>
              </a:tblGrid>
              <a:tr h="3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Case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Stool As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Urine As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Groundwater As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Age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BMI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Stool As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Urine As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Groundwater As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Age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0.36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0.41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BMI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0.24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0.12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0.13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0.04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ANOVA (stool As)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100" b="0" i="1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= 0.00 (parameters); </a:t>
                      </a:r>
                      <a:r>
                        <a:rPr lang="en-US" sz="1100" b="0" i="1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 </a:t>
                      </a:r>
                      <a:r>
                        <a:rPr lang="en-US" sz="1100" b="0" i="1" u="none" strike="noStrike" baseline="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crit</a:t>
                      </a:r>
                      <a:r>
                        <a:rPr lang="en-US" sz="1100" b="0" i="1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 2.47</a:t>
                      </a: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= 0.01 (subjects); </a:t>
                      </a:r>
                      <a:r>
                        <a:rPr lang="en-US" sz="1100" b="0" i="1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 </a:t>
                      </a:r>
                      <a:r>
                        <a:rPr lang="en-US" sz="1100" b="0" i="1" u="none" strike="noStrike" baseline="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crit</a:t>
                      </a:r>
                      <a:r>
                        <a:rPr lang="en-US" sz="1100" b="0" i="1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 1.65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ANOVA (urine As)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100" b="0" i="1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= 0.00 (parameters); </a:t>
                      </a:r>
                      <a:r>
                        <a:rPr lang="en-US" sz="1100" b="0" i="1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 </a:t>
                      </a:r>
                      <a:r>
                        <a:rPr lang="en-US" sz="1100" b="0" i="1" u="none" strike="noStrike" baseline="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crit</a:t>
                      </a:r>
                      <a:r>
                        <a:rPr lang="en-US" sz="1100" b="0" i="1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 2.74</a:t>
                      </a: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= 0.02 (subjects); </a:t>
                      </a:r>
                      <a:r>
                        <a:rPr lang="en-US" sz="1100" b="0" i="1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 </a:t>
                      </a:r>
                      <a:r>
                        <a:rPr lang="en-US" sz="1100" b="0" i="1" u="none" strike="noStrike" baseline="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crit</a:t>
                      </a:r>
                      <a:r>
                        <a:rPr lang="en-US" sz="1100" b="0" i="1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 1.69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04800" y="838200"/>
            <a:ext cx="533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Times New Roman" pitchFamily="18" charset="0"/>
                <a:cs typeface="Times New Roman" pitchFamily="18" charset="0"/>
              </a:rPr>
              <a:t>I.</a:t>
            </a:r>
            <a:endParaRPr 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185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762000"/>
            <a:ext cx="769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Table 4: Mann Whitney U test with As concentration in digested stool samples for case and control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477456"/>
              </p:ext>
            </p:extLst>
          </p:nvPr>
        </p:nvGraphicFramePr>
        <p:xfrm>
          <a:off x="1524000" y="1264920"/>
          <a:ext cx="4419600" cy="41148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447800"/>
                <a:gridCol w="1447800"/>
                <a:gridCol w="1524000"/>
              </a:tblGrid>
              <a:tr h="20320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Parameters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Case 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Control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748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Sample size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Median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172.5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62.9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2240">
                <a:tc>
                  <a:txBody>
                    <a:bodyPr/>
                    <a:lstStyle/>
                    <a:p>
                      <a:r>
                        <a:rPr lang="en-GB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Skewness</a:t>
                      </a:r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shape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Asymmetrical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Asymmetrical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Normality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1.396</a:t>
                      </a:r>
                      <a:r>
                        <a:rPr lang="en-GB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X 10</a:t>
                      </a:r>
                      <a:r>
                        <a:rPr lang="en-GB" sz="12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-7</a:t>
                      </a:r>
                      <a:endParaRPr lang="en-GB" sz="1200" baseline="30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smtClean="0">
                          <a:latin typeface="Times New Roman" pitchFamily="18" charset="0"/>
                          <a:cs typeface="Times New Roman" pitchFamily="18" charset="0"/>
                        </a:rPr>
                        <a:t>3.714 </a:t>
                      </a:r>
                      <a:r>
                        <a:rPr lang="en-GB" sz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X 10</a:t>
                      </a:r>
                      <a:r>
                        <a:rPr lang="en-GB" sz="1200" baseline="30000" smtClean="0">
                          <a:latin typeface="Times New Roman" pitchFamily="18" charset="0"/>
                          <a:cs typeface="Times New Roman" pitchFamily="18" charset="0"/>
                        </a:rPr>
                        <a:t>-7</a:t>
                      </a:r>
                      <a:endParaRPr lang="en-GB" sz="1200" baseline="30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00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Outliers (count)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734, 854, 1290, 2963 (4)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253 (1)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15748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Rank 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1016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814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148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716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2240">
                <a:tc gridSpan="3"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p value=</a:t>
                      </a:r>
                      <a:r>
                        <a:rPr lang="en-GB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0.00001886 (&lt; </a:t>
                      </a:r>
                      <a:r>
                        <a:rPr lang="el-GR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  <a:r>
                        <a:rPr lang="en-GB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l-GR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  <a:r>
                        <a:rPr lang="en-GB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= 0.001)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0">
                <a:tc gridSpan="3"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Test statistic Z = 3.8056 (not in the range of 95% region of acceptance;</a:t>
                      </a:r>
                      <a:r>
                        <a:rPr lang="en-GB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1.96 to -1.96</a:t>
                      </a:r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127000">
                <a:tc gridSpan="3"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U= 568 (not in the range of 95% region of acceptance;</a:t>
                      </a:r>
                      <a:r>
                        <a:rPr lang="en-GB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237.98 to  462.01</a:t>
                      </a:r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 gridSpan="3"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Observed standardized</a:t>
                      </a:r>
                      <a:r>
                        <a:rPr lang="en-GB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effect size = 0.51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0">
                <a:tc gridSpan="3">
                  <a:txBody>
                    <a:bodyPr/>
                    <a:lstStyle/>
                    <a:p>
                      <a:r>
                        <a:rPr lang="en-GB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Observed</a:t>
                      </a:r>
                      <a:r>
                        <a:rPr lang="en-GB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common language effect size = 0.81</a:t>
                      </a:r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4438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135793"/>
              </p:ext>
            </p:extLst>
          </p:nvPr>
        </p:nvGraphicFramePr>
        <p:xfrm>
          <a:off x="1295400" y="1371600"/>
          <a:ext cx="3657600" cy="21945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219200"/>
                <a:gridCol w="1143000"/>
                <a:gridCol w="1295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Heavy metals</a:t>
                      </a:r>
                      <a:endParaRPr lang="en-GB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Case</a:t>
                      </a:r>
                      <a:endParaRPr lang="en-GB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Control</a:t>
                      </a:r>
                      <a:endParaRPr lang="en-GB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38760">
                <a:tc>
                  <a:txBody>
                    <a:bodyPr/>
                    <a:lstStyle/>
                    <a:p>
                      <a:r>
                        <a:rPr lang="en-GB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Copper (Cu)</a:t>
                      </a:r>
                      <a:endParaRPr lang="en-GB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6.57 </a:t>
                      </a:r>
                      <a:r>
                        <a:rPr lang="en-GB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±</a:t>
                      </a:r>
                      <a:r>
                        <a:rPr lang="en-US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2.88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32" marR="5732" marT="57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9.61</a:t>
                      </a:r>
                      <a:r>
                        <a:rPr lang="en-GB" sz="11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GB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±</a:t>
                      </a:r>
                      <a:r>
                        <a:rPr lang="en-US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6.78</a:t>
                      </a:r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08280">
                <a:tc>
                  <a:txBody>
                    <a:bodyPr/>
                    <a:lstStyle/>
                    <a:p>
                      <a:r>
                        <a:rPr lang="en-GB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Chromium (Cr)</a:t>
                      </a:r>
                      <a:endParaRPr lang="en-GB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0.80 </a:t>
                      </a:r>
                      <a:r>
                        <a:rPr lang="en-GB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±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0.45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32" marR="5732" marT="57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1.08</a:t>
                      </a:r>
                      <a:r>
                        <a:rPr lang="en-US" sz="110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GB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±</a:t>
                      </a:r>
                      <a:r>
                        <a:rPr lang="en-US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0.80</a:t>
                      </a:r>
                      <a:endParaRPr lang="en-GB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r>
                        <a:rPr lang="en-GB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Zinc (Zn)</a:t>
                      </a:r>
                      <a:endParaRPr lang="en-GB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28 </a:t>
                      </a:r>
                      <a:r>
                        <a:rPr lang="en-GB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±</a:t>
                      </a:r>
                      <a:r>
                        <a:rPr lang="en-US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15</a:t>
                      </a:r>
                      <a:endParaRPr lang="en-GB" sz="1100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64 </a:t>
                      </a:r>
                      <a:r>
                        <a:rPr lang="en-GB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± </a:t>
                      </a:r>
                      <a:r>
                        <a:rPr lang="en-US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en-GB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147320">
                <a:tc>
                  <a:txBody>
                    <a:bodyPr/>
                    <a:lstStyle/>
                    <a:p>
                      <a:r>
                        <a:rPr lang="en-GB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Lead (</a:t>
                      </a:r>
                      <a:r>
                        <a:rPr lang="en-GB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Pb</a:t>
                      </a:r>
                      <a:r>
                        <a:rPr lang="en-GB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GB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0.04 </a:t>
                      </a:r>
                      <a:r>
                        <a:rPr lang="en-GB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±</a:t>
                      </a:r>
                      <a:r>
                        <a:rPr lang="en-US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0.25</a:t>
                      </a:r>
                      <a:endParaRPr lang="en-GB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0.37 </a:t>
                      </a:r>
                      <a:r>
                        <a:rPr lang="en-GB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±</a:t>
                      </a:r>
                      <a:r>
                        <a:rPr lang="en-US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0.38</a:t>
                      </a:r>
                      <a:endParaRPr lang="en-GB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69240">
                <a:tc>
                  <a:txBody>
                    <a:bodyPr/>
                    <a:lstStyle/>
                    <a:p>
                      <a:r>
                        <a:rPr lang="en-GB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Cadmium (Cd)</a:t>
                      </a:r>
                      <a:endParaRPr lang="en-GB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0.04 </a:t>
                      </a:r>
                      <a:r>
                        <a:rPr lang="en-GB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±</a:t>
                      </a:r>
                      <a:r>
                        <a:rPr lang="en-US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0.04</a:t>
                      </a:r>
                      <a:endParaRPr lang="en-GB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0.14 </a:t>
                      </a:r>
                      <a:r>
                        <a:rPr lang="en-GB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±</a:t>
                      </a:r>
                      <a:r>
                        <a:rPr lang="en-US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0.14</a:t>
                      </a:r>
                      <a:endParaRPr lang="en-GB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43840">
                <a:tc>
                  <a:txBody>
                    <a:bodyPr/>
                    <a:lstStyle/>
                    <a:p>
                      <a:r>
                        <a:rPr lang="en-GB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Nickel (Ni)</a:t>
                      </a:r>
                      <a:endParaRPr lang="en-GB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0.72 </a:t>
                      </a:r>
                      <a:r>
                        <a:rPr lang="en-GB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±</a:t>
                      </a:r>
                      <a:r>
                        <a:rPr lang="en-US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0.38</a:t>
                      </a:r>
                      <a:endParaRPr lang="en-GB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2.60 </a:t>
                      </a:r>
                      <a:r>
                        <a:rPr lang="en-GB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±</a:t>
                      </a:r>
                      <a:r>
                        <a:rPr lang="en-US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1.62</a:t>
                      </a:r>
                      <a:endParaRPr lang="en-GB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137160">
                <a:tc>
                  <a:txBody>
                    <a:bodyPr/>
                    <a:lstStyle/>
                    <a:p>
                      <a:r>
                        <a:rPr lang="en-GB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Iron (Fe)</a:t>
                      </a:r>
                      <a:endParaRPr lang="en-GB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88 </a:t>
                      </a:r>
                      <a:r>
                        <a:rPr lang="en-GB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±</a:t>
                      </a:r>
                      <a:r>
                        <a:rPr lang="en-US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81</a:t>
                      </a:r>
                      <a:endParaRPr lang="en-GB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105 </a:t>
                      </a:r>
                      <a:r>
                        <a:rPr lang="en-GB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±</a:t>
                      </a:r>
                      <a:r>
                        <a:rPr lang="en-US" sz="11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80</a:t>
                      </a:r>
                      <a:endParaRPr lang="en-GB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457200" y="838200"/>
            <a:ext cx="769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>
                <a:latin typeface="Times New Roman" pitchFamily="18" charset="0"/>
                <a:cs typeface="Times New Roman" pitchFamily="18" charset="0"/>
              </a:rPr>
              <a:t>Table 5: Average </a:t>
            </a:r>
            <a:r>
              <a:rPr lang="en-GB" sz="1200" b="1" dirty="0" smtClean="0">
                <a:latin typeface="Times New Roman" pitchFamily="18" charset="0"/>
                <a:cs typeface="Times New Roman" pitchFamily="18" charset="0"/>
              </a:rPr>
              <a:t>± </a:t>
            </a:r>
            <a:r>
              <a:rPr lang="en-GB" sz="1200" b="1" dirty="0">
                <a:latin typeface="Times New Roman" pitchFamily="18" charset="0"/>
                <a:cs typeface="Times New Roman" pitchFamily="18" charset="0"/>
              </a:rPr>
              <a:t>SD concentrations of multi heavy metals (mg/kg) in stool digests of case  and control samples</a:t>
            </a:r>
            <a:endParaRPr lang="en-GB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142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34729</TotalTime>
  <Words>742</Words>
  <Application>Microsoft Office PowerPoint</Application>
  <PresentationFormat>On-screen Show (4:3)</PresentationFormat>
  <Paragraphs>215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somnathguha2004@hotmail.com</cp:lastModifiedBy>
  <cp:revision>126</cp:revision>
  <dcterms:created xsi:type="dcterms:W3CDTF">2006-08-16T00:00:00Z</dcterms:created>
  <dcterms:modified xsi:type="dcterms:W3CDTF">2024-01-13T11:41:06Z</dcterms:modified>
</cp:coreProperties>
</file>