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386" r:id="rId2"/>
  </p:sldIdLst>
  <p:sldSz cx="7772400" cy="9144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E8162"/>
    <a:srgbClr val="FF9900"/>
    <a:srgbClr val="008000"/>
    <a:srgbClr val="BFBFBF"/>
    <a:srgbClr val="FFBFBF"/>
    <a:srgbClr val="BFBFFF"/>
    <a:srgbClr val="BFDFBF"/>
    <a:srgbClr val="6A6A6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45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6648" y="1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76" d="100"/>
        <a:sy n="17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370138" y="763588"/>
            <a:ext cx="3205162" cy="37719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Click to move the slide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94512" y="4777560"/>
            <a:ext cx="6355728" cy="4525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447792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dt"/>
          </p:nvPr>
        </p:nvSpPr>
        <p:spPr>
          <a:xfrm>
            <a:off x="4496960" y="0"/>
            <a:ext cx="3447792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447792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87" name="PlaceHolder 6"/>
          <p:cNvSpPr>
            <a:spLocks noGrp="1"/>
          </p:cNvSpPr>
          <p:nvPr>
            <p:ph type="sldNum"/>
          </p:nvPr>
        </p:nvSpPr>
        <p:spPr>
          <a:xfrm>
            <a:off x="4496960" y="9555480"/>
            <a:ext cx="3447792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08B4586B-CF60-4DD3-895D-9774AB1B2C8C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83033" y="2972880"/>
            <a:ext cx="6606336" cy="23019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662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88416" y="2139397"/>
            <a:ext cx="6994752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8416" y="4909181"/>
            <a:ext cx="6994752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83033" y="2972880"/>
            <a:ext cx="6606336" cy="23019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662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88416" y="2139397"/>
            <a:ext cx="3413328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972696" y="2139397"/>
            <a:ext cx="3413328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388416" y="4909181"/>
            <a:ext cx="3413328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972696" y="4909181"/>
            <a:ext cx="3413328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83033" y="2972880"/>
            <a:ext cx="6606336" cy="23019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662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88416" y="2139397"/>
            <a:ext cx="2252160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2753592" y="2139397"/>
            <a:ext cx="2252160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18768" y="2139397"/>
            <a:ext cx="2252160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388416" y="4909181"/>
            <a:ext cx="2252160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2753592" y="4909181"/>
            <a:ext cx="2252160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118768" y="4909181"/>
            <a:ext cx="2252160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83033" y="2972880"/>
            <a:ext cx="6606336" cy="23019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662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88416" y="4586305"/>
            <a:ext cx="6994752" cy="40915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2954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83033" y="2972880"/>
            <a:ext cx="6606336" cy="23019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662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88416" y="2139397"/>
            <a:ext cx="6994752" cy="530296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83033" y="2972880"/>
            <a:ext cx="6606336" cy="23019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662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88416" y="2139397"/>
            <a:ext cx="3413328" cy="530296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972696" y="2139397"/>
            <a:ext cx="3413328" cy="530296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83033" y="2972880"/>
            <a:ext cx="6606336" cy="23019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662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83033" y="8670036"/>
            <a:ext cx="6606336" cy="40915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2954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83033" y="2972880"/>
            <a:ext cx="6606336" cy="23019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662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88416" y="2139397"/>
            <a:ext cx="3413328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972696" y="2139397"/>
            <a:ext cx="3413328" cy="530296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88416" y="4909181"/>
            <a:ext cx="3413328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83033" y="2972880"/>
            <a:ext cx="6606336" cy="23019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662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88416" y="2139397"/>
            <a:ext cx="3413328" cy="530296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972696" y="2139397"/>
            <a:ext cx="3413328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972696" y="4909181"/>
            <a:ext cx="3413328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83033" y="2972880"/>
            <a:ext cx="6606336" cy="23019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662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88416" y="2139397"/>
            <a:ext cx="3413328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972696" y="2139397"/>
            <a:ext cx="3413328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88416" y="4909181"/>
            <a:ext cx="6994752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534480" y="8475176"/>
            <a:ext cx="1748280" cy="486498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D6BB6DD4-7351-41F4-AAB5-6FEF388E252E}" type="datetime">
              <a:rPr lang="en-US" sz="831" b="0" strike="noStrike" spc="-1">
                <a:solidFill>
                  <a:srgbClr val="8B8B8B"/>
                </a:solidFill>
                <a:latin typeface="Calibri"/>
              </a:rPr>
              <a:t>12/21/2023</a:t>
            </a:fld>
            <a:endParaRPr lang="en-US" sz="831" b="0" strike="noStrike" spc="-1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2574484" y="8475176"/>
            <a:ext cx="2622625" cy="486498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n-US" sz="2215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5489232" y="8475176"/>
            <a:ext cx="1748280" cy="486498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08AE8E0E-7923-453B-A031-67E6598AA6A0}" type="slidenum">
              <a:rPr lang="en-US" sz="831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US" sz="831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88416" y="364541"/>
            <a:ext cx="6994752" cy="1526622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662" b="0" strike="noStrike" spc="-1">
                <a:solidFill>
                  <a:srgbClr val="000000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88416" y="2139397"/>
            <a:ext cx="6994752" cy="530296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939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797503" lvl="1" indent="-299063">
              <a:spcBef>
                <a:spcPts val="104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385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196256" lvl="2" indent="-265835">
              <a:spcBef>
                <a:spcPts val="78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246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595006" lvl="3" indent="-199376">
              <a:spcBef>
                <a:spcPts val="523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246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1993757" lvl="4" indent="-199376">
              <a:spcBef>
                <a:spcPts val="2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45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392509" lvl="5" indent="-199376">
              <a:spcBef>
                <a:spcPts val="2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45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2791260" lvl="6" indent="-199376">
              <a:spcBef>
                <a:spcPts val="2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45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844025" rtl="0" eaLnBrk="1" latinLnBrk="0" hangingPunct="1">
        <a:lnSpc>
          <a:spcPct val="90000"/>
        </a:lnSpc>
        <a:spcBef>
          <a:spcPct val="0"/>
        </a:spcBef>
        <a:buNone/>
        <a:defRPr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2000" indent="-324000" algn="l" defTabSz="844025" rtl="0" eaLnBrk="1" latinLnBrk="0" hangingPunct="1">
        <a:lnSpc>
          <a:spcPct val="90000"/>
        </a:lnSpc>
        <a:spcBef>
          <a:spcPts val="1417"/>
        </a:spcBef>
        <a:buClr>
          <a:srgbClr val="000000"/>
        </a:buClr>
        <a:buSzPct val="45000"/>
        <a:buFont typeface="Wingdings" charset="2"/>
        <a:buChar char=""/>
        <a:defRPr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33018" indent="-211006" algn="l" defTabSz="84402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055030" indent="-211006" algn="l" defTabSz="84402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845" kern="1200">
          <a:solidFill>
            <a:schemeClr val="tx1"/>
          </a:solidFill>
          <a:latin typeface="+mn-lt"/>
          <a:ea typeface="+mn-ea"/>
          <a:cs typeface="+mn-cs"/>
        </a:defRPr>
      </a:lvl3pPr>
      <a:lvl4pPr marL="1477043" indent="-211006" algn="l" defTabSz="84402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899054" indent="-211006" algn="l" defTabSz="84402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321066" indent="-211006" algn="l" defTabSz="84402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3079" indent="-211006" algn="l" defTabSz="84402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5091" indent="-211006" algn="l" defTabSz="84402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7102" indent="-211006" algn="l" defTabSz="84402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402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12" algn="l" defTabSz="84402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25" algn="l" defTabSz="84402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037" algn="l" defTabSz="84402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048" algn="l" defTabSz="84402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060" algn="l" defTabSz="84402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073" algn="l" defTabSz="84402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085" algn="l" defTabSz="84402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097" algn="l" defTabSz="84402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TextBox 202">
            <a:extLst>
              <a:ext uri="{FF2B5EF4-FFF2-40B4-BE49-F238E27FC236}">
                <a16:creationId xmlns:a16="http://schemas.microsoft.com/office/drawing/2014/main" id="{A86EF4CA-4815-4E82-8981-944CB18282DE}"/>
              </a:ext>
            </a:extLst>
          </p:cNvPr>
          <p:cNvSpPr txBox="1"/>
          <p:nvPr/>
        </p:nvSpPr>
        <p:spPr>
          <a:xfrm>
            <a:off x="323403" y="307842"/>
            <a:ext cx="24917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Table 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Subject demographics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B0061AC-8BDC-5189-067F-1781B52994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978169"/>
              </p:ext>
            </p:extLst>
          </p:nvPr>
        </p:nvGraphicFramePr>
        <p:xfrm>
          <a:off x="448982" y="720769"/>
          <a:ext cx="5814064" cy="2049316"/>
        </p:xfrm>
        <a:graphic>
          <a:graphicData uri="http://schemas.openxmlformats.org/drawingml/2006/table">
            <a:tbl>
              <a:tblPr firstRow="1" firstCol="1" bandRow="1"/>
              <a:tblGrid>
                <a:gridCol w="681540">
                  <a:extLst>
                    <a:ext uri="{9D8B030D-6E8A-4147-A177-3AD203B41FA5}">
                      <a16:colId xmlns:a16="http://schemas.microsoft.com/office/drawing/2014/main" val="2297867328"/>
                    </a:ext>
                  </a:extLst>
                </a:gridCol>
                <a:gridCol w="671055">
                  <a:extLst>
                    <a:ext uri="{9D8B030D-6E8A-4147-A177-3AD203B41FA5}">
                      <a16:colId xmlns:a16="http://schemas.microsoft.com/office/drawing/2014/main" val="4158520708"/>
                    </a:ext>
                  </a:extLst>
                </a:gridCol>
                <a:gridCol w="870275">
                  <a:extLst>
                    <a:ext uri="{9D8B030D-6E8A-4147-A177-3AD203B41FA5}">
                      <a16:colId xmlns:a16="http://schemas.microsoft.com/office/drawing/2014/main" val="1054606600"/>
                    </a:ext>
                  </a:extLst>
                </a:gridCol>
                <a:gridCol w="655327">
                  <a:extLst>
                    <a:ext uri="{9D8B030D-6E8A-4147-A177-3AD203B41FA5}">
                      <a16:colId xmlns:a16="http://schemas.microsoft.com/office/drawing/2014/main" val="3316045478"/>
                    </a:ext>
                  </a:extLst>
                </a:gridCol>
                <a:gridCol w="1079979">
                  <a:extLst>
                    <a:ext uri="{9D8B030D-6E8A-4147-A177-3AD203B41FA5}">
                      <a16:colId xmlns:a16="http://schemas.microsoft.com/office/drawing/2014/main" val="307316299"/>
                    </a:ext>
                  </a:extLst>
                </a:gridCol>
                <a:gridCol w="1052106">
                  <a:extLst>
                    <a:ext uri="{9D8B030D-6E8A-4147-A177-3AD203B41FA5}">
                      <a16:colId xmlns:a16="http://schemas.microsoft.com/office/drawing/2014/main" val="2414500689"/>
                    </a:ext>
                  </a:extLst>
                </a:gridCol>
                <a:gridCol w="803782">
                  <a:extLst>
                    <a:ext uri="{9D8B030D-6E8A-4147-A177-3AD203B41FA5}">
                      <a16:colId xmlns:a16="http://schemas.microsoft.com/office/drawing/2014/main" val="176730909"/>
                    </a:ext>
                  </a:extLst>
                </a:gridCol>
              </a:tblGrid>
              <a:tr h="2852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Subject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Gender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Ethnicity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Age (y)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Height (cm)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Weight (Kg)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BMI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2648235"/>
                  </a:ext>
                </a:extLst>
              </a:tr>
              <a:tr h="62290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TT15</a:t>
                      </a: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TT16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</a:t>
                      </a: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caucasian</a:t>
                      </a: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caucasian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58</a:t>
                      </a: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177.8</a:t>
                      </a: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177.8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113.4</a:t>
                      </a: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114.3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35.9</a:t>
                      </a: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36.2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94322"/>
                  </a:ext>
                </a:extLst>
              </a:tr>
              <a:tr h="2852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TT20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caucasian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70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167.6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111.4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39.7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8858926"/>
                  </a:ext>
                </a:extLst>
              </a:tr>
              <a:tr h="2852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TT23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caucasian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39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185.5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99.8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29.0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4787814"/>
                  </a:ext>
                </a:extLst>
              </a:tr>
              <a:tr h="2852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TT24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caucasian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177.8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93.9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29.7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6447290"/>
                  </a:ext>
                </a:extLst>
              </a:tr>
              <a:tr h="2852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TT25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caucasian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188.0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65.7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18.6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85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6533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78176</TotalTime>
  <Words>63</Words>
  <Application>Microsoft Office PowerPoint</Application>
  <PresentationFormat>Custom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Symbol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Subhadip Ghatak</dc:creator>
  <dc:description/>
  <cp:lastModifiedBy>Gnyawali, Surya C.</cp:lastModifiedBy>
  <cp:revision>2300</cp:revision>
  <cp:lastPrinted>2023-12-20T19:59:10Z</cp:lastPrinted>
  <dcterms:created xsi:type="dcterms:W3CDTF">2015-05-20T20:31:27Z</dcterms:created>
  <dcterms:modified xsi:type="dcterms:W3CDTF">2023-12-21T20:13:43Z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6</vt:i4>
  </property>
  <property fmtid="{D5CDD505-2E9C-101B-9397-08002B2CF9AE}" pid="8" name="PresentationFormat">
    <vt:lpwstr>A4 Paper (210x297 mm)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6</vt:i4>
  </property>
</Properties>
</file>