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9" r:id="rId3"/>
    <p:sldId id="260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71"/>
    <p:restoredTop sz="94674"/>
  </p:normalViewPr>
  <p:slideViewPr>
    <p:cSldViewPr snapToGrid="0" snapToObjects="1">
      <p:cViewPr varScale="1">
        <p:scale>
          <a:sx n="76" d="100"/>
          <a:sy n="76" d="100"/>
        </p:scale>
        <p:origin x="208" y="1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748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4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6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66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29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44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752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312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0260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407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54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57742-9EF0-4940-A7D7-57EB4116C761}" type="datetimeFigureOut">
              <a:rPr kumimoji="1" lang="ja-JP" altLang="en-US" smtClean="0"/>
              <a:t>2024/1/4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C11E5-467E-084A-A161-0FF39398C4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770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E7337-B759-1D47-9509-CFEB9109A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2400" dirty="0"/>
              <a:t>Table 1. Patient characteristics</a:t>
            </a:r>
            <a:endParaRPr kumimoji="1" lang="ja-JP" altLang="en-US" sz="2400"/>
          </a:p>
        </p:txBody>
      </p:sp>
      <p:graphicFrame>
        <p:nvGraphicFramePr>
          <p:cNvPr id="8" name="コンテンツ プレースホルダー 7">
            <a:extLst>
              <a:ext uri="{FF2B5EF4-FFF2-40B4-BE49-F238E27FC236}">
                <a16:creationId xmlns:a16="http://schemas.microsoft.com/office/drawing/2014/main" id="{421CF33A-639E-D446-BABD-E58F96AE95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449448"/>
              </p:ext>
            </p:extLst>
          </p:nvPr>
        </p:nvGraphicFramePr>
        <p:xfrm>
          <a:off x="628650" y="1825625"/>
          <a:ext cx="7886698" cy="3718944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2667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758">
                  <a:extLst>
                    <a:ext uri="{9D8B030D-6E8A-4147-A177-3AD203B41FA5}">
                      <a16:colId xmlns:a16="http://schemas.microsoft.com/office/drawing/2014/main" val="4176916377"/>
                    </a:ext>
                  </a:extLst>
                </a:gridCol>
                <a:gridCol w="798215">
                  <a:extLst>
                    <a:ext uri="{9D8B030D-6E8A-4147-A177-3AD203B41FA5}">
                      <a16:colId xmlns:a16="http://schemas.microsoft.com/office/drawing/2014/main" val="3086817633"/>
                    </a:ext>
                  </a:extLst>
                </a:gridCol>
              </a:tblGrid>
              <a:tr h="242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Total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Low-HU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group </a:t>
                      </a:r>
                      <a:r>
                        <a:rPr kumimoji="1" lang="en-US" altLang="ja-JP" sz="1400" baseline="0" dirty="0"/>
                        <a:t>(&lt;38.9)</a:t>
                      </a:r>
                      <a:endParaRPr kumimoji="1" lang="ja-JP" altLang="en-US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High-HU group </a:t>
                      </a:r>
                      <a:r>
                        <a:rPr kumimoji="1" lang="en-US" altLang="ja-JP" sz="1400" baseline="0" dirty="0"/>
                        <a:t>(≥38.9)</a:t>
                      </a:r>
                      <a:endParaRPr kumimoji="1" lang="ja-JP" altLang="en-US" sz="1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p=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1727580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No. patients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180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90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90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/>
                        <a:t>Age, year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58.5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(49 - 66)</a:t>
                      </a:r>
                      <a:endParaRPr kumimoji="1" lang="ja-JP" altLang="en-US" sz="1400" b="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61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(50 - 68)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57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(48 - 65)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0.12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Male , n (%)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114 (63.3)</a:t>
                      </a:r>
                      <a:endParaRPr kumimoji="1" lang="ja-JP" altLang="en-US" sz="1400" b="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56 (62.2)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58 (64.4)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0.75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673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Stone</a:t>
                      </a:r>
                      <a:r>
                        <a:rPr kumimoji="1" lang="en-US" altLang="ja-JP" sz="1400" baseline="0" dirty="0"/>
                        <a:t> composition</a:t>
                      </a:r>
                      <a:r>
                        <a:rPr kumimoji="1" lang="ja-JP" altLang="en-US" sz="1400" dirty="0"/>
                        <a:t>，</a:t>
                      </a:r>
                      <a:r>
                        <a:rPr kumimoji="1" lang="en-US" altLang="ja-JP" sz="1400" dirty="0"/>
                        <a:t>n (%)</a:t>
                      </a:r>
                    </a:p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 err="1"/>
                        <a:t>CaOx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en-US" altLang="ja-JP" sz="1400" dirty="0"/>
                        <a:t>　</a:t>
                      </a:r>
                      <a:r>
                        <a:rPr kumimoji="1" lang="en-US" altLang="ja-JP" sz="1400" dirty="0" err="1"/>
                        <a:t>CaOx+CaP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en-US" altLang="ja-JP" sz="1400" dirty="0"/>
                        <a:t>　Unknown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88 (48.9)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59 (32.8)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33 (18.3)</a:t>
                      </a:r>
                      <a:endParaRPr kumimoji="1" lang="en-US" altLang="ja-JP" sz="1400" b="0" kern="1200" dirty="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47 (52.2)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31 (34.4)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12 (13.3)</a:t>
                      </a: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41 (45.6)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28 (31.1)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21 (23.3)</a:t>
                      </a: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0.22</a:t>
                      </a: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Recurrent stone former, n (%)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122 (67.8)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63 (70.0)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59 (65.6)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0.52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8866732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b="0" dirty="0">
                          <a:latin typeface="+mj-lt"/>
                          <a:ea typeface="メイリオ"/>
                          <a:cs typeface="メイリオ"/>
                        </a:rPr>
                        <a:t>Multiple stone former, n (%)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130 (72.6)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64 (71.1)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66 (74.2)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0.64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335216"/>
                  </a:ext>
                </a:extLst>
              </a:tr>
              <a:tr h="242016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/>
                        <a:t>CT</a:t>
                      </a:r>
                      <a:r>
                        <a:rPr kumimoji="1" lang="en-US" altLang="ja-JP" sz="1400" baseline="0" dirty="0"/>
                        <a:t> value of renal papilla</a:t>
                      </a:r>
                      <a:r>
                        <a:rPr kumimoji="1" lang="en-US" altLang="ja-JP" sz="1400" dirty="0"/>
                        <a:t>, HU</a:t>
                      </a:r>
                      <a:endParaRPr kumimoji="1" lang="ja-JP" altLang="en-US" sz="1400" b="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38.9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</a:rPr>
                        <a:t>(35.0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</a:rPr>
                        <a:t> 43.2)</a:t>
                      </a:r>
                      <a:endParaRPr kumimoji="1" lang="ja-JP" altLang="en-US" sz="1400" b="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35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(31.8 – 37.3)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43.2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(41.0 – 46.2)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&lt;0.01</a:t>
                      </a: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157360" marR="157360" marT="45744" marB="457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39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AA94DF-7EC6-8845-98B5-37E53CCC4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2400" dirty="0"/>
              <a:t>Table 2. </a:t>
            </a:r>
            <a:r>
              <a:rPr lang="en-US" altLang="ja-JP" sz="2400" dirty="0"/>
              <a:t>24-hour urine collection and ion activity product of calcium oxalate (AP[</a:t>
            </a:r>
            <a:r>
              <a:rPr lang="en-US" altLang="ja-JP" sz="2400" dirty="0" err="1"/>
              <a:t>CaOx</a:t>
            </a:r>
            <a:r>
              <a:rPr lang="en-US" altLang="ja-JP" sz="2400" dirty="0"/>
              <a:t>])</a:t>
            </a:r>
            <a:endParaRPr kumimoji="1" lang="ja-JP" altLang="en-US" sz="240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1FF78F82-8EAA-8A44-9C93-50B724AF4F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186830"/>
              </p:ext>
            </p:extLst>
          </p:nvPr>
        </p:nvGraphicFramePr>
        <p:xfrm>
          <a:off x="628650" y="1825625"/>
          <a:ext cx="7886697" cy="266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3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4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8849">
                  <a:extLst>
                    <a:ext uri="{9D8B030D-6E8A-4147-A177-3AD203B41FA5}">
                      <a16:colId xmlns:a16="http://schemas.microsoft.com/office/drawing/2014/main" val="2775915698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761">
                  <a:extLst>
                    <a:ext uri="{9D8B030D-6E8A-4147-A177-3AD203B41FA5}">
                      <a16:colId xmlns:a16="http://schemas.microsoft.com/office/drawing/2014/main" val="1427909461"/>
                    </a:ext>
                  </a:extLst>
                </a:gridCol>
                <a:gridCol w="755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6418">
                <a:tc>
                  <a:txBody>
                    <a:bodyPr/>
                    <a:lstStyle/>
                    <a:p>
                      <a:endParaRPr lang="ja-JP" altLang="en-US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Low-HU group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(n=87)</a:t>
                      </a: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High-HU group</a:t>
                      </a:r>
                    </a:p>
                    <a:p>
                      <a:pPr algn="ctr"/>
                      <a:r>
                        <a:rPr lang="en-US" sz="1400" dirty="0"/>
                        <a:t>(n=88)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p=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/>
                        <a:t>Volume, mL/day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/>
                        <a:t>1627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(1297 - 2043)</a:t>
                      </a: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1524</a:t>
                      </a: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(1161 - 1882)</a:t>
                      </a: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0.17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/>
                        <a:t>Oxalate, mg/day</a:t>
                      </a:r>
                      <a:endParaRPr lang="en-US" sz="140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26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(20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33)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/>
                        <a:t>26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(19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33)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0.70</a:t>
                      </a:r>
                    </a:p>
                  </a:txBody>
                  <a:tcPr marL="96019" marR="96019" marT="46800" marB="468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/>
                        <a:t>Calcium, mg/day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184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(117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246)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/>
                        <a:t>173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(90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247)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0.52</a:t>
                      </a:r>
                    </a:p>
                  </a:txBody>
                  <a:tcPr marL="96019" marR="96019" marT="46800" marB="468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/>
                        <a:t>Uric acid, mg/day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530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(396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647)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505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(390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636)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0.47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/>
                        <a:t>Magnesium, mg/day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74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(54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93)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70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(50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100)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0.60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/>
                        <a:t>Citrate, mg/day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379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(255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altLang="ja-JP" sz="1400" dirty="0">
                          <a:latin typeface="+mj-lt"/>
                        </a:rPr>
                        <a:t> 578)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/>
                        <a:t>350</a:t>
                      </a:r>
                      <a:endParaRPr lang="en-US" altLang="ja-JP" sz="1400" dirty="0">
                        <a:latin typeface="+mj-lt"/>
                      </a:endParaRP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(230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altLang="ja-JP" sz="1400" dirty="0">
                          <a:latin typeface="+mj-lt"/>
                        </a:rPr>
                        <a:t> 540)</a:t>
                      </a:r>
                    </a:p>
                  </a:txBody>
                  <a:tcPr marL="96019" marR="96019" marT="46800" marB="46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0.30</a:t>
                      </a:r>
                    </a:p>
                  </a:txBody>
                  <a:tcPr marL="96019" marR="96019" marT="46800" marB="468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641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+mj-lt"/>
                        </a:rPr>
                        <a:t>AP(</a:t>
                      </a:r>
                      <a:r>
                        <a:rPr lang="en-US" sz="1400" dirty="0" err="1">
                          <a:latin typeface="+mj-lt"/>
                        </a:rPr>
                        <a:t>CaOx</a:t>
                      </a:r>
                      <a:r>
                        <a:rPr lang="en-US" sz="1400" dirty="0">
                          <a:latin typeface="+mj-lt"/>
                        </a:rPr>
                        <a:t>)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0.66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(0.47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altLang="ja-JP" sz="1400" dirty="0">
                          <a:latin typeface="+mj-lt"/>
                        </a:rPr>
                        <a:t> 0.86)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1400" dirty="0">
                          <a:latin typeface="+mj-lt"/>
                        </a:rPr>
                        <a:t>0.73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ja-JP" sz="1400" dirty="0">
                          <a:latin typeface="+mj-lt"/>
                        </a:rPr>
                        <a:t>(0.47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altLang="ja-JP" sz="1400" dirty="0">
                          <a:latin typeface="+mj-lt"/>
                        </a:rPr>
                        <a:t> 0.95)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>
                          <a:latin typeface="+mj-lt"/>
                        </a:rPr>
                        <a:t>0.47</a:t>
                      </a:r>
                    </a:p>
                  </a:txBody>
                  <a:tcPr marL="96019" marR="96019" marT="46800" marB="468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53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315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BBADDF-AA82-5544-9428-06DF0C8D7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400" dirty="0"/>
              <a:t>Table 3. Stone recurrence in low-HU group and high-HU group</a:t>
            </a:r>
            <a:endParaRPr lang="ja-JP" altLang="en-US" sz="240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B6E74579-3FC3-714A-B987-4BDB9E0805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534984"/>
              </p:ext>
            </p:extLst>
          </p:nvPr>
        </p:nvGraphicFramePr>
        <p:xfrm>
          <a:off x="628650" y="1825625"/>
          <a:ext cx="7886697" cy="17373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301">
                  <a:extLst>
                    <a:ext uri="{9D8B030D-6E8A-4147-A177-3AD203B41FA5}">
                      <a16:colId xmlns:a16="http://schemas.microsoft.com/office/drawing/2014/main" val="2352138849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609">
                  <a:extLst>
                    <a:ext uri="{9D8B030D-6E8A-4147-A177-3AD203B41FA5}">
                      <a16:colId xmlns:a16="http://schemas.microsoft.com/office/drawing/2014/main" val="2147771935"/>
                    </a:ext>
                  </a:extLst>
                </a:gridCol>
                <a:gridCol w="687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Low-HU group</a:t>
                      </a:r>
                      <a:endParaRPr kumimoji="1" lang="en-US" altLang="ja-JP" sz="14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+mj-lt"/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High-HU group</a:t>
                      </a: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+mj-lt"/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p=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No. patients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90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90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Follow-up, years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3.5</a:t>
                      </a:r>
                      <a:endParaRPr kumimoji="1" lang="ja-JP" altLang="en-US" sz="140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</a:rPr>
                        <a:t>(2.6 – 5.1)</a:t>
                      </a:r>
                      <a:endParaRPr kumimoji="1" lang="ja-JP" altLang="en-US" sz="140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4.0</a:t>
                      </a:r>
                      <a:endParaRPr kumimoji="1" lang="ja-JP" altLang="en-US" sz="140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</a:rPr>
                        <a:t>(3.0 – 6.5)</a:t>
                      </a:r>
                      <a:endParaRPr kumimoji="1" lang="ja-JP" altLang="en-US" sz="140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</a:rPr>
                        <a:t>0.13</a:t>
                      </a:r>
                      <a:endParaRPr kumimoji="1" lang="ja-JP" altLang="en-US" sz="1400" kern="12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No. patients with recurrence (%)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31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(34.4)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45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(50.0)</a:t>
                      </a:r>
                      <a:endParaRPr kumimoji="1" lang="ja-JP" altLang="en-US" sz="140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0.03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381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No. recurrence /year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1296" marR="8129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81296" marR="81296" marT="45703" marB="4570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(0 - 0.27)</a:t>
                      </a:r>
                      <a:endParaRPr kumimoji="1" lang="ja-JP" altLang="en-US" sz="140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0.10</a:t>
                      </a:r>
                    </a:p>
                  </a:txBody>
                  <a:tcPr marL="81296" marR="81296" marT="45703" marB="4570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(0 - 0.45)</a:t>
                      </a:r>
                      <a:endParaRPr kumimoji="1" lang="ja-JP" altLang="en-US" sz="1400" kern="1200">
                        <a:solidFill>
                          <a:schemeClr val="tx1"/>
                        </a:solidFill>
                        <a:latin typeface="+mn-lt"/>
                        <a:ea typeface="メイリオ"/>
                        <a:cs typeface="メイリオ"/>
                      </a:endParaRPr>
                    </a:p>
                    <a:p>
                      <a:pPr algn="l"/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0.03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03" marB="45703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364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E5487C-135E-D148-9C9F-FDE2192AF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400" dirty="0"/>
              <a:t>Table 4. Multivariable logistic regression model for stone recurrence</a:t>
            </a:r>
            <a:endParaRPr kumimoji="1" lang="ja-JP" altLang="en-US" sz="240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A24BD348-F53A-9A41-9B3B-EECE36959B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315681"/>
              </p:ext>
            </p:extLst>
          </p:nvPr>
        </p:nvGraphicFramePr>
        <p:xfrm>
          <a:off x="628650" y="1825625"/>
          <a:ext cx="7886698" cy="213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1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8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3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9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9614"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Odds ratio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95% CI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p=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Age, years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>
                          <a:latin typeface="+mj-lt"/>
                          <a:ea typeface="メイリオ"/>
                          <a:cs typeface="メイリオ"/>
                        </a:rPr>
                        <a:t>0.97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0.95 - 1.00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+mj-lt"/>
                          <a:ea typeface="メイリオ"/>
                          <a:cs typeface="メイリオ"/>
                        </a:rPr>
                        <a:t>0.08</a:t>
                      </a:r>
                      <a:endParaRPr lang="ja-JP" altLang="en-US" sz="1400" dirty="0">
                        <a:solidFill>
                          <a:schemeClr val="tx1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Male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>
                          <a:latin typeface="+mj-lt"/>
                          <a:ea typeface="メイリオ"/>
                          <a:cs typeface="メイリオ"/>
                        </a:rPr>
                        <a:t>0.76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0.38 - 1.51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0.44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Multiple</a:t>
                      </a:r>
                      <a:r>
                        <a:rPr kumimoji="1" lang="en-US" altLang="ja-JP" sz="1400" baseline="0" dirty="0"/>
                        <a:t> stone former</a:t>
                      </a:r>
                      <a:endParaRPr kumimoji="1"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3.61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1.60 - 8.14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&lt;0.01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Recurrent</a:t>
                      </a:r>
                      <a:r>
                        <a:rPr kumimoji="1" lang="en-US" altLang="ja-JP" sz="1400" baseline="0" dirty="0"/>
                        <a:t> stone former</a:t>
                      </a:r>
                      <a:endParaRPr kumimoji="1" lang="en-US" altLang="ja-JP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1.68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0.81 - 3.49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0.16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Medical prophylaxis</a:t>
                      </a:r>
                      <a:endParaRPr kumimoji="1" lang="en-US" altLang="ja-JP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3.01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1.23 - 7.35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/>
                        <a:t>0.01</a:t>
                      </a:r>
                      <a:endParaRPr lang="ja-JP" altLang="en-US" sz="1400" dirty="0">
                        <a:solidFill>
                          <a:srgbClr val="FF0000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411">
                <a:tc>
                  <a:txBody>
                    <a:bodyPr/>
                    <a:lstStyle/>
                    <a:p>
                      <a:r>
                        <a:rPr kumimoji="1" lang="en-US" altLang="ja-JP" sz="1400" dirty="0"/>
                        <a:t>High</a:t>
                      </a:r>
                      <a:r>
                        <a:rPr kumimoji="1" lang="en-US" altLang="ja-JP" sz="1400" baseline="0" dirty="0"/>
                        <a:t>-HU (≥38.9)</a:t>
                      </a:r>
                      <a:endParaRPr kumimoji="1" lang="en-US" altLang="ja-JP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1.90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/>
                        <a:t>1.00 - 3.64</a:t>
                      </a:r>
                      <a:endParaRPr lang="ja-JP" altLang="en-US" sz="1400" dirty="0"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/>
                        <a:t>0.04</a:t>
                      </a:r>
                      <a:endParaRPr lang="ja-JP" altLang="en-US" sz="1400" dirty="0">
                        <a:solidFill>
                          <a:srgbClr val="FF0000"/>
                        </a:solidFill>
                        <a:latin typeface="+mj-lt"/>
                        <a:ea typeface="メイリオ"/>
                        <a:cs typeface="メイリオ"/>
                      </a:endParaRPr>
                    </a:p>
                  </a:txBody>
                  <a:tcPr marL="81296" marR="81296" marT="45735" marB="4573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5844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1263</TotalTime>
  <Words>475</Words>
  <Application>Microsoft Macintosh PowerPoint</Application>
  <PresentationFormat>画面に合わせる (4:3)</PresentationFormat>
  <Paragraphs>159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6" baseType="lpstr">
      <vt:lpstr>Arial</vt:lpstr>
      <vt:lpstr>Office テーマ</vt:lpstr>
      <vt:lpstr>Table 1. Patient characteristics</vt:lpstr>
      <vt:lpstr>Table 2. 24-hour urine collection and ion activity product of calcium oxalate (AP[CaOx])</vt:lpstr>
      <vt:lpstr>Table 3. Stone recurrence in low-HU group and high-HU group</vt:lpstr>
      <vt:lpstr>Table 4. Multivariable logistic regression model for stone recurrence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Fig.1</dc:title>
  <dc:creator>柑本 康夫</dc:creator>
  <cp:lastModifiedBy>柑本康夫</cp:lastModifiedBy>
  <cp:revision>11</cp:revision>
  <dcterms:created xsi:type="dcterms:W3CDTF">2022-03-08T00:51:53Z</dcterms:created>
  <dcterms:modified xsi:type="dcterms:W3CDTF">2024-01-03T20:28:21Z</dcterms:modified>
</cp:coreProperties>
</file>