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7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68913"/>
            <a:ext cx="12192000" cy="9498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Delayed nephrectomy compared to early nephrectomy is associated with less feeding tube </a:t>
            </a:r>
          </a:p>
          <a:p>
            <a:pPr marL="216000" algn="l"/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dependency and offers otherwise comparable outcome in infants with </a:t>
            </a:r>
          </a:p>
          <a:p>
            <a:pPr marL="216000" algn="l"/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congenital nephrotic syndrome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Delayed nephrectomy does not worsen outcome of infants with congenital nephrotic syndrome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Suihko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D</a:t>
            </a:r>
            <a:r>
              <a:rPr lang="en-US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elayed</a:t>
            </a: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nephrectomy does not worsen general outcome but improves ability to eat during the first post-KT year compared to early nephrectomy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2" name="Straight Arrow Connector 17">
            <a:extLst>
              <a:ext uri="{FF2B5EF4-FFF2-40B4-BE49-F238E27FC236}">
                <a16:creationId xmlns:a16="http://schemas.microsoft.com/office/drawing/2014/main" id="{53506101-FE30-05D4-D8AA-6DA43B1B609A}"/>
              </a:ext>
            </a:extLst>
          </p:cNvPr>
          <p:cNvCxnSpPr/>
          <p:nvPr/>
        </p:nvCxnSpPr>
        <p:spPr>
          <a:xfrm>
            <a:off x="2523970" y="3706212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19">
            <a:extLst>
              <a:ext uri="{FF2B5EF4-FFF2-40B4-BE49-F238E27FC236}">
                <a16:creationId xmlns:a16="http://schemas.microsoft.com/office/drawing/2014/main" id="{94EC0ECB-B1E6-9C8D-1C6D-D19507CB595E}"/>
              </a:ext>
            </a:extLst>
          </p:cNvPr>
          <p:cNvSpPr/>
          <p:nvPr/>
        </p:nvSpPr>
        <p:spPr>
          <a:xfrm>
            <a:off x="294136" y="2503713"/>
            <a:ext cx="1728385" cy="1089778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13 infants with early nephrectomy </a:t>
            </a:r>
          </a:p>
        </p:txBody>
      </p:sp>
      <p:cxnSp>
        <p:nvCxnSpPr>
          <p:cNvPr id="8" name="Straight Arrow Connector 44">
            <a:extLst>
              <a:ext uri="{FF2B5EF4-FFF2-40B4-BE49-F238E27FC236}">
                <a16:creationId xmlns:a16="http://schemas.microsoft.com/office/drawing/2014/main" id="{71F91CE6-FF95-405E-D2DC-C8EE673C3A0A}"/>
              </a:ext>
            </a:extLst>
          </p:cNvPr>
          <p:cNvCxnSpPr/>
          <p:nvPr/>
        </p:nvCxnSpPr>
        <p:spPr>
          <a:xfrm flipV="1">
            <a:off x="2523969" y="3022414"/>
            <a:ext cx="628373" cy="468037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46">
            <a:extLst>
              <a:ext uri="{FF2B5EF4-FFF2-40B4-BE49-F238E27FC236}">
                <a16:creationId xmlns:a16="http://schemas.microsoft.com/office/drawing/2014/main" id="{9D95E8C6-7739-C01B-E783-D5F01C173221}"/>
              </a:ext>
            </a:extLst>
          </p:cNvPr>
          <p:cNvCxnSpPr/>
          <p:nvPr/>
        </p:nvCxnSpPr>
        <p:spPr>
          <a:xfrm>
            <a:off x="2538505" y="3946076"/>
            <a:ext cx="613837" cy="461154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8">
            <a:extLst>
              <a:ext uri="{FF2B5EF4-FFF2-40B4-BE49-F238E27FC236}">
                <a16:creationId xmlns:a16="http://schemas.microsoft.com/office/drawing/2014/main" id="{10B36DF7-9054-CBD0-3DCB-728B2EAA3137}"/>
              </a:ext>
            </a:extLst>
          </p:cNvPr>
          <p:cNvSpPr/>
          <p:nvPr/>
        </p:nvSpPr>
        <p:spPr>
          <a:xfrm>
            <a:off x="294136" y="3822101"/>
            <a:ext cx="1735313" cy="105247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10 infants with delayed nephrectomy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BF56096-5509-F850-BD67-44CE0FAB22F4}"/>
              </a:ext>
            </a:extLst>
          </p:cNvPr>
          <p:cNvSpPr/>
          <p:nvPr/>
        </p:nvSpPr>
        <p:spPr>
          <a:xfrm>
            <a:off x="3673990" y="2335869"/>
            <a:ext cx="4545216" cy="351454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Infections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5CFD50B-8970-214B-F045-7E14099142EC}"/>
              </a:ext>
            </a:extLst>
          </p:cNvPr>
          <p:cNvSpPr/>
          <p:nvPr/>
        </p:nvSpPr>
        <p:spPr>
          <a:xfrm>
            <a:off x="3673989" y="2844541"/>
            <a:ext cx="4545217" cy="351454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Thromboembolic events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37AF676-6393-3136-37C1-D4DA1416AA6D}"/>
              </a:ext>
            </a:extLst>
          </p:cNvPr>
          <p:cNvSpPr/>
          <p:nvPr/>
        </p:nvSpPr>
        <p:spPr>
          <a:xfrm>
            <a:off x="3673988" y="3353213"/>
            <a:ext cx="4545218" cy="351454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12-month survival after kidney transplantation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FDCADF5-D824-E842-2CBB-F8E0E69955ED}"/>
              </a:ext>
            </a:extLst>
          </p:cNvPr>
          <p:cNvSpPr/>
          <p:nvPr/>
        </p:nvSpPr>
        <p:spPr>
          <a:xfrm>
            <a:off x="3673990" y="3861253"/>
            <a:ext cx="4545215" cy="351454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Growth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1075047-B4EF-FC10-1B92-4C736F1BA01F}"/>
              </a:ext>
            </a:extLst>
          </p:cNvPr>
          <p:cNvSpPr/>
          <p:nvPr/>
        </p:nvSpPr>
        <p:spPr>
          <a:xfrm>
            <a:off x="3673989" y="4369925"/>
            <a:ext cx="4545215" cy="351454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Motor development</a:t>
            </a:r>
          </a:p>
        </p:txBody>
      </p:sp>
      <p:cxnSp>
        <p:nvCxnSpPr>
          <p:cNvPr id="17" name="Straight Arrow Connector 13">
            <a:extLst>
              <a:ext uri="{FF2B5EF4-FFF2-40B4-BE49-F238E27FC236}">
                <a16:creationId xmlns:a16="http://schemas.microsoft.com/office/drawing/2014/main" id="{4140EC1A-2C67-E10D-67FB-AB92114E979E}"/>
              </a:ext>
            </a:extLst>
          </p:cNvPr>
          <p:cNvCxnSpPr/>
          <p:nvPr/>
        </p:nvCxnSpPr>
        <p:spPr>
          <a:xfrm flipV="1">
            <a:off x="8532261" y="3787208"/>
            <a:ext cx="715833" cy="1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Up Arrow 22">
            <a:extLst>
              <a:ext uri="{FF2B5EF4-FFF2-40B4-BE49-F238E27FC236}">
                <a16:creationId xmlns:a16="http://schemas.microsoft.com/office/drawing/2014/main" id="{50CCF4EB-8119-5549-8708-4B00E66E6AEC}"/>
              </a:ext>
            </a:extLst>
          </p:cNvPr>
          <p:cNvSpPr/>
          <p:nvPr/>
        </p:nvSpPr>
        <p:spPr>
          <a:xfrm rot="10800000" flipH="1" flipV="1">
            <a:off x="9612963" y="4390631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C9614A89-9B54-24FD-033B-0005676B2E5A}"/>
              </a:ext>
            </a:extLst>
          </p:cNvPr>
          <p:cNvSpPr/>
          <p:nvPr/>
        </p:nvSpPr>
        <p:spPr>
          <a:xfrm>
            <a:off x="9533191" y="2488736"/>
            <a:ext cx="398589" cy="45719"/>
          </a:xfrm>
          <a:prstGeom prst="rect">
            <a:avLst/>
          </a:prstGeom>
          <a:solidFill>
            <a:srgbClr val="004277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AACD06FA-8AE0-0290-E1D0-580CDF293BEE}"/>
              </a:ext>
            </a:extLst>
          </p:cNvPr>
          <p:cNvSpPr/>
          <p:nvPr/>
        </p:nvSpPr>
        <p:spPr>
          <a:xfrm>
            <a:off x="9541840" y="2997408"/>
            <a:ext cx="398589" cy="45719"/>
          </a:xfrm>
          <a:prstGeom prst="rect">
            <a:avLst/>
          </a:prstGeom>
          <a:solidFill>
            <a:srgbClr val="004277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5D61D37F-F877-2A63-2C72-F56CF374D240}"/>
              </a:ext>
            </a:extLst>
          </p:cNvPr>
          <p:cNvSpPr/>
          <p:nvPr/>
        </p:nvSpPr>
        <p:spPr>
          <a:xfrm>
            <a:off x="9533622" y="3506080"/>
            <a:ext cx="398589" cy="45719"/>
          </a:xfrm>
          <a:prstGeom prst="rect">
            <a:avLst/>
          </a:prstGeom>
          <a:solidFill>
            <a:srgbClr val="004277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465B11EA-F768-93F1-9B97-8AE68C2D3AEC}"/>
              </a:ext>
            </a:extLst>
          </p:cNvPr>
          <p:cNvSpPr/>
          <p:nvPr/>
        </p:nvSpPr>
        <p:spPr>
          <a:xfrm>
            <a:off x="3675281" y="4874572"/>
            <a:ext cx="4545215" cy="351454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Ability to eat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4EA849BB-ADD2-59D9-3602-B0A077AB5213}"/>
              </a:ext>
            </a:extLst>
          </p:cNvPr>
          <p:cNvSpPr/>
          <p:nvPr/>
        </p:nvSpPr>
        <p:spPr>
          <a:xfrm>
            <a:off x="9534593" y="4014120"/>
            <a:ext cx="398589" cy="45719"/>
          </a:xfrm>
          <a:prstGeom prst="rect">
            <a:avLst/>
          </a:prstGeom>
          <a:solidFill>
            <a:srgbClr val="004277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Up Arrow 22">
            <a:extLst>
              <a:ext uri="{FF2B5EF4-FFF2-40B4-BE49-F238E27FC236}">
                <a16:creationId xmlns:a16="http://schemas.microsoft.com/office/drawing/2014/main" id="{559F7F3E-0CE8-472B-DAA4-6FB2EB541870}"/>
              </a:ext>
            </a:extLst>
          </p:cNvPr>
          <p:cNvSpPr/>
          <p:nvPr/>
        </p:nvSpPr>
        <p:spPr>
          <a:xfrm rot="10800000" flipH="1" flipV="1">
            <a:off x="9612963" y="4868531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48">
            <a:extLst>
              <a:ext uri="{FF2B5EF4-FFF2-40B4-BE49-F238E27FC236}">
                <a16:creationId xmlns:a16="http://schemas.microsoft.com/office/drawing/2014/main" id="{1EDD2D3C-87E5-E5BB-3189-D2A0D4BBE769}"/>
              </a:ext>
            </a:extLst>
          </p:cNvPr>
          <p:cNvSpPr/>
          <p:nvPr/>
        </p:nvSpPr>
        <p:spPr>
          <a:xfrm>
            <a:off x="8601097" y="1713746"/>
            <a:ext cx="2280073" cy="454199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delayed nephrectomy</a:t>
            </a: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3002</TotalTime>
  <Words>96</Words>
  <Application>Microsoft Office PowerPoint</Application>
  <PresentationFormat>Laajakuva</PresentationFormat>
  <Paragraphs>16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PowerPoint-esitys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Jahnukainen Timo</cp:lastModifiedBy>
  <cp:revision>60</cp:revision>
  <dcterms:created xsi:type="dcterms:W3CDTF">2019-06-13T12:30:18Z</dcterms:created>
  <dcterms:modified xsi:type="dcterms:W3CDTF">2024-01-25T07:26:58Z</dcterms:modified>
</cp:coreProperties>
</file>