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6858000" cy="1219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LMGsryNpZ7gXzXEDxrITYcIsm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E32B74-519B-423C-BB7B-2F72BEA8F4C5}">
  <a:tblStyle styleId="{8BE32B74-519B-423C-BB7B-2F72BEA8F4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/>
    <p:restoredTop sz="94694"/>
  </p:normalViewPr>
  <p:slideViewPr>
    <p:cSldViewPr snapToGrid="0">
      <p:cViewPr>
        <p:scale>
          <a:sx n="120" d="100"/>
          <a:sy n="120" d="100"/>
        </p:scale>
        <p:origin x="2304" y="-1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a29597cd4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a29597cd4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8c9a1ba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a8c9a1ba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471863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72381" y="4453467"/>
            <a:ext cx="2901255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3471863" y="2988734"/>
            <a:ext cx="2915543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3471863" y="4453467"/>
            <a:ext cx="2915543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-438856" y="4155899"/>
            <a:ext cx="7735712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81057" y="5075811"/>
            <a:ext cx="10332156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-2519318" y="3639917"/>
            <a:ext cx="10332156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71487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29597cd4e_0_28"/>
          <p:cNvSpPr txBox="1"/>
          <p:nvPr/>
        </p:nvSpPr>
        <p:spPr>
          <a:xfrm>
            <a:off x="433800" y="9441355"/>
            <a:ext cx="5990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chemeClr val="dk1"/>
                </a:solidFill>
              </a:rPr>
              <a:t>Legend: </a:t>
            </a:r>
            <a:r>
              <a:rPr lang="it-IT" sz="1000" i="1" dirty="0">
                <a:solidFill>
                  <a:schemeClr val="dk1"/>
                </a:solidFill>
              </a:rPr>
              <a:t>MSW</a:t>
            </a:r>
            <a:r>
              <a:rPr lang="it-IT" sz="1000" dirty="0">
                <a:solidFill>
                  <a:schemeClr val="dk1"/>
                </a:solidFill>
              </a:rPr>
              <a:t>: men </a:t>
            </a:r>
            <a:r>
              <a:rPr lang="it-IT" sz="1000" dirty="0" err="1">
                <a:solidFill>
                  <a:schemeClr val="dk1"/>
                </a:solidFill>
              </a:rPr>
              <a:t>who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have</a:t>
            </a:r>
            <a:r>
              <a:rPr lang="it-IT" sz="1000" dirty="0">
                <a:solidFill>
                  <a:schemeClr val="dk1"/>
                </a:solidFill>
              </a:rPr>
              <a:t> sex with women; </a:t>
            </a:r>
            <a:r>
              <a:rPr lang="it-IT" sz="1000" i="1" dirty="0">
                <a:solidFill>
                  <a:schemeClr val="dk1"/>
                </a:solidFill>
              </a:rPr>
              <a:t>WSM</a:t>
            </a:r>
            <a:r>
              <a:rPr lang="it-IT" sz="1000" dirty="0">
                <a:solidFill>
                  <a:schemeClr val="dk1"/>
                </a:solidFill>
              </a:rPr>
              <a:t>: women </a:t>
            </a:r>
            <a:r>
              <a:rPr lang="it-IT" sz="1000" dirty="0" err="1">
                <a:solidFill>
                  <a:schemeClr val="dk1"/>
                </a:solidFill>
              </a:rPr>
              <a:t>who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have</a:t>
            </a:r>
            <a:r>
              <a:rPr lang="it-IT" sz="1000" dirty="0">
                <a:solidFill>
                  <a:schemeClr val="dk1"/>
                </a:solidFill>
              </a:rPr>
              <a:t> sex with men; </a:t>
            </a:r>
            <a:r>
              <a:rPr lang="it-IT" sz="1000" i="1" dirty="0">
                <a:solidFill>
                  <a:schemeClr val="dk1"/>
                </a:solidFill>
              </a:rPr>
              <a:t>BMI</a:t>
            </a:r>
            <a:r>
              <a:rPr lang="it-IT" sz="1000" dirty="0">
                <a:solidFill>
                  <a:schemeClr val="dk1"/>
                </a:solidFill>
              </a:rPr>
              <a:t>: body mass index; </a:t>
            </a:r>
            <a:r>
              <a:rPr lang="it-IT" sz="1000" i="1" dirty="0">
                <a:solidFill>
                  <a:schemeClr val="dk1"/>
                </a:solidFill>
              </a:rPr>
              <a:t>AIDS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acquired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immunodeficiency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syndrome</a:t>
            </a:r>
            <a:r>
              <a:rPr lang="it-IT" sz="1000" dirty="0">
                <a:solidFill>
                  <a:schemeClr val="dk1"/>
                </a:solidFill>
              </a:rPr>
              <a:t>; </a:t>
            </a:r>
            <a:r>
              <a:rPr lang="it-IT" sz="1000" i="1" dirty="0">
                <a:solidFill>
                  <a:schemeClr val="dk1"/>
                </a:solidFill>
              </a:rPr>
              <a:t>ART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antiretroviral</a:t>
            </a:r>
            <a:r>
              <a:rPr lang="it-IT" sz="1000" dirty="0">
                <a:solidFill>
                  <a:schemeClr val="dk1"/>
                </a:solidFill>
              </a:rPr>
              <a:t> therapy; 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≤0.05; **: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≤0.01; ***: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≤0.001.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03" name="Google Shape;103;g2a29597cd4e_0_28"/>
          <p:cNvSpPr txBox="1"/>
          <p:nvPr/>
        </p:nvSpPr>
        <p:spPr>
          <a:xfrm>
            <a:off x="433800" y="6673600"/>
            <a:ext cx="5990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chemeClr val="dk1"/>
                </a:solidFill>
              </a:rPr>
              <a:t>Legend: </a:t>
            </a:r>
            <a:r>
              <a:rPr lang="it-IT" sz="1000" i="1" dirty="0">
                <a:solidFill>
                  <a:schemeClr val="dk1"/>
                </a:solidFill>
              </a:rPr>
              <a:t>MSW</a:t>
            </a:r>
            <a:r>
              <a:rPr lang="it-IT" sz="1000" dirty="0">
                <a:solidFill>
                  <a:schemeClr val="dk1"/>
                </a:solidFill>
              </a:rPr>
              <a:t>: men </a:t>
            </a:r>
            <a:r>
              <a:rPr lang="it-IT" sz="1000" dirty="0" err="1">
                <a:solidFill>
                  <a:schemeClr val="dk1"/>
                </a:solidFill>
              </a:rPr>
              <a:t>who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have</a:t>
            </a:r>
            <a:r>
              <a:rPr lang="it-IT" sz="1000" dirty="0">
                <a:solidFill>
                  <a:schemeClr val="dk1"/>
                </a:solidFill>
              </a:rPr>
              <a:t> sex with women; </a:t>
            </a:r>
            <a:r>
              <a:rPr lang="it-IT" sz="1000" i="1" dirty="0">
                <a:solidFill>
                  <a:schemeClr val="dk1"/>
                </a:solidFill>
              </a:rPr>
              <a:t>WSM</a:t>
            </a:r>
            <a:r>
              <a:rPr lang="it-IT" sz="1000" dirty="0">
                <a:solidFill>
                  <a:schemeClr val="dk1"/>
                </a:solidFill>
              </a:rPr>
              <a:t>: women </a:t>
            </a:r>
            <a:r>
              <a:rPr lang="it-IT" sz="1000" dirty="0" err="1">
                <a:solidFill>
                  <a:schemeClr val="dk1"/>
                </a:solidFill>
              </a:rPr>
              <a:t>who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have</a:t>
            </a:r>
            <a:r>
              <a:rPr lang="it-IT" sz="1000" dirty="0">
                <a:solidFill>
                  <a:schemeClr val="dk1"/>
                </a:solidFill>
              </a:rPr>
              <a:t> sex with men; </a:t>
            </a:r>
            <a:r>
              <a:rPr lang="it-IT" sz="1000" i="1" dirty="0">
                <a:solidFill>
                  <a:schemeClr val="dk1"/>
                </a:solidFill>
              </a:rPr>
              <a:t>BMI</a:t>
            </a:r>
            <a:r>
              <a:rPr lang="it-IT" sz="1000" dirty="0">
                <a:solidFill>
                  <a:schemeClr val="dk1"/>
                </a:solidFill>
              </a:rPr>
              <a:t>: body mass index; </a:t>
            </a:r>
            <a:r>
              <a:rPr lang="it-IT" sz="1000" i="1" dirty="0">
                <a:solidFill>
                  <a:schemeClr val="dk1"/>
                </a:solidFill>
              </a:rPr>
              <a:t>AIDS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acquired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immunodeficiency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syndrome</a:t>
            </a:r>
            <a:r>
              <a:rPr lang="it-IT" sz="1000" dirty="0">
                <a:solidFill>
                  <a:schemeClr val="dk1"/>
                </a:solidFill>
              </a:rPr>
              <a:t>; </a:t>
            </a:r>
            <a:r>
              <a:rPr lang="it-IT" sz="1000" i="1" dirty="0">
                <a:solidFill>
                  <a:schemeClr val="dk1"/>
                </a:solidFill>
              </a:rPr>
              <a:t>ART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antiretroviral</a:t>
            </a:r>
            <a:r>
              <a:rPr lang="it-IT" sz="1000" dirty="0">
                <a:solidFill>
                  <a:schemeClr val="dk1"/>
                </a:solidFill>
              </a:rPr>
              <a:t> therapy; </a:t>
            </a:r>
            <a:r>
              <a:rPr lang="it-IT" sz="1000" i="1" dirty="0">
                <a:solidFill>
                  <a:schemeClr val="dk1"/>
                </a:solidFill>
              </a:rPr>
              <a:t>INSTI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integrase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strand</a:t>
            </a:r>
            <a:r>
              <a:rPr lang="it-IT" sz="1000" dirty="0">
                <a:solidFill>
                  <a:schemeClr val="dk1"/>
                </a:solidFill>
              </a:rPr>
              <a:t>-transfer </a:t>
            </a:r>
            <a:r>
              <a:rPr lang="it-IT" sz="1000" dirty="0" err="1">
                <a:solidFill>
                  <a:schemeClr val="dk1"/>
                </a:solidFill>
              </a:rPr>
              <a:t>inhibitor</a:t>
            </a:r>
            <a:r>
              <a:rPr lang="it-IT" sz="1000" dirty="0">
                <a:solidFill>
                  <a:schemeClr val="dk1"/>
                </a:solidFill>
              </a:rPr>
              <a:t>; </a:t>
            </a:r>
            <a:r>
              <a:rPr lang="it-IT" sz="1000" i="1" dirty="0">
                <a:solidFill>
                  <a:schemeClr val="dk1"/>
                </a:solidFill>
              </a:rPr>
              <a:t>NNRTI</a:t>
            </a:r>
            <a:r>
              <a:rPr lang="it-IT" sz="1000" dirty="0">
                <a:solidFill>
                  <a:schemeClr val="dk1"/>
                </a:solidFill>
              </a:rPr>
              <a:t>: non-nucleoside reverse </a:t>
            </a:r>
            <a:r>
              <a:rPr lang="it-IT" sz="1000" dirty="0" err="1">
                <a:solidFill>
                  <a:schemeClr val="dk1"/>
                </a:solidFill>
              </a:rPr>
              <a:t>transcriptase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inhibitor</a:t>
            </a:r>
            <a:r>
              <a:rPr lang="it-IT" sz="1000" dirty="0">
                <a:solidFill>
                  <a:schemeClr val="dk1"/>
                </a:solidFill>
              </a:rPr>
              <a:t>; 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≤0.05; **: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≤0.01; ***: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≤0.001.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04" name="Google Shape;104;g2a29597cd4e_0_28"/>
          <p:cNvSpPr txBox="1"/>
          <p:nvPr/>
        </p:nvSpPr>
        <p:spPr>
          <a:xfrm>
            <a:off x="388348" y="2929942"/>
            <a:ext cx="5993375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dirty="0">
                <a:solidFill>
                  <a:schemeClr val="dk1"/>
                </a:solidFill>
              </a:rPr>
              <a:t>Legend: </a:t>
            </a:r>
            <a:r>
              <a:rPr lang="it-IT" sz="1000" i="1" dirty="0">
                <a:solidFill>
                  <a:schemeClr val="dk1"/>
                </a:solidFill>
              </a:rPr>
              <a:t>MSW</a:t>
            </a:r>
            <a:r>
              <a:rPr lang="it-IT" sz="1000" dirty="0">
                <a:solidFill>
                  <a:schemeClr val="dk1"/>
                </a:solidFill>
              </a:rPr>
              <a:t>: men </a:t>
            </a:r>
            <a:r>
              <a:rPr lang="it-IT" sz="1000" dirty="0" err="1">
                <a:solidFill>
                  <a:schemeClr val="dk1"/>
                </a:solidFill>
              </a:rPr>
              <a:t>who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have</a:t>
            </a:r>
            <a:r>
              <a:rPr lang="it-IT" sz="1000" dirty="0">
                <a:solidFill>
                  <a:schemeClr val="dk1"/>
                </a:solidFill>
              </a:rPr>
              <a:t> sex with women; </a:t>
            </a:r>
            <a:r>
              <a:rPr lang="it-IT" sz="1000" i="1" dirty="0">
                <a:solidFill>
                  <a:schemeClr val="dk1"/>
                </a:solidFill>
              </a:rPr>
              <a:t>WSM</a:t>
            </a:r>
            <a:r>
              <a:rPr lang="it-IT" sz="1000" dirty="0">
                <a:solidFill>
                  <a:schemeClr val="dk1"/>
                </a:solidFill>
              </a:rPr>
              <a:t>: women </a:t>
            </a:r>
            <a:r>
              <a:rPr lang="it-IT" sz="1000" dirty="0" err="1">
                <a:solidFill>
                  <a:schemeClr val="dk1"/>
                </a:solidFill>
              </a:rPr>
              <a:t>who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have</a:t>
            </a:r>
            <a:r>
              <a:rPr lang="it-IT" sz="1000" dirty="0">
                <a:solidFill>
                  <a:schemeClr val="dk1"/>
                </a:solidFill>
              </a:rPr>
              <a:t> sex with men; </a:t>
            </a:r>
            <a:r>
              <a:rPr lang="it-IT" sz="1000" i="1" dirty="0">
                <a:solidFill>
                  <a:schemeClr val="dk1"/>
                </a:solidFill>
              </a:rPr>
              <a:t>AIDS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acquired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immunodeficiency</a:t>
            </a:r>
            <a:r>
              <a:rPr lang="it-IT" sz="1000" dirty="0">
                <a:solidFill>
                  <a:schemeClr val="dk1"/>
                </a:solidFill>
              </a:rPr>
              <a:t> </a:t>
            </a:r>
            <a:r>
              <a:rPr lang="it-IT" sz="1000" dirty="0" err="1">
                <a:solidFill>
                  <a:schemeClr val="dk1"/>
                </a:solidFill>
              </a:rPr>
              <a:t>syndrome</a:t>
            </a:r>
            <a:r>
              <a:rPr lang="it-IT" sz="1000" dirty="0">
                <a:solidFill>
                  <a:schemeClr val="dk1"/>
                </a:solidFill>
              </a:rPr>
              <a:t>; </a:t>
            </a:r>
            <a:r>
              <a:rPr lang="it-IT" sz="1000" i="1" dirty="0">
                <a:solidFill>
                  <a:schemeClr val="dk1"/>
                </a:solidFill>
              </a:rPr>
              <a:t>ART</a:t>
            </a:r>
            <a:r>
              <a:rPr lang="it-IT" sz="1000" dirty="0">
                <a:solidFill>
                  <a:schemeClr val="dk1"/>
                </a:solidFill>
              </a:rPr>
              <a:t>: </a:t>
            </a:r>
            <a:r>
              <a:rPr lang="it-IT" sz="1000" dirty="0" err="1">
                <a:solidFill>
                  <a:schemeClr val="dk1"/>
                </a:solidFill>
              </a:rPr>
              <a:t>antiretroviral</a:t>
            </a:r>
            <a:r>
              <a:rPr lang="it-IT" sz="1000" dirty="0">
                <a:solidFill>
                  <a:schemeClr val="dk1"/>
                </a:solidFill>
              </a:rPr>
              <a:t> therapy; 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≤0.05; **: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≤0.01; ***: </a:t>
            </a:r>
            <a:r>
              <a:rPr lang="it-IT" sz="1000" i="1" dirty="0">
                <a:solidFill>
                  <a:schemeClr val="dk1"/>
                </a:solidFill>
              </a:rPr>
              <a:t>P</a:t>
            </a:r>
            <a:r>
              <a:rPr lang="it-IT" sz="1000" dirty="0">
                <a:solidFill>
                  <a:schemeClr val="dk1"/>
                </a:solidFill>
              </a:rPr>
              <a:t>≤0.001.</a:t>
            </a:r>
            <a:endParaRPr sz="1200" dirty="0">
              <a:solidFill>
                <a:schemeClr val="dk1"/>
              </a:solidFill>
            </a:endParaRPr>
          </a:p>
        </p:txBody>
      </p:sp>
      <p:pic>
        <p:nvPicPr>
          <p:cNvPr id="105" name="Google Shape;105;g2a29597cd4e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325" y="4616260"/>
            <a:ext cx="5993350" cy="206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a29597cd4e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25" y="8359918"/>
            <a:ext cx="5993350" cy="1081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2a29597cd4e_0_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328" y="1362710"/>
            <a:ext cx="5993345" cy="15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627756-E025-E572-7869-C6A641338782}"/>
              </a:ext>
            </a:extLst>
          </p:cNvPr>
          <p:cNvSpPr txBox="1"/>
          <p:nvPr/>
        </p:nvSpPr>
        <p:spPr>
          <a:xfrm>
            <a:off x="388348" y="4274297"/>
            <a:ext cx="5787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 err="1">
                <a:solidFill>
                  <a:schemeClr val="dk1"/>
                </a:solidFill>
              </a:rPr>
              <a:t>Additional</a:t>
            </a:r>
            <a:r>
              <a:rPr lang="it-IT" sz="1200" b="1" dirty="0">
                <a:solidFill>
                  <a:schemeClr val="dk1"/>
                </a:solidFill>
              </a:rPr>
              <a:t> file 1: </a:t>
            </a:r>
            <a:r>
              <a:rPr lang="it-IT" sz="1200" b="1" dirty="0" err="1">
                <a:solidFill>
                  <a:schemeClr val="dk1"/>
                </a:solidFill>
              </a:rPr>
              <a:t>Table</a:t>
            </a:r>
            <a:r>
              <a:rPr lang="it-IT" sz="1200" b="1" dirty="0">
                <a:solidFill>
                  <a:schemeClr val="dk1"/>
                </a:solidFill>
              </a:rPr>
              <a:t> S2. </a:t>
            </a:r>
            <a:r>
              <a:rPr lang="it-IT" sz="1200" b="1" dirty="0" err="1">
                <a:solidFill>
                  <a:schemeClr val="dk1"/>
                </a:solidFill>
              </a:rPr>
              <a:t>Summary</a:t>
            </a:r>
            <a:r>
              <a:rPr lang="it-IT" sz="1200" b="1" dirty="0">
                <a:solidFill>
                  <a:schemeClr val="dk1"/>
                </a:solidFill>
              </a:rPr>
              <a:t> of Backward model </a:t>
            </a:r>
            <a:r>
              <a:rPr lang="it-IT" sz="1200" b="1" dirty="0" err="1">
                <a:solidFill>
                  <a:schemeClr val="dk1"/>
                </a:solidFill>
              </a:rPr>
              <a:t>regression</a:t>
            </a:r>
            <a:r>
              <a:rPr lang="it-IT" sz="1200" b="1" dirty="0">
                <a:solidFill>
                  <a:schemeClr val="dk1"/>
                </a:solidFill>
              </a:rPr>
              <a:t> </a:t>
            </a:r>
            <a:r>
              <a:rPr lang="it-IT" sz="1200" b="1" dirty="0" err="1">
                <a:solidFill>
                  <a:schemeClr val="dk1"/>
                </a:solidFill>
              </a:rPr>
              <a:t>analysis</a:t>
            </a:r>
            <a:r>
              <a:rPr lang="it-IT" sz="1200" dirty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10B9F2-0BC7-AB26-0246-90123D59F4C7}"/>
              </a:ext>
            </a:extLst>
          </p:cNvPr>
          <p:cNvSpPr txBox="1"/>
          <p:nvPr/>
        </p:nvSpPr>
        <p:spPr>
          <a:xfrm>
            <a:off x="388348" y="1020747"/>
            <a:ext cx="5732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 err="1">
                <a:solidFill>
                  <a:schemeClr val="dk1"/>
                </a:solidFill>
              </a:rPr>
              <a:t>Additional</a:t>
            </a:r>
            <a:r>
              <a:rPr lang="it-IT" sz="1200" b="1" dirty="0">
                <a:solidFill>
                  <a:schemeClr val="dk1"/>
                </a:solidFill>
              </a:rPr>
              <a:t> file 1: </a:t>
            </a:r>
            <a:r>
              <a:rPr lang="it-IT" sz="1200" b="1" dirty="0" err="1">
                <a:solidFill>
                  <a:schemeClr val="dk1"/>
                </a:solidFill>
              </a:rPr>
              <a:t>Table</a:t>
            </a:r>
            <a:r>
              <a:rPr lang="it-IT" sz="1200" b="1" dirty="0">
                <a:solidFill>
                  <a:schemeClr val="dk1"/>
                </a:solidFill>
              </a:rPr>
              <a:t> S1. </a:t>
            </a:r>
            <a:r>
              <a:rPr lang="it-IT" sz="1200" b="1" dirty="0" err="1">
                <a:solidFill>
                  <a:schemeClr val="dk1"/>
                </a:solidFill>
              </a:rPr>
              <a:t>Summary</a:t>
            </a:r>
            <a:r>
              <a:rPr lang="it-IT" sz="1200" b="1" dirty="0">
                <a:solidFill>
                  <a:schemeClr val="dk1"/>
                </a:solidFill>
              </a:rPr>
              <a:t> of </a:t>
            </a:r>
            <a:r>
              <a:rPr lang="it-IT" sz="1200" b="1" dirty="0" err="1">
                <a:solidFill>
                  <a:schemeClr val="dk1"/>
                </a:solidFill>
              </a:rPr>
              <a:t>Forward</a:t>
            </a:r>
            <a:r>
              <a:rPr lang="it-IT" sz="1200" b="1" dirty="0">
                <a:solidFill>
                  <a:schemeClr val="dk1"/>
                </a:solidFill>
              </a:rPr>
              <a:t> model </a:t>
            </a:r>
            <a:r>
              <a:rPr lang="it-IT" sz="1200" b="1" dirty="0" err="1">
                <a:solidFill>
                  <a:schemeClr val="dk1"/>
                </a:solidFill>
              </a:rPr>
              <a:t>regression</a:t>
            </a:r>
            <a:r>
              <a:rPr lang="it-IT" sz="1200" b="1" dirty="0">
                <a:solidFill>
                  <a:schemeClr val="dk1"/>
                </a:solidFill>
              </a:rPr>
              <a:t> </a:t>
            </a:r>
            <a:r>
              <a:rPr lang="it-IT" sz="1200" b="1" dirty="0" err="1">
                <a:solidFill>
                  <a:schemeClr val="dk1"/>
                </a:solidFill>
              </a:rPr>
              <a:t>analysis</a:t>
            </a:r>
            <a:endParaRPr lang="it-IT" sz="12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D3DEF8F-ACFB-EED9-7438-E25AB73D9FAA}"/>
              </a:ext>
            </a:extLst>
          </p:cNvPr>
          <p:cNvSpPr txBox="1"/>
          <p:nvPr/>
        </p:nvSpPr>
        <p:spPr>
          <a:xfrm>
            <a:off x="388348" y="8082919"/>
            <a:ext cx="54717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 err="1">
                <a:solidFill>
                  <a:schemeClr val="dk1"/>
                </a:solidFill>
              </a:rPr>
              <a:t>Additional</a:t>
            </a:r>
            <a:r>
              <a:rPr lang="it-IT" sz="1200" b="1" dirty="0">
                <a:solidFill>
                  <a:schemeClr val="dk1"/>
                </a:solidFill>
              </a:rPr>
              <a:t> file 1: </a:t>
            </a:r>
            <a:r>
              <a:rPr lang="it-IT" sz="1200" b="1" dirty="0" err="1">
                <a:solidFill>
                  <a:schemeClr val="dk1"/>
                </a:solidFill>
              </a:rPr>
              <a:t>Table</a:t>
            </a:r>
            <a:r>
              <a:rPr lang="it-IT" sz="1200" b="1" dirty="0">
                <a:solidFill>
                  <a:schemeClr val="dk1"/>
                </a:solidFill>
              </a:rPr>
              <a:t> S3. </a:t>
            </a:r>
            <a:r>
              <a:rPr lang="it-IT" sz="1200" b="1" dirty="0" err="1">
                <a:solidFill>
                  <a:schemeClr val="dk1"/>
                </a:solidFill>
              </a:rPr>
              <a:t>Summary</a:t>
            </a:r>
            <a:r>
              <a:rPr lang="it-IT" sz="1200" b="1" dirty="0">
                <a:solidFill>
                  <a:schemeClr val="dk1"/>
                </a:solidFill>
              </a:rPr>
              <a:t> of Multi-Model </a:t>
            </a:r>
            <a:r>
              <a:rPr lang="it-IT" sz="1200" b="1" dirty="0" err="1">
                <a:solidFill>
                  <a:schemeClr val="dk1"/>
                </a:solidFill>
              </a:rPr>
              <a:t>regression</a:t>
            </a:r>
            <a:r>
              <a:rPr lang="it-IT" sz="1200" b="1" dirty="0">
                <a:solidFill>
                  <a:schemeClr val="dk1"/>
                </a:solidFill>
              </a:rPr>
              <a:t> </a:t>
            </a:r>
            <a:r>
              <a:rPr lang="it-IT" sz="1200" b="1" dirty="0" err="1">
                <a:solidFill>
                  <a:schemeClr val="dk1"/>
                </a:solidFill>
              </a:rPr>
              <a:t>analysis</a:t>
            </a:r>
            <a:r>
              <a:rPr lang="it-IT" sz="1200" dirty="0">
                <a:solidFill>
                  <a:schemeClr val="dk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a8c9a1bab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1550"/>
            <a:ext cx="6553201" cy="214067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2a8c9a1baba_0_0"/>
          <p:cNvSpPr txBox="1"/>
          <p:nvPr/>
        </p:nvSpPr>
        <p:spPr>
          <a:xfrm>
            <a:off x="287850" y="3994850"/>
            <a:ext cx="62823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dk1"/>
                </a:solidFill>
              </a:rPr>
              <a:t>Additional file 1: Figure S1. Schematic representation of clinical study design.</a:t>
            </a:r>
            <a:r>
              <a:rPr lang="en-GB" sz="1000" dirty="0">
                <a:solidFill>
                  <a:schemeClr val="dk1"/>
                </a:solidFill>
              </a:rPr>
              <a:t> Blood samples were collected at each longitudinal time-point (T) from PLWH receiving multiple doses of mRNA SARS-CoV-2 vaccines. Number of available anti-S IgG measures are reported for each time-point. PLWH: people living with HIV; </a:t>
            </a:r>
            <a:r>
              <a:rPr lang="en-GB" sz="1000" i="1" dirty="0">
                <a:solidFill>
                  <a:schemeClr val="dk1"/>
                </a:solidFill>
              </a:rPr>
              <a:t>T0</a:t>
            </a:r>
            <a:r>
              <a:rPr lang="en-GB" sz="1000" dirty="0">
                <a:solidFill>
                  <a:schemeClr val="dk1"/>
                </a:solidFill>
              </a:rPr>
              <a:t>: day of the first dose; </a:t>
            </a:r>
            <a:r>
              <a:rPr lang="en-GB" sz="1000" i="1" dirty="0">
                <a:solidFill>
                  <a:schemeClr val="dk1"/>
                </a:solidFill>
              </a:rPr>
              <a:t>T1</a:t>
            </a:r>
            <a:r>
              <a:rPr lang="en-GB" sz="1000" dirty="0">
                <a:solidFill>
                  <a:schemeClr val="dk1"/>
                </a:solidFill>
              </a:rPr>
              <a:t>: 1 month after the first dose, coinciding with the day of the second dose; </a:t>
            </a:r>
            <a:r>
              <a:rPr lang="en-GB" sz="1000" i="1" dirty="0">
                <a:solidFill>
                  <a:schemeClr val="dk1"/>
                </a:solidFill>
              </a:rPr>
              <a:t>T2</a:t>
            </a:r>
            <a:r>
              <a:rPr lang="en-GB" sz="1000" dirty="0">
                <a:solidFill>
                  <a:schemeClr val="dk1"/>
                </a:solidFill>
              </a:rPr>
              <a:t>: 1 month after the second dose; </a:t>
            </a:r>
            <a:r>
              <a:rPr lang="en-GB" sz="1000" i="1" dirty="0">
                <a:solidFill>
                  <a:schemeClr val="dk1"/>
                </a:solidFill>
              </a:rPr>
              <a:t>T3</a:t>
            </a:r>
            <a:r>
              <a:rPr lang="en-GB" sz="1000" dirty="0">
                <a:solidFill>
                  <a:schemeClr val="dk1"/>
                </a:solidFill>
              </a:rPr>
              <a:t>: 6 months after the second dose, coinciding with the third dose administration; </a:t>
            </a:r>
            <a:r>
              <a:rPr lang="en-GB" sz="1000" i="1" dirty="0">
                <a:solidFill>
                  <a:schemeClr val="dk1"/>
                </a:solidFill>
              </a:rPr>
              <a:t>T4</a:t>
            </a:r>
            <a:r>
              <a:rPr lang="en-GB" sz="1000" dirty="0">
                <a:solidFill>
                  <a:schemeClr val="dk1"/>
                </a:solidFill>
              </a:rPr>
              <a:t>: 1 month after the third dose; </a:t>
            </a:r>
            <a:r>
              <a:rPr lang="en-GB" sz="1000" i="1" dirty="0">
                <a:solidFill>
                  <a:schemeClr val="dk1"/>
                </a:solidFill>
              </a:rPr>
              <a:t>T5</a:t>
            </a:r>
            <a:r>
              <a:rPr lang="en-GB" sz="1000" dirty="0">
                <a:solidFill>
                  <a:schemeClr val="dk1"/>
                </a:solidFill>
              </a:rPr>
              <a:t>: 6 months after the third dose; </a:t>
            </a:r>
            <a:r>
              <a:rPr lang="en-GB" sz="1000" i="1" dirty="0">
                <a:solidFill>
                  <a:schemeClr val="dk1"/>
                </a:solidFill>
              </a:rPr>
              <a:t>T6</a:t>
            </a:r>
            <a:r>
              <a:rPr lang="en-GB" sz="1000" dirty="0">
                <a:solidFill>
                  <a:schemeClr val="dk1"/>
                </a:solidFill>
              </a:rPr>
              <a:t>: 12 months after the third dose, coinciding with the fourth dose administration; </a:t>
            </a:r>
            <a:r>
              <a:rPr lang="en-GB" sz="1000" i="1" dirty="0">
                <a:solidFill>
                  <a:schemeClr val="dk1"/>
                </a:solidFill>
              </a:rPr>
              <a:t>T7</a:t>
            </a:r>
            <a:r>
              <a:rPr lang="en-GB" sz="1000" dirty="0">
                <a:solidFill>
                  <a:schemeClr val="dk1"/>
                </a:solidFill>
              </a:rPr>
              <a:t>: 1 month after the fourth dose; </a:t>
            </a:r>
            <a:r>
              <a:rPr lang="en-GB" sz="1000" i="1" dirty="0">
                <a:solidFill>
                  <a:schemeClr val="dk1"/>
                </a:solidFill>
              </a:rPr>
              <a:t>T8</a:t>
            </a:r>
            <a:r>
              <a:rPr lang="en-GB" sz="1000" dirty="0">
                <a:solidFill>
                  <a:schemeClr val="dk1"/>
                </a:solidFill>
              </a:rPr>
              <a:t>: 6 months after the fourth dose.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367" y="889500"/>
            <a:ext cx="4593266" cy="410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"/>
          <p:cNvSpPr txBox="1"/>
          <p:nvPr/>
        </p:nvSpPr>
        <p:spPr>
          <a:xfrm>
            <a:off x="349079" y="5404843"/>
            <a:ext cx="6159843" cy="691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sz="1000" b="1" dirty="0">
                <a:solidFill>
                  <a:schemeClr val="dk1"/>
                </a:solidFill>
              </a:rPr>
              <a:t>Additional file 1: Figure S2. Tree Regression model importance plot.</a:t>
            </a:r>
            <a:r>
              <a:rPr lang="en-GB" sz="1000" dirty="0">
                <a:solidFill>
                  <a:schemeClr val="dk1"/>
                </a:solidFill>
              </a:rPr>
              <a:t> Variables selected as most important and used to build the final optimal tree of the model. Variable </a:t>
            </a:r>
            <a:r>
              <a:rPr lang="en-GB" sz="1000" dirty="0" err="1">
                <a:solidFill>
                  <a:schemeClr val="dk1"/>
                </a:solidFill>
              </a:rPr>
              <a:t>importances</a:t>
            </a:r>
            <a:r>
              <a:rPr lang="en-GB" sz="1000" dirty="0">
                <a:solidFill>
                  <a:schemeClr val="dk1"/>
                </a:solidFill>
              </a:rPr>
              <a:t>, calculated by </a:t>
            </a:r>
            <a:r>
              <a:rPr lang="en-GB" sz="1000" i="1" dirty="0" err="1">
                <a:solidFill>
                  <a:schemeClr val="dk1"/>
                </a:solidFill>
              </a:rPr>
              <a:t>rpart</a:t>
            </a:r>
            <a:r>
              <a:rPr lang="en-GB" sz="1000" dirty="0">
                <a:solidFill>
                  <a:schemeClr val="dk1"/>
                </a:solidFill>
              </a:rPr>
              <a:t> package, are reported on both x-axis and sphere </a:t>
            </a:r>
            <a:r>
              <a:rPr lang="en-GB" sz="1000" dirty="0" err="1">
                <a:solidFill>
                  <a:schemeClr val="dk1"/>
                </a:solidFill>
              </a:rPr>
              <a:t>radious</a:t>
            </a:r>
            <a:r>
              <a:rPr lang="en-GB" sz="1000" dirty="0">
                <a:solidFill>
                  <a:schemeClr val="dk1"/>
                </a:solidFill>
              </a:rPr>
              <a:t>. A</a:t>
            </a:r>
            <a:r>
              <a:rPr lang="en-GB" sz="1000" i="1" dirty="0">
                <a:solidFill>
                  <a:schemeClr val="dk1"/>
                </a:solidFill>
              </a:rPr>
              <a:t>RT</a:t>
            </a:r>
            <a:r>
              <a:rPr lang="en-GB" sz="1000" dirty="0">
                <a:solidFill>
                  <a:schemeClr val="dk1"/>
                </a:solidFill>
              </a:rPr>
              <a:t>: antiretroviral therapy; </a:t>
            </a:r>
            <a:r>
              <a:rPr lang="en-GB" sz="1000" i="1" dirty="0">
                <a:solidFill>
                  <a:schemeClr val="dk1"/>
                </a:solidFill>
              </a:rPr>
              <a:t>BMI</a:t>
            </a:r>
            <a:r>
              <a:rPr lang="en-GB" sz="1000" dirty="0">
                <a:solidFill>
                  <a:schemeClr val="dk1"/>
                </a:solidFill>
              </a:rPr>
              <a:t>: body mass index.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;p2">
            <a:extLst>
              <a:ext uri="{FF2B5EF4-FFF2-40B4-BE49-F238E27FC236}">
                <a16:creationId xmlns:a16="http://schemas.microsoft.com/office/drawing/2014/main" id="{8900B0BA-A2CE-0E06-CB23-CBF9C5D4BAB6}"/>
              </a:ext>
            </a:extLst>
          </p:cNvPr>
          <p:cNvSpPr txBox="1"/>
          <p:nvPr/>
        </p:nvSpPr>
        <p:spPr>
          <a:xfrm>
            <a:off x="304650" y="5830438"/>
            <a:ext cx="6248700" cy="16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Additional file 1: Figure </a:t>
            </a:r>
            <a:r>
              <a:rPr lang="en-GB" sz="1000" b="1" dirty="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S3.</a:t>
            </a:r>
            <a:r>
              <a:rPr lang="en-GB" sz="1000" b="1" dirty="0">
                <a:solidFill>
                  <a:schemeClr val="dk1"/>
                </a:solidFill>
              </a:rPr>
              <a:t> Spearman correlation analysis.</a:t>
            </a:r>
            <a:r>
              <a:rPr lang="en-GB" sz="1000" dirty="0">
                <a:solidFill>
                  <a:schemeClr val="dk1"/>
                </a:solidFill>
              </a:rPr>
              <a:t> Correlation analysis performed between the top 5 important variables selected from the Random Forest model (y-axis) and anti-S IgG (binding antibody units per </a:t>
            </a:r>
            <a:r>
              <a:rPr lang="en-GB" sz="1000" dirty="0" err="1">
                <a:solidFill>
                  <a:schemeClr val="dk1"/>
                </a:solidFill>
              </a:rPr>
              <a:t>milliliter</a:t>
            </a:r>
            <a:r>
              <a:rPr lang="en-GB" sz="1000" dirty="0">
                <a:solidFill>
                  <a:schemeClr val="dk1"/>
                </a:solidFill>
              </a:rPr>
              <a:t> (BAU/mL)) at each time point (x-axis). R</a:t>
            </a:r>
            <a:r>
              <a:rPr lang="en-GB" sz="1000" baseline="30000" dirty="0">
                <a:solidFill>
                  <a:schemeClr val="dk1"/>
                </a:solidFill>
              </a:rPr>
              <a:t>2</a:t>
            </a:r>
            <a:r>
              <a:rPr lang="en-GB" sz="1000" dirty="0">
                <a:solidFill>
                  <a:schemeClr val="dk1"/>
                </a:solidFill>
              </a:rPr>
              <a:t> values are expressed as colour gradient ranging from violet to yellow. Numerical P-values of each pairwise comparison are reported within each box. </a:t>
            </a:r>
            <a:r>
              <a:rPr lang="en-GB" sz="1000" i="1" dirty="0">
                <a:solidFill>
                  <a:schemeClr val="dk1"/>
                </a:solidFill>
              </a:rPr>
              <a:t>BMI</a:t>
            </a:r>
            <a:r>
              <a:rPr lang="en-GB" sz="1000" dirty="0">
                <a:solidFill>
                  <a:schemeClr val="dk1"/>
                </a:solidFill>
              </a:rPr>
              <a:t>: body mass index; </a:t>
            </a:r>
            <a:r>
              <a:rPr lang="en-GB" sz="1000" i="1" dirty="0">
                <a:solidFill>
                  <a:schemeClr val="dk1"/>
                </a:solidFill>
              </a:rPr>
              <a:t>NA</a:t>
            </a:r>
            <a:r>
              <a:rPr lang="en-GB" sz="1000" dirty="0">
                <a:solidFill>
                  <a:schemeClr val="dk1"/>
                </a:solidFill>
              </a:rPr>
              <a:t>: not applicable; </a:t>
            </a:r>
            <a:r>
              <a:rPr lang="en-GB" sz="1000" i="1" dirty="0">
                <a:solidFill>
                  <a:schemeClr val="dk1"/>
                </a:solidFill>
              </a:rPr>
              <a:t>T1</a:t>
            </a:r>
            <a:r>
              <a:rPr lang="en-GB" sz="1000" dirty="0">
                <a:solidFill>
                  <a:schemeClr val="dk1"/>
                </a:solidFill>
              </a:rPr>
              <a:t>: 1 month after the first dose, coinciding with the day of the second dose; </a:t>
            </a:r>
            <a:r>
              <a:rPr lang="en-GB" sz="1000" i="1" dirty="0">
                <a:solidFill>
                  <a:schemeClr val="dk1"/>
                </a:solidFill>
              </a:rPr>
              <a:t>T2</a:t>
            </a:r>
            <a:r>
              <a:rPr lang="en-GB" sz="1000" dirty="0">
                <a:solidFill>
                  <a:schemeClr val="dk1"/>
                </a:solidFill>
              </a:rPr>
              <a:t>: 1 month after the second dose; </a:t>
            </a:r>
            <a:r>
              <a:rPr lang="en-GB" sz="1000" i="1" dirty="0">
                <a:solidFill>
                  <a:schemeClr val="dk1"/>
                </a:solidFill>
              </a:rPr>
              <a:t>T3</a:t>
            </a:r>
            <a:r>
              <a:rPr lang="en-GB" sz="1000" dirty="0">
                <a:solidFill>
                  <a:schemeClr val="dk1"/>
                </a:solidFill>
              </a:rPr>
              <a:t>: 6 months after the second dose, coinciding with the third dose administration; </a:t>
            </a:r>
            <a:r>
              <a:rPr lang="en-GB" sz="1000" i="1" dirty="0">
                <a:solidFill>
                  <a:schemeClr val="dk1"/>
                </a:solidFill>
              </a:rPr>
              <a:t>T4</a:t>
            </a:r>
            <a:r>
              <a:rPr lang="en-GB" sz="1000" dirty="0">
                <a:solidFill>
                  <a:schemeClr val="dk1"/>
                </a:solidFill>
              </a:rPr>
              <a:t>: 1 month after the third dose; </a:t>
            </a:r>
            <a:r>
              <a:rPr lang="en-GB" sz="1000" i="1" dirty="0">
                <a:solidFill>
                  <a:schemeClr val="dk1"/>
                </a:solidFill>
              </a:rPr>
              <a:t>T5</a:t>
            </a:r>
            <a:r>
              <a:rPr lang="en-GB" sz="1000" dirty="0">
                <a:solidFill>
                  <a:schemeClr val="dk1"/>
                </a:solidFill>
              </a:rPr>
              <a:t>: 6 months after the third dose; </a:t>
            </a:r>
            <a:r>
              <a:rPr lang="en-GB" sz="1000" i="1" dirty="0">
                <a:solidFill>
                  <a:schemeClr val="dk1"/>
                </a:solidFill>
              </a:rPr>
              <a:t>T6</a:t>
            </a:r>
            <a:r>
              <a:rPr lang="en-GB" sz="1000" dirty="0">
                <a:solidFill>
                  <a:schemeClr val="dk1"/>
                </a:solidFill>
              </a:rPr>
              <a:t>: 12 months after the third dose, coinciding with the fourth dose administration; </a:t>
            </a:r>
            <a:r>
              <a:rPr lang="en-GB" sz="1000" i="1" dirty="0">
                <a:solidFill>
                  <a:schemeClr val="dk1"/>
                </a:solidFill>
              </a:rPr>
              <a:t>T7</a:t>
            </a:r>
            <a:r>
              <a:rPr lang="en-GB" sz="1000" dirty="0">
                <a:solidFill>
                  <a:schemeClr val="dk1"/>
                </a:solidFill>
              </a:rPr>
              <a:t>: 1 month after the fourth dose; </a:t>
            </a:r>
            <a:r>
              <a:rPr lang="en-GB" sz="1000" i="1" dirty="0">
                <a:solidFill>
                  <a:schemeClr val="dk1"/>
                </a:solidFill>
              </a:rPr>
              <a:t>T8</a:t>
            </a:r>
            <a:r>
              <a:rPr lang="en-GB" sz="1000" dirty="0">
                <a:solidFill>
                  <a:schemeClr val="dk1"/>
                </a:solidFill>
              </a:rPr>
              <a:t>: 6 months after the fourth dose.</a:t>
            </a:r>
            <a:endParaRPr lang="en-GB" sz="800" dirty="0">
              <a:solidFill>
                <a:schemeClr val="dk1"/>
              </a:solidFill>
            </a:endParaRPr>
          </a:p>
        </p:txBody>
      </p:sp>
      <p:pic>
        <p:nvPicPr>
          <p:cNvPr id="5" name="Google Shape;121;p2">
            <a:extLst>
              <a:ext uri="{FF2B5EF4-FFF2-40B4-BE49-F238E27FC236}">
                <a16:creationId xmlns:a16="http://schemas.microsoft.com/office/drawing/2014/main" id="{E56DA59F-7D01-82F3-AE12-6E2EDA35184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7550" y="1123563"/>
            <a:ext cx="5802900" cy="4595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68113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599</Words>
  <Application>Microsoft Macintosh PowerPoint</Application>
  <PresentationFormat>Widescreen</PresentationFormat>
  <Paragraphs>9</Paragraphs>
  <Slides>4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Giorgio Montesi</dc:creator>
  <cp:lastModifiedBy>Giorgio Montesi</cp:lastModifiedBy>
  <cp:revision>8</cp:revision>
  <dcterms:created xsi:type="dcterms:W3CDTF">2023-11-28T14:14:26Z</dcterms:created>
  <dcterms:modified xsi:type="dcterms:W3CDTF">2024-01-22T15:38:30Z</dcterms:modified>
</cp:coreProperties>
</file>