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
  </p:notesMasterIdLst>
  <p:sldIdLst>
    <p:sldId id="257" r:id="rId2"/>
    <p:sldId id="297" r:id="rId3"/>
    <p:sldId id="307" r:id="rId4"/>
    <p:sldId id="310" r:id="rId5"/>
    <p:sldId id="265" r:id="rId6"/>
    <p:sldId id="268" r:id="rId7"/>
    <p:sldId id="306" r:id="rId8"/>
    <p:sldId id="305" r:id="rId9"/>
  </p:sldIdLst>
  <p:sldSz cx="6858000" cy="9906000" type="A4"/>
  <p:notesSz cx="6810375" cy="99425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udhir Malla" initials="MOU" lastIdx="19" clrIdx="0">
    <p:extLst>
      <p:ext uri="{19B8F6BF-5375-455C-9EA6-DF929625EA0E}">
        <p15:presenceInfo xmlns:p15="http://schemas.microsoft.com/office/powerpoint/2012/main" userId="Sudhir Mall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D55E00"/>
    <a:srgbClr val="332188"/>
    <a:srgbClr val="FF3399"/>
    <a:srgbClr val="920000"/>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589" autoAdjust="0"/>
    <p:restoredTop sz="96305" autoAdjust="0"/>
  </p:normalViewPr>
  <p:slideViewPr>
    <p:cSldViewPr snapToGrid="0" snapToObjects="1">
      <p:cViewPr varScale="1">
        <p:scale>
          <a:sx n="77" d="100"/>
          <a:sy n="77" d="100"/>
        </p:scale>
        <p:origin x="888" y="102"/>
      </p:cViewPr>
      <p:guideLst/>
    </p:cSldViewPr>
  </p:slideViewPr>
  <p:outlineViewPr>
    <p:cViewPr>
      <p:scale>
        <a:sx n="33" d="100"/>
        <a:sy n="33" d="100"/>
      </p:scale>
      <p:origin x="0" y="0"/>
    </p:cViewPr>
    <p:sldLst>
      <p:sld r:id="rId1" collapse="1"/>
    </p:sldLst>
  </p:outlineViewPr>
  <p:notesTextViewPr>
    <p:cViewPr>
      <p:scale>
        <a:sx n="45" d="100"/>
        <a:sy n="45" d="100"/>
      </p:scale>
      <p:origin x="0" y="0"/>
    </p:cViewPr>
  </p:notesTextViewPr>
  <p:sorterViewPr>
    <p:cViewPr>
      <p:scale>
        <a:sx n="200" d="100"/>
        <a:sy n="200" d="100"/>
      </p:scale>
      <p:origin x="0" y="-876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_rels/viewProps.xml.rels><?xml version="1.0" encoding="UTF-8" standalone="yes"?>
<Relationships xmlns="http://schemas.openxmlformats.org/package/2006/relationships"><Relationship Id="rId1"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1163" cy="498852"/>
          </a:xfrm>
          <a:prstGeom prst="rect">
            <a:avLst/>
          </a:prstGeom>
        </p:spPr>
        <p:txBody>
          <a:bodyPr vert="horz" lIns="91430" tIns="45716" rIns="91430" bIns="45716" rtlCol="0"/>
          <a:lstStyle>
            <a:lvl1pPr algn="l">
              <a:defRPr sz="1200"/>
            </a:lvl1pPr>
          </a:lstStyle>
          <a:p>
            <a:endParaRPr lang="en-GB"/>
          </a:p>
        </p:txBody>
      </p:sp>
      <p:sp>
        <p:nvSpPr>
          <p:cNvPr id="3" name="Date Placeholder 2"/>
          <p:cNvSpPr>
            <a:spLocks noGrp="1"/>
          </p:cNvSpPr>
          <p:nvPr>
            <p:ph type="dt" idx="1"/>
          </p:nvPr>
        </p:nvSpPr>
        <p:spPr>
          <a:xfrm>
            <a:off x="3857637" y="0"/>
            <a:ext cx="2951163" cy="498852"/>
          </a:xfrm>
          <a:prstGeom prst="rect">
            <a:avLst/>
          </a:prstGeom>
        </p:spPr>
        <p:txBody>
          <a:bodyPr vert="horz" lIns="91430" tIns="45716" rIns="91430" bIns="45716" rtlCol="0"/>
          <a:lstStyle>
            <a:lvl1pPr algn="r">
              <a:defRPr sz="1200"/>
            </a:lvl1pPr>
          </a:lstStyle>
          <a:p>
            <a:fld id="{9E8A571D-D422-4F43-A759-1C0B7D7C38A8}" type="datetimeFigureOut">
              <a:rPr lang="en-GB" smtClean="0"/>
              <a:t>23/01/2024</a:t>
            </a:fld>
            <a:endParaRPr lang="en-GB"/>
          </a:p>
        </p:txBody>
      </p:sp>
      <p:sp>
        <p:nvSpPr>
          <p:cNvPr id="4" name="Slide Image Placeholder 3"/>
          <p:cNvSpPr>
            <a:spLocks noGrp="1" noRot="1" noChangeAspect="1"/>
          </p:cNvSpPr>
          <p:nvPr>
            <p:ph type="sldImg" idx="2"/>
          </p:nvPr>
        </p:nvSpPr>
        <p:spPr>
          <a:xfrm>
            <a:off x="2244725" y="1243013"/>
            <a:ext cx="2320925" cy="3355975"/>
          </a:xfrm>
          <a:prstGeom prst="rect">
            <a:avLst/>
          </a:prstGeom>
          <a:noFill/>
          <a:ln w="12700">
            <a:solidFill>
              <a:prstClr val="black"/>
            </a:solidFill>
          </a:ln>
        </p:spPr>
        <p:txBody>
          <a:bodyPr vert="horz" lIns="91430" tIns="45716" rIns="91430" bIns="45716" rtlCol="0" anchor="ctr"/>
          <a:lstStyle/>
          <a:p>
            <a:endParaRPr lang="en-GB"/>
          </a:p>
        </p:txBody>
      </p:sp>
      <p:sp>
        <p:nvSpPr>
          <p:cNvPr id="5" name="Notes Placeholder 4"/>
          <p:cNvSpPr>
            <a:spLocks noGrp="1"/>
          </p:cNvSpPr>
          <p:nvPr>
            <p:ph type="body" sz="quarter" idx="3"/>
          </p:nvPr>
        </p:nvSpPr>
        <p:spPr>
          <a:xfrm>
            <a:off x="681038" y="4784835"/>
            <a:ext cx="5448300" cy="3914864"/>
          </a:xfrm>
          <a:prstGeom prst="rect">
            <a:avLst/>
          </a:prstGeom>
        </p:spPr>
        <p:txBody>
          <a:bodyPr vert="horz" lIns="91430" tIns="45716" rIns="91430" bIns="45716"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9443662"/>
            <a:ext cx="2951163" cy="498851"/>
          </a:xfrm>
          <a:prstGeom prst="rect">
            <a:avLst/>
          </a:prstGeom>
        </p:spPr>
        <p:txBody>
          <a:bodyPr vert="horz" lIns="91430" tIns="45716" rIns="91430" bIns="45716" rtlCol="0" anchor="b"/>
          <a:lstStyle>
            <a:lvl1pPr algn="l">
              <a:defRPr sz="1200"/>
            </a:lvl1pPr>
          </a:lstStyle>
          <a:p>
            <a:endParaRPr lang="en-GB"/>
          </a:p>
        </p:txBody>
      </p:sp>
      <p:sp>
        <p:nvSpPr>
          <p:cNvPr id="7" name="Slide Number Placeholder 6"/>
          <p:cNvSpPr>
            <a:spLocks noGrp="1"/>
          </p:cNvSpPr>
          <p:nvPr>
            <p:ph type="sldNum" sz="quarter" idx="5"/>
          </p:nvPr>
        </p:nvSpPr>
        <p:spPr>
          <a:xfrm>
            <a:off x="3857637" y="9443662"/>
            <a:ext cx="2951163" cy="498851"/>
          </a:xfrm>
          <a:prstGeom prst="rect">
            <a:avLst/>
          </a:prstGeom>
        </p:spPr>
        <p:txBody>
          <a:bodyPr vert="horz" lIns="91430" tIns="45716" rIns="91430" bIns="45716" rtlCol="0" anchor="b"/>
          <a:lstStyle>
            <a:lvl1pPr algn="r">
              <a:defRPr sz="1200"/>
            </a:lvl1pPr>
          </a:lstStyle>
          <a:p>
            <a:fld id="{2AB9F77C-72D2-9D4D-8231-0AF355E34F16}" type="slidenum">
              <a:rPr lang="en-GB" smtClean="0"/>
              <a:t>‹#›</a:t>
            </a:fld>
            <a:endParaRPr lang="en-GB"/>
          </a:p>
        </p:txBody>
      </p:sp>
    </p:spTree>
    <p:extLst>
      <p:ext uri="{BB962C8B-B14F-4D97-AF65-F5344CB8AC3E}">
        <p14:creationId xmlns:p14="http://schemas.microsoft.com/office/powerpoint/2010/main" val="2639230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AB9F77C-72D2-9D4D-8231-0AF355E34F16}" type="slidenum">
              <a:rPr lang="en-GB" smtClean="0"/>
              <a:t>1</a:t>
            </a:fld>
            <a:endParaRPr lang="en-GB"/>
          </a:p>
        </p:txBody>
      </p:sp>
    </p:spTree>
    <p:extLst>
      <p:ext uri="{BB962C8B-B14F-4D97-AF65-F5344CB8AC3E}">
        <p14:creationId xmlns:p14="http://schemas.microsoft.com/office/powerpoint/2010/main" val="29742413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AB9F77C-72D2-9D4D-8231-0AF355E34F16}" type="slidenum">
              <a:rPr lang="en-GB" smtClean="0"/>
              <a:t>2</a:t>
            </a:fld>
            <a:endParaRPr lang="en-GB"/>
          </a:p>
        </p:txBody>
      </p:sp>
    </p:spTree>
    <p:extLst>
      <p:ext uri="{BB962C8B-B14F-4D97-AF65-F5344CB8AC3E}">
        <p14:creationId xmlns:p14="http://schemas.microsoft.com/office/powerpoint/2010/main" val="14169077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AB9F77C-72D2-9D4D-8231-0AF355E34F16}" type="slidenum">
              <a:rPr lang="en-GB" smtClean="0"/>
              <a:t>5</a:t>
            </a:fld>
            <a:endParaRPr lang="en-GB"/>
          </a:p>
        </p:txBody>
      </p:sp>
    </p:spTree>
    <p:extLst>
      <p:ext uri="{BB962C8B-B14F-4D97-AF65-F5344CB8AC3E}">
        <p14:creationId xmlns:p14="http://schemas.microsoft.com/office/powerpoint/2010/main" val="14650892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AB9F77C-72D2-9D4D-8231-0AF355E34F16}" type="slidenum">
              <a:rPr lang="en-GB" smtClean="0"/>
              <a:t>6</a:t>
            </a:fld>
            <a:endParaRPr lang="en-GB"/>
          </a:p>
        </p:txBody>
      </p:sp>
    </p:spTree>
    <p:extLst>
      <p:ext uri="{BB962C8B-B14F-4D97-AF65-F5344CB8AC3E}">
        <p14:creationId xmlns:p14="http://schemas.microsoft.com/office/powerpoint/2010/main" val="31640603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9E36E-1FA7-1840-9D7F-2ABF805FA799}"/>
              </a:ext>
            </a:extLst>
          </p:cNvPr>
          <p:cNvSpPr>
            <a:spLocks noGrp="1"/>
          </p:cNvSpPr>
          <p:nvPr>
            <p:ph type="ctrTitle"/>
          </p:nvPr>
        </p:nvSpPr>
        <p:spPr>
          <a:xfrm>
            <a:off x="857250" y="1621191"/>
            <a:ext cx="5143500" cy="3448756"/>
          </a:xfrm>
        </p:spPr>
        <p:txBody>
          <a:bodyPr anchor="b"/>
          <a:lstStyle>
            <a:lvl1pPr algn="ctr">
              <a:defRPr sz="8666"/>
            </a:lvl1pPr>
          </a:lstStyle>
          <a:p>
            <a:r>
              <a:rPr lang="en-GB"/>
              <a:t>Click to edit Master title style</a:t>
            </a:r>
          </a:p>
        </p:txBody>
      </p:sp>
      <p:sp>
        <p:nvSpPr>
          <p:cNvPr id="3" name="Subtitle 2">
            <a:extLst>
              <a:ext uri="{FF2B5EF4-FFF2-40B4-BE49-F238E27FC236}">
                <a16:creationId xmlns:a16="http://schemas.microsoft.com/office/drawing/2014/main" id="{A483CC28-E7D1-1B47-9836-CE03FBB29BAF}"/>
              </a:ext>
            </a:extLst>
          </p:cNvPr>
          <p:cNvSpPr>
            <a:spLocks noGrp="1"/>
          </p:cNvSpPr>
          <p:nvPr>
            <p:ph type="subTitle" idx="1"/>
          </p:nvPr>
        </p:nvSpPr>
        <p:spPr>
          <a:xfrm>
            <a:off x="857250" y="5202944"/>
            <a:ext cx="5143500" cy="2391656"/>
          </a:xfrm>
        </p:spPr>
        <p:txBody>
          <a:bodyPr/>
          <a:lstStyle>
            <a:lvl1pPr marL="0" indent="0" algn="ctr">
              <a:buNone/>
              <a:defRPr sz="3467"/>
            </a:lvl1pPr>
            <a:lvl2pPr marL="660380" indent="0" algn="ctr">
              <a:buNone/>
              <a:defRPr sz="2889"/>
            </a:lvl2pPr>
            <a:lvl3pPr marL="1320759" indent="0" algn="ctr">
              <a:buNone/>
              <a:defRPr sz="2600"/>
            </a:lvl3pPr>
            <a:lvl4pPr marL="1981139" indent="0" algn="ctr">
              <a:buNone/>
              <a:defRPr sz="2311"/>
            </a:lvl4pPr>
            <a:lvl5pPr marL="2641519" indent="0" algn="ctr">
              <a:buNone/>
              <a:defRPr sz="2311"/>
            </a:lvl5pPr>
            <a:lvl6pPr marL="3301898" indent="0" algn="ctr">
              <a:buNone/>
              <a:defRPr sz="2311"/>
            </a:lvl6pPr>
            <a:lvl7pPr marL="3962278" indent="0" algn="ctr">
              <a:buNone/>
              <a:defRPr sz="2311"/>
            </a:lvl7pPr>
            <a:lvl8pPr marL="4622658" indent="0" algn="ctr">
              <a:buNone/>
              <a:defRPr sz="2311"/>
            </a:lvl8pPr>
            <a:lvl9pPr marL="5283037" indent="0" algn="ctr">
              <a:buNone/>
              <a:defRPr sz="2311"/>
            </a:lvl9pPr>
          </a:lstStyle>
          <a:p>
            <a:r>
              <a:rPr lang="en-GB"/>
              <a:t>Click to edit Master subtitle style</a:t>
            </a:r>
          </a:p>
        </p:txBody>
      </p:sp>
      <p:sp>
        <p:nvSpPr>
          <p:cNvPr id="4" name="Date Placeholder 3">
            <a:extLst>
              <a:ext uri="{FF2B5EF4-FFF2-40B4-BE49-F238E27FC236}">
                <a16:creationId xmlns:a16="http://schemas.microsoft.com/office/drawing/2014/main" id="{28E83F98-230B-B94D-884C-FCB94FBEC419}"/>
              </a:ext>
            </a:extLst>
          </p:cNvPr>
          <p:cNvSpPr>
            <a:spLocks noGrp="1"/>
          </p:cNvSpPr>
          <p:nvPr>
            <p:ph type="dt" sz="half" idx="10"/>
          </p:nvPr>
        </p:nvSpPr>
        <p:spPr/>
        <p:txBody>
          <a:bodyPr/>
          <a:lstStyle/>
          <a:p>
            <a:fld id="{D54DDE72-1CFA-2044-BF26-CEF8C00E45EF}" type="datetimeFigureOut">
              <a:rPr lang="en-GB" smtClean="0"/>
              <a:t>23/01/2024</a:t>
            </a:fld>
            <a:endParaRPr lang="en-GB"/>
          </a:p>
        </p:txBody>
      </p:sp>
      <p:sp>
        <p:nvSpPr>
          <p:cNvPr id="5" name="Footer Placeholder 4">
            <a:extLst>
              <a:ext uri="{FF2B5EF4-FFF2-40B4-BE49-F238E27FC236}">
                <a16:creationId xmlns:a16="http://schemas.microsoft.com/office/drawing/2014/main" id="{D63C3BD5-61FB-114E-9D19-D30A5582660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5A8E227-5553-314B-A0C8-7F63E70E90A5}"/>
              </a:ext>
            </a:extLst>
          </p:cNvPr>
          <p:cNvSpPr>
            <a:spLocks noGrp="1"/>
          </p:cNvSpPr>
          <p:nvPr>
            <p:ph type="sldNum" sz="quarter" idx="12"/>
          </p:nvPr>
        </p:nvSpPr>
        <p:spPr/>
        <p:txBody>
          <a:bodyPr/>
          <a:lstStyle/>
          <a:p>
            <a:fld id="{8BD36C93-C28A-0149-B71E-F2788A4C4CCB}" type="slidenum">
              <a:rPr lang="en-GB" smtClean="0"/>
              <a:t>‹#›</a:t>
            </a:fld>
            <a:endParaRPr lang="en-GB"/>
          </a:p>
        </p:txBody>
      </p:sp>
    </p:spTree>
    <p:extLst>
      <p:ext uri="{BB962C8B-B14F-4D97-AF65-F5344CB8AC3E}">
        <p14:creationId xmlns:p14="http://schemas.microsoft.com/office/powerpoint/2010/main" val="21180089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46C03-3E27-E449-8581-3B240C8903D9}"/>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D5A59D3E-4D81-8644-A97A-2B93C4088FA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8AE82C6-64BD-DF44-AE29-8CE6B08A19FB}"/>
              </a:ext>
            </a:extLst>
          </p:cNvPr>
          <p:cNvSpPr>
            <a:spLocks noGrp="1"/>
          </p:cNvSpPr>
          <p:nvPr>
            <p:ph type="dt" sz="half" idx="10"/>
          </p:nvPr>
        </p:nvSpPr>
        <p:spPr/>
        <p:txBody>
          <a:bodyPr/>
          <a:lstStyle/>
          <a:p>
            <a:fld id="{D54DDE72-1CFA-2044-BF26-CEF8C00E45EF}" type="datetimeFigureOut">
              <a:rPr lang="en-GB" smtClean="0"/>
              <a:t>23/01/2024</a:t>
            </a:fld>
            <a:endParaRPr lang="en-GB"/>
          </a:p>
        </p:txBody>
      </p:sp>
      <p:sp>
        <p:nvSpPr>
          <p:cNvPr id="5" name="Footer Placeholder 4">
            <a:extLst>
              <a:ext uri="{FF2B5EF4-FFF2-40B4-BE49-F238E27FC236}">
                <a16:creationId xmlns:a16="http://schemas.microsoft.com/office/drawing/2014/main" id="{889049E5-4E6D-4D49-8C70-DEA86DA65A9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B0E1738-CE7B-BF46-9CD1-BDF0E7EC9A2F}"/>
              </a:ext>
            </a:extLst>
          </p:cNvPr>
          <p:cNvSpPr>
            <a:spLocks noGrp="1"/>
          </p:cNvSpPr>
          <p:nvPr>
            <p:ph type="sldNum" sz="quarter" idx="12"/>
          </p:nvPr>
        </p:nvSpPr>
        <p:spPr/>
        <p:txBody>
          <a:bodyPr/>
          <a:lstStyle/>
          <a:p>
            <a:fld id="{8BD36C93-C28A-0149-B71E-F2788A4C4CCB}" type="slidenum">
              <a:rPr lang="en-GB" smtClean="0"/>
              <a:t>‹#›</a:t>
            </a:fld>
            <a:endParaRPr lang="en-GB"/>
          </a:p>
        </p:txBody>
      </p:sp>
    </p:spTree>
    <p:extLst>
      <p:ext uri="{BB962C8B-B14F-4D97-AF65-F5344CB8AC3E}">
        <p14:creationId xmlns:p14="http://schemas.microsoft.com/office/powerpoint/2010/main" val="17541356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9F9A3-FCA9-394E-B9BE-D275515636DB}"/>
              </a:ext>
            </a:extLst>
          </p:cNvPr>
          <p:cNvSpPr>
            <a:spLocks noGrp="1"/>
          </p:cNvSpPr>
          <p:nvPr>
            <p:ph type="title"/>
          </p:nvPr>
        </p:nvSpPr>
        <p:spPr>
          <a:xfrm>
            <a:off x="467916" y="2469622"/>
            <a:ext cx="5915025" cy="4120620"/>
          </a:xfrm>
        </p:spPr>
        <p:txBody>
          <a:bodyPr anchor="b"/>
          <a:lstStyle>
            <a:lvl1pPr>
              <a:defRPr sz="8666"/>
            </a:lvl1pPr>
          </a:lstStyle>
          <a:p>
            <a:r>
              <a:rPr lang="en-GB"/>
              <a:t>Click to edit Master title style</a:t>
            </a:r>
          </a:p>
        </p:txBody>
      </p:sp>
      <p:sp>
        <p:nvSpPr>
          <p:cNvPr id="3" name="Text Placeholder 2">
            <a:extLst>
              <a:ext uri="{FF2B5EF4-FFF2-40B4-BE49-F238E27FC236}">
                <a16:creationId xmlns:a16="http://schemas.microsoft.com/office/drawing/2014/main" id="{51C07832-BB3B-5049-A27A-B8D3B61B8292}"/>
              </a:ext>
            </a:extLst>
          </p:cNvPr>
          <p:cNvSpPr>
            <a:spLocks noGrp="1"/>
          </p:cNvSpPr>
          <p:nvPr>
            <p:ph type="body" idx="1"/>
          </p:nvPr>
        </p:nvSpPr>
        <p:spPr>
          <a:xfrm>
            <a:off x="467916" y="6629225"/>
            <a:ext cx="5915025" cy="2166937"/>
          </a:xfrm>
        </p:spPr>
        <p:txBody>
          <a:bodyPr/>
          <a:lstStyle>
            <a:lvl1pPr marL="0" indent="0">
              <a:buNone/>
              <a:defRPr sz="3467">
                <a:solidFill>
                  <a:schemeClr val="tx1">
                    <a:tint val="75000"/>
                  </a:schemeClr>
                </a:solidFill>
              </a:defRPr>
            </a:lvl1pPr>
            <a:lvl2pPr marL="660380" indent="0">
              <a:buNone/>
              <a:defRPr sz="2889">
                <a:solidFill>
                  <a:schemeClr val="tx1">
                    <a:tint val="75000"/>
                  </a:schemeClr>
                </a:solidFill>
              </a:defRPr>
            </a:lvl2pPr>
            <a:lvl3pPr marL="1320759" indent="0">
              <a:buNone/>
              <a:defRPr sz="2600">
                <a:solidFill>
                  <a:schemeClr val="tx1">
                    <a:tint val="75000"/>
                  </a:schemeClr>
                </a:solidFill>
              </a:defRPr>
            </a:lvl3pPr>
            <a:lvl4pPr marL="1981139" indent="0">
              <a:buNone/>
              <a:defRPr sz="2311">
                <a:solidFill>
                  <a:schemeClr val="tx1">
                    <a:tint val="75000"/>
                  </a:schemeClr>
                </a:solidFill>
              </a:defRPr>
            </a:lvl4pPr>
            <a:lvl5pPr marL="2641519" indent="0">
              <a:buNone/>
              <a:defRPr sz="2311">
                <a:solidFill>
                  <a:schemeClr val="tx1">
                    <a:tint val="75000"/>
                  </a:schemeClr>
                </a:solidFill>
              </a:defRPr>
            </a:lvl5pPr>
            <a:lvl6pPr marL="3301898" indent="0">
              <a:buNone/>
              <a:defRPr sz="2311">
                <a:solidFill>
                  <a:schemeClr val="tx1">
                    <a:tint val="75000"/>
                  </a:schemeClr>
                </a:solidFill>
              </a:defRPr>
            </a:lvl6pPr>
            <a:lvl7pPr marL="3962278" indent="0">
              <a:buNone/>
              <a:defRPr sz="2311">
                <a:solidFill>
                  <a:schemeClr val="tx1">
                    <a:tint val="75000"/>
                  </a:schemeClr>
                </a:solidFill>
              </a:defRPr>
            </a:lvl7pPr>
            <a:lvl8pPr marL="4622658" indent="0">
              <a:buNone/>
              <a:defRPr sz="2311">
                <a:solidFill>
                  <a:schemeClr val="tx1">
                    <a:tint val="75000"/>
                  </a:schemeClr>
                </a:solidFill>
              </a:defRPr>
            </a:lvl8pPr>
            <a:lvl9pPr marL="5283037" indent="0">
              <a:buNone/>
              <a:defRPr sz="2311">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A361D17-D4C1-314B-9899-1D9DDA075351}"/>
              </a:ext>
            </a:extLst>
          </p:cNvPr>
          <p:cNvSpPr>
            <a:spLocks noGrp="1"/>
          </p:cNvSpPr>
          <p:nvPr>
            <p:ph type="dt" sz="half" idx="10"/>
          </p:nvPr>
        </p:nvSpPr>
        <p:spPr/>
        <p:txBody>
          <a:bodyPr/>
          <a:lstStyle/>
          <a:p>
            <a:fld id="{D54DDE72-1CFA-2044-BF26-CEF8C00E45EF}" type="datetimeFigureOut">
              <a:rPr lang="en-GB" smtClean="0"/>
              <a:t>23/01/2024</a:t>
            </a:fld>
            <a:endParaRPr lang="en-GB"/>
          </a:p>
        </p:txBody>
      </p:sp>
      <p:sp>
        <p:nvSpPr>
          <p:cNvPr id="5" name="Footer Placeholder 4">
            <a:extLst>
              <a:ext uri="{FF2B5EF4-FFF2-40B4-BE49-F238E27FC236}">
                <a16:creationId xmlns:a16="http://schemas.microsoft.com/office/drawing/2014/main" id="{E8554074-7A5C-0D4E-9981-998A1CF6C16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EF343EA-EC0A-5647-8AFB-65F869C28DDE}"/>
              </a:ext>
            </a:extLst>
          </p:cNvPr>
          <p:cNvSpPr>
            <a:spLocks noGrp="1"/>
          </p:cNvSpPr>
          <p:nvPr>
            <p:ph type="sldNum" sz="quarter" idx="12"/>
          </p:nvPr>
        </p:nvSpPr>
        <p:spPr/>
        <p:txBody>
          <a:bodyPr/>
          <a:lstStyle/>
          <a:p>
            <a:fld id="{8BD36C93-C28A-0149-B71E-F2788A4C4CCB}" type="slidenum">
              <a:rPr lang="en-GB" smtClean="0"/>
              <a:t>‹#›</a:t>
            </a:fld>
            <a:endParaRPr lang="en-GB"/>
          </a:p>
        </p:txBody>
      </p:sp>
    </p:spTree>
    <p:extLst>
      <p:ext uri="{BB962C8B-B14F-4D97-AF65-F5344CB8AC3E}">
        <p14:creationId xmlns:p14="http://schemas.microsoft.com/office/powerpoint/2010/main" val="644917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79E68-1CEE-EA48-8D1B-F69D8D75C611}"/>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2C403C3B-BD7F-D148-A189-23ECACF43F97}"/>
              </a:ext>
            </a:extLst>
          </p:cNvPr>
          <p:cNvSpPr>
            <a:spLocks noGrp="1"/>
          </p:cNvSpPr>
          <p:nvPr>
            <p:ph sz="half" idx="1"/>
          </p:nvPr>
        </p:nvSpPr>
        <p:spPr>
          <a:xfrm>
            <a:off x="471488" y="2637014"/>
            <a:ext cx="2914650" cy="628526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1D73ACC4-AB57-2242-B2B5-3BD5E6A757F8}"/>
              </a:ext>
            </a:extLst>
          </p:cNvPr>
          <p:cNvSpPr>
            <a:spLocks noGrp="1"/>
          </p:cNvSpPr>
          <p:nvPr>
            <p:ph sz="half" idx="2"/>
          </p:nvPr>
        </p:nvSpPr>
        <p:spPr>
          <a:xfrm>
            <a:off x="3471863" y="2637014"/>
            <a:ext cx="2914650" cy="628526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D4BB02FC-EF61-FB4F-9CBF-79756C3A4DEB}"/>
              </a:ext>
            </a:extLst>
          </p:cNvPr>
          <p:cNvSpPr>
            <a:spLocks noGrp="1"/>
          </p:cNvSpPr>
          <p:nvPr>
            <p:ph type="dt" sz="half" idx="10"/>
          </p:nvPr>
        </p:nvSpPr>
        <p:spPr/>
        <p:txBody>
          <a:bodyPr/>
          <a:lstStyle/>
          <a:p>
            <a:fld id="{D54DDE72-1CFA-2044-BF26-CEF8C00E45EF}" type="datetimeFigureOut">
              <a:rPr lang="en-GB" smtClean="0"/>
              <a:t>23/01/2024</a:t>
            </a:fld>
            <a:endParaRPr lang="en-GB"/>
          </a:p>
        </p:txBody>
      </p:sp>
      <p:sp>
        <p:nvSpPr>
          <p:cNvPr id="6" name="Footer Placeholder 5">
            <a:extLst>
              <a:ext uri="{FF2B5EF4-FFF2-40B4-BE49-F238E27FC236}">
                <a16:creationId xmlns:a16="http://schemas.microsoft.com/office/drawing/2014/main" id="{B512931F-BC87-754F-B56E-A2E825D6F87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B5610D9-8B44-BB49-8BC7-024F2C824F4C}"/>
              </a:ext>
            </a:extLst>
          </p:cNvPr>
          <p:cNvSpPr>
            <a:spLocks noGrp="1"/>
          </p:cNvSpPr>
          <p:nvPr>
            <p:ph type="sldNum" sz="quarter" idx="12"/>
          </p:nvPr>
        </p:nvSpPr>
        <p:spPr/>
        <p:txBody>
          <a:bodyPr/>
          <a:lstStyle/>
          <a:p>
            <a:fld id="{8BD36C93-C28A-0149-B71E-F2788A4C4CCB}" type="slidenum">
              <a:rPr lang="en-GB" smtClean="0"/>
              <a:t>‹#›</a:t>
            </a:fld>
            <a:endParaRPr lang="en-GB"/>
          </a:p>
        </p:txBody>
      </p:sp>
    </p:spTree>
    <p:extLst>
      <p:ext uri="{BB962C8B-B14F-4D97-AF65-F5344CB8AC3E}">
        <p14:creationId xmlns:p14="http://schemas.microsoft.com/office/powerpoint/2010/main" val="26525008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64A91-575C-1B41-9F66-295BC4EFF703}"/>
              </a:ext>
            </a:extLst>
          </p:cNvPr>
          <p:cNvSpPr>
            <a:spLocks noGrp="1"/>
          </p:cNvSpPr>
          <p:nvPr>
            <p:ph type="title"/>
          </p:nvPr>
        </p:nvSpPr>
        <p:spPr>
          <a:xfrm>
            <a:off x="472381" y="527404"/>
            <a:ext cx="5915025" cy="1914702"/>
          </a:xfrm>
        </p:spPr>
        <p:txBody>
          <a:bodyPr/>
          <a:lstStyle/>
          <a:p>
            <a:r>
              <a:rPr lang="en-GB"/>
              <a:t>Click to edit Master title style</a:t>
            </a:r>
          </a:p>
        </p:txBody>
      </p:sp>
      <p:sp>
        <p:nvSpPr>
          <p:cNvPr id="3" name="Text Placeholder 2">
            <a:extLst>
              <a:ext uri="{FF2B5EF4-FFF2-40B4-BE49-F238E27FC236}">
                <a16:creationId xmlns:a16="http://schemas.microsoft.com/office/drawing/2014/main" id="{8789436F-4D8F-6B4A-8477-857525FE5D7A}"/>
              </a:ext>
            </a:extLst>
          </p:cNvPr>
          <p:cNvSpPr>
            <a:spLocks noGrp="1"/>
          </p:cNvSpPr>
          <p:nvPr>
            <p:ph type="body" idx="1"/>
          </p:nvPr>
        </p:nvSpPr>
        <p:spPr>
          <a:xfrm>
            <a:off x="472381" y="2428347"/>
            <a:ext cx="2901255" cy="1190095"/>
          </a:xfrm>
        </p:spPr>
        <p:txBody>
          <a:bodyPr anchor="b"/>
          <a:lstStyle>
            <a:lvl1pPr marL="0" indent="0">
              <a:buNone/>
              <a:defRPr sz="3467" b="1"/>
            </a:lvl1pPr>
            <a:lvl2pPr marL="660380" indent="0">
              <a:buNone/>
              <a:defRPr sz="2889" b="1"/>
            </a:lvl2pPr>
            <a:lvl3pPr marL="1320759" indent="0">
              <a:buNone/>
              <a:defRPr sz="2600" b="1"/>
            </a:lvl3pPr>
            <a:lvl4pPr marL="1981139" indent="0">
              <a:buNone/>
              <a:defRPr sz="2311" b="1"/>
            </a:lvl4pPr>
            <a:lvl5pPr marL="2641519" indent="0">
              <a:buNone/>
              <a:defRPr sz="2311" b="1"/>
            </a:lvl5pPr>
            <a:lvl6pPr marL="3301898" indent="0">
              <a:buNone/>
              <a:defRPr sz="2311" b="1"/>
            </a:lvl6pPr>
            <a:lvl7pPr marL="3962278" indent="0">
              <a:buNone/>
              <a:defRPr sz="2311" b="1"/>
            </a:lvl7pPr>
            <a:lvl8pPr marL="4622658" indent="0">
              <a:buNone/>
              <a:defRPr sz="2311" b="1"/>
            </a:lvl8pPr>
            <a:lvl9pPr marL="5283037" indent="0">
              <a:buNone/>
              <a:defRPr sz="2311" b="1"/>
            </a:lvl9pPr>
          </a:lstStyle>
          <a:p>
            <a:pPr lvl="0"/>
            <a:r>
              <a:rPr lang="en-GB"/>
              <a:t>Click to edit Master text styles</a:t>
            </a:r>
          </a:p>
        </p:txBody>
      </p:sp>
      <p:sp>
        <p:nvSpPr>
          <p:cNvPr id="4" name="Content Placeholder 3">
            <a:extLst>
              <a:ext uri="{FF2B5EF4-FFF2-40B4-BE49-F238E27FC236}">
                <a16:creationId xmlns:a16="http://schemas.microsoft.com/office/drawing/2014/main" id="{A1021449-F59F-BB44-935C-680568D30DC1}"/>
              </a:ext>
            </a:extLst>
          </p:cNvPr>
          <p:cNvSpPr>
            <a:spLocks noGrp="1"/>
          </p:cNvSpPr>
          <p:nvPr>
            <p:ph sz="half" idx="2"/>
          </p:nvPr>
        </p:nvSpPr>
        <p:spPr>
          <a:xfrm>
            <a:off x="472381" y="3618442"/>
            <a:ext cx="2901255" cy="532218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6E8F3E1D-8DBE-8E47-8ADD-10AC3D16F98D}"/>
              </a:ext>
            </a:extLst>
          </p:cNvPr>
          <p:cNvSpPr>
            <a:spLocks noGrp="1"/>
          </p:cNvSpPr>
          <p:nvPr>
            <p:ph type="body" sz="quarter" idx="3"/>
          </p:nvPr>
        </p:nvSpPr>
        <p:spPr>
          <a:xfrm>
            <a:off x="3471863" y="2428347"/>
            <a:ext cx="2915543" cy="1190095"/>
          </a:xfrm>
        </p:spPr>
        <p:txBody>
          <a:bodyPr anchor="b"/>
          <a:lstStyle>
            <a:lvl1pPr marL="0" indent="0">
              <a:buNone/>
              <a:defRPr sz="3467" b="1"/>
            </a:lvl1pPr>
            <a:lvl2pPr marL="660380" indent="0">
              <a:buNone/>
              <a:defRPr sz="2889" b="1"/>
            </a:lvl2pPr>
            <a:lvl3pPr marL="1320759" indent="0">
              <a:buNone/>
              <a:defRPr sz="2600" b="1"/>
            </a:lvl3pPr>
            <a:lvl4pPr marL="1981139" indent="0">
              <a:buNone/>
              <a:defRPr sz="2311" b="1"/>
            </a:lvl4pPr>
            <a:lvl5pPr marL="2641519" indent="0">
              <a:buNone/>
              <a:defRPr sz="2311" b="1"/>
            </a:lvl5pPr>
            <a:lvl6pPr marL="3301898" indent="0">
              <a:buNone/>
              <a:defRPr sz="2311" b="1"/>
            </a:lvl6pPr>
            <a:lvl7pPr marL="3962278" indent="0">
              <a:buNone/>
              <a:defRPr sz="2311" b="1"/>
            </a:lvl7pPr>
            <a:lvl8pPr marL="4622658" indent="0">
              <a:buNone/>
              <a:defRPr sz="2311" b="1"/>
            </a:lvl8pPr>
            <a:lvl9pPr marL="5283037" indent="0">
              <a:buNone/>
              <a:defRPr sz="2311" b="1"/>
            </a:lvl9pPr>
          </a:lstStyle>
          <a:p>
            <a:pPr lvl="0"/>
            <a:r>
              <a:rPr lang="en-GB"/>
              <a:t>Click to edit Master text styles</a:t>
            </a:r>
          </a:p>
        </p:txBody>
      </p:sp>
      <p:sp>
        <p:nvSpPr>
          <p:cNvPr id="6" name="Content Placeholder 5">
            <a:extLst>
              <a:ext uri="{FF2B5EF4-FFF2-40B4-BE49-F238E27FC236}">
                <a16:creationId xmlns:a16="http://schemas.microsoft.com/office/drawing/2014/main" id="{DEDF18B6-C88B-0E4A-A884-2DB3BA0675CE}"/>
              </a:ext>
            </a:extLst>
          </p:cNvPr>
          <p:cNvSpPr>
            <a:spLocks noGrp="1"/>
          </p:cNvSpPr>
          <p:nvPr>
            <p:ph sz="quarter" idx="4"/>
          </p:nvPr>
        </p:nvSpPr>
        <p:spPr>
          <a:xfrm>
            <a:off x="3471863" y="3618442"/>
            <a:ext cx="2915543" cy="532218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90A75FF9-C310-074D-B9F9-640A315A6F0B}"/>
              </a:ext>
            </a:extLst>
          </p:cNvPr>
          <p:cNvSpPr>
            <a:spLocks noGrp="1"/>
          </p:cNvSpPr>
          <p:nvPr>
            <p:ph type="dt" sz="half" idx="10"/>
          </p:nvPr>
        </p:nvSpPr>
        <p:spPr/>
        <p:txBody>
          <a:bodyPr/>
          <a:lstStyle/>
          <a:p>
            <a:fld id="{D54DDE72-1CFA-2044-BF26-CEF8C00E45EF}" type="datetimeFigureOut">
              <a:rPr lang="en-GB" smtClean="0"/>
              <a:t>23/01/2024</a:t>
            </a:fld>
            <a:endParaRPr lang="en-GB"/>
          </a:p>
        </p:txBody>
      </p:sp>
      <p:sp>
        <p:nvSpPr>
          <p:cNvPr id="8" name="Footer Placeholder 7">
            <a:extLst>
              <a:ext uri="{FF2B5EF4-FFF2-40B4-BE49-F238E27FC236}">
                <a16:creationId xmlns:a16="http://schemas.microsoft.com/office/drawing/2014/main" id="{125CCD0D-CD32-934D-9D02-9E6B957CC128}"/>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EEB3C27-55F4-B74F-92A5-465BE77DC73B}"/>
              </a:ext>
            </a:extLst>
          </p:cNvPr>
          <p:cNvSpPr>
            <a:spLocks noGrp="1"/>
          </p:cNvSpPr>
          <p:nvPr>
            <p:ph type="sldNum" sz="quarter" idx="12"/>
          </p:nvPr>
        </p:nvSpPr>
        <p:spPr/>
        <p:txBody>
          <a:bodyPr/>
          <a:lstStyle/>
          <a:p>
            <a:fld id="{8BD36C93-C28A-0149-B71E-F2788A4C4CCB}" type="slidenum">
              <a:rPr lang="en-GB" smtClean="0"/>
              <a:t>‹#›</a:t>
            </a:fld>
            <a:endParaRPr lang="en-GB"/>
          </a:p>
        </p:txBody>
      </p:sp>
    </p:spTree>
    <p:extLst>
      <p:ext uri="{BB962C8B-B14F-4D97-AF65-F5344CB8AC3E}">
        <p14:creationId xmlns:p14="http://schemas.microsoft.com/office/powerpoint/2010/main" val="16348227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F0106-C96E-754C-8660-FD7A2E361A35}"/>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838B717F-D7C9-634B-8511-E00124B989E9}"/>
              </a:ext>
            </a:extLst>
          </p:cNvPr>
          <p:cNvSpPr>
            <a:spLocks noGrp="1"/>
          </p:cNvSpPr>
          <p:nvPr>
            <p:ph type="dt" sz="half" idx="10"/>
          </p:nvPr>
        </p:nvSpPr>
        <p:spPr/>
        <p:txBody>
          <a:bodyPr/>
          <a:lstStyle/>
          <a:p>
            <a:fld id="{D54DDE72-1CFA-2044-BF26-CEF8C00E45EF}" type="datetimeFigureOut">
              <a:rPr lang="en-GB" smtClean="0"/>
              <a:t>23/01/2024</a:t>
            </a:fld>
            <a:endParaRPr lang="en-GB"/>
          </a:p>
        </p:txBody>
      </p:sp>
      <p:sp>
        <p:nvSpPr>
          <p:cNvPr id="4" name="Footer Placeholder 3">
            <a:extLst>
              <a:ext uri="{FF2B5EF4-FFF2-40B4-BE49-F238E27FC236}">
                <a16:creationId xmlns:a16="http://schemas.microsoft.com/office/drawing/2014/main" id="{D1281950-773B-F742-8BBC-4B8E99437EA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90D37E8-C674-4C47-BAE1-E7517D21D984}"/>
              </a:ext>
            </a:extLst>
          </p:cNvPr>
          <p:cNvSpPr>
            <a:spLocks noGrp="1"/>
          </p:cNvSpPr>
          <p:nvPr>
            <p:ph type="sldNum" sz="quarter" idx="12"/>
          </p:nvPr>
        </p:nvSpPr>
        <p:spPr/>
        <p:txBody>
          <a:bodyPr/>
          <a:lstStyle/>
          <a:p>
            <a:fld id="{8BD36C93-C28A-0149-B71E-F2788A4C4CCB}" type="slidenum">
              <a:rPr lang="en-GB" smtClean="0"/>
              <a:t>‹#›</a:t>
            </a:fld>
            <a:endParaRPr lang="en-GB"/>
          </a:p>
        </p:txBody>
      </p:sp>
    </p:spTree>
    <p:extLst>
      <p:ext uri="{BB962C8B-B14F-4D97-AF65-F5344CB8AC3E}">
        <p14:creationId xmlns:p14="http://schemas.microsoft.com/office/powerpoint/2010/main" val="14263836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349D7BE-6858-4243-81EE-BA26D1291588}"/>
              </a:ext>
            </a:extLst>
          </p:cNvPr>
          <p:cNvSpPr>
            <a:spLocks noGrp="1"/>
          </p:cNvSpPr>
          <p:nvPr>
            <p:ph type="dt" sz="half" idx="10"/>
          </p:nvPr>
        </p:nvSpPr>
        <p:spPr/>
        <p:txBody>
          <a:bodyPr/>
          <a:lstStyle/>
          <a:p>
            <a:fld id="{D54DDE72-1CFA-2044-BF26-CEF8C00E45EF}" type="datetimeFigureOut">
              <a:rPr lang="en-GB" smtClean="0"/>
              <a:t>23/01/2024</a:t>
            </a:fld>
            <a:endParaRPr lang="en-GB"/>
          </a:p>
        </p:txBody>
      </p:sp>
      <p:sp>
        <p:nvSpPr>
          <p:cNvPr id="3" name="Footer Placeholder 2">
            <a:extLst>
              <a:ext uri="{FF2B5EF4-FFF2-40B4-BE49-F238E27FC236}">
                <a16:creationId xmlns:a16="http://schemas.microsoft.com/office/drawing/2014/main" id="{CBEBAD70-341E-1F4D-AA82-B2BA7D57392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6AE40EB-96AE-104C-8EF0-0CCE63BF5459}"/>
              </a:ext>
            </a:extLst>
          </p:cNvPr>
          <p:cNvSpPr>
            <a:spLocks noGrp="1"/>
          </p:cNvSpPr>
          <p:nvPr>
            <p:ph type="sldNum" sz="quarter" idx="12"/>
          </p:nvPr>
        </p:nvSpPr>
        <p:spPr/>
        <p:txBody>
          <a:bodyPr/>
          <a:lstStyle/>
          <a:p>
            <a:fld id="{8BD36C93-C28A-0149-B71E-F2788A4C4CCB}" type="slidenum">
              <a:rPr lang="en-GB" smtClean="0"/>
              <a:t>‹#›</a:t>
            </a:fld>
            <a:endParaRPr lang="en-GB"/>
          </a:p>
        </p:txBody>
      </p:sp>
    </p:spTree>
    <p:extLst>
      <p:ext uri="{BB962C8B-B14F-4D97-AF65-F5344CB8AC3E}">
        <p14:creationId xmlns:p14="http://schemas.microsoft.com/office/powerpoint/2010/main" val="32828740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22E0F-81DC-7447-930D-547105E0EF55}"/>
              </a:ext>
            </a:extLst>
          </p:cNvPr>
          <p:cNvSpPr>
            <a:spLocks noGrp="1"/>
          </p:cNvSpPr>
          <p:nvPr>
            <p:ph type="title"/>
          </p:nvPr>
        </p:nvSpPr>
        <p:spPr>
          <a:xfrm>
            <a:off x="472381" y="660400"/>
            <a:ext cx="2211883" cy="2311400"/>
          </a:xfrm>
        </p:spPr>
        <p:txBody>
          <a:bodyPr anchor="b"/>
          <a:lstStyle>
            <a:lvl1pPr>
              <a:defRPr sz="4622"/>
            </a:lvl1pPr>
          </a:lstStyle>
          <a:p>
            <a:r>
              <a:rPr lang="en-GB"/>
              <a:t>Click to edit Master title style</a:t>
            </a:r>
          </a:p>
        </p:txBody>
      </p:sp>
      <p:sp>
        <p:nvSpPr>
          <p:cNvPr id="3" name="Content Placeholder 2">
            <a:extLst>
              <a:ext uri="{FF2B5EF4-FFF2-40B4-BE49-F238E27FC236}">
                <a16:creationId xmlns:a16="http://schemas.microsoft.com/office/drawing/2014/main" id="{EC2DA092-0F6C-CB43-B1D9-F12FCDD88FED}"/>
              </a:ext>
            </a:extLst>
          </p:cNvPr>
          <p:cNvSpPr>
            <a:spLocks noGrp="1"/>
          </p:cNvSpPr>
          <p:nvPr>
            <p:ph idx="1"/>
          </p:nvPr>
        </p:nvSpPr>
        <p:spPr>
          <a:xfrm>
            <a:off x="2915543" y="1426281"/>
            <a:ext cx="3471863" cy="7039681"/>
          </a:xfrm>
        </p:spPr>
        <p:txBody>
          <a:bodyPr/>
          <a:lstStyle>
            <a:lvl1pPr>
              <a:defRPr sz="4622"/>
            </a:lvl1pPr>
            <a:lvl2pPr>
              <a:defRPr sz="4044"/>
            </a:lvl2pPr>
            <a:lvl3pPr>
              <a:defRPr sz="3467"/>
            </a:lvl3pPr>
            <a:lvl4pPr>
              <a:defRPr sz="2889"/>
            </a:lvl4pPr>
            <a:lvl5pPr>
              <a:defRPr sz="2889"/>
            </a:lvl5pPr>
            <a:lvl6pPr>
              <a:defRPr sz="2889"/>
            </a:lvl6pPr>
            <a:lvl7pPr>
              <a:defRPr sz="2889"/>
            </a:lvl7pPr>
            <a:lvl8pPr>
              <a:defRPr sz="2889"/>
            </a:lvl8pPr>
            <a:lvl9pPr>
              <a:defRPr sz="2889"/>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D7313A4E-92C3-AB42-80CF-85D4A8151114}"/>
              </a:ext>
            </a:extLst>
          </p:cNvPr>
          <p:cNvSpPr>
            <a:spLocks noGrp="1"/>
          </p:cNvSpPr>
          <p:nvPr>
            <p:ph type="body" sz="half" idx="2"/>
          </p:nvPr>
        </p:nvSpPr>
        <p:spPr>
          <a:xfrm>
            <a:off x="472381" y="2971800"/>
            <a:ext cx="2211883" cy="5505627"/>
          </a:xfrm>
        </p:spPr>
        <p:txBody>
          <a:bodyPr/>
          <a:lstStyle>
            <a:lvl1pPr marL="0" indent="0">
              <a:buNone/>
              <a:defRPr sz="2311"/>
            </a:lvl1pPr>
            <a:lvl2pPr marL="660380" indent="0">
              <a:buNone/>
              <a:defRPr sz="2022"/>
            </a:lvl2pPr>
            <a:lvl3pPr marL="1320759" indent="0">
              <a:buNone/>
              <a:defRPr sz="1733"/>
            </a:lvl3pPr>
            <a:lvl4pPr marL="1981139" indent="0">
              <a:buNone/>
              <a:defRPr sz="1444"/>
            </a:lvl4pPr>
            <a:lvl5pPr marL="2641519" indent="0">
              <a:buNone/>
              <a:defRPr sz="1444"/>
            </a:lvl5pPr>
            <a:lvl6pPr marL="3301898" indent="0">
              <a:buNone/>
              <a:defRPr sz="1444"/>
            </a:lvl6pPr>
            <a:lvl7pPr marL="3962278" indent="0">
              <a:buNone/>
              <a:defRPr sz="1444"/>
            </a:lvl7pPr>
            <a:lvl8pPr marL="4622658" indent="0">
              <a:buNone/>
              <a:defRPr sz="1444"/>
            </a:lvl8pPr>
            <a:lvl9pPr marL="5283037" indent="0">
              <a:buNone/>
              <a:defRPr sz="1444"/>
            </a:lvl9pPr>
          </a:lstStyle>
          <a:p>
            <a:pPr lvl="0"/>
            <a:r>
              <a:rPr lang="en-GB"/>
              <a:t>Click to edit Master text styles</a:t>
            </a:r>
          </a:p>
        </p:txBody>
      </p:sp>
      <p:sp>
        <p:nvSpPr>
          <p:cNvPr id="5" name="Date Placeholder 4">
            <a:extLst>
              <a:ext uri="{FF2B5EF4-FFF2-40B4-BE49-F238E27FC236}">
                <a16:creationId xmlns:a16="http://schemas.microsoft.com/office/drawing/2014/main" id="{7C71A191-148B-0E40-9103-965681E44ED6}"/>
              </a:ext>
            </a:extLst>
          </p:cNvPr>
          <p:cNvSpPr>
            <a:spLocks noGrp="1"/>
          </p:cNvSpPr>
          <p:nvPr>
            <p:ph type="dt" sz="half" idx="10"/>
          </p:nvPr>
        </p:nvSpPr>
        <p:spPr/>
        <p:txBody>
          <a:bodyPr/>
          <a:lstStyle/>
          <a:p>
            <a:fld id="{D54DDE72-1CFA-2044-BF26-CEF8C00E45EF}" type="datetimeFigureOut">
              <a:rPr lang="en-GB" smtClean="0"/>
              <a:t>23/01/2024</a:t>
            </a:fld>
            <a:endParaRPr lang="en-GB"/>
          </a:p>
        </p:txBody>
      </p:sp>
      <p:sp>
        <p:nvSpPr>
          <p:cNvPr id="6" name="Footer Placeholder 5">
            <a:extLst>
              <a:ext uri="{FF2B5EF4-FFF2-40B4-BE49-F238E27FC236}">
                <a16:creationId xmlns:a16="http://schemas.microsoft.com/office/drawing/2014/main" id="{B321FDA1-CD51-D346-9D40-AC675B4D54E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06B3166-683A-A844-BA0B-591BDDAAC3F2}"/>
              </a:ext>
            </a:extLst>
          </p:cNvPr>
          <p:cNvSpPr>
            <a:spLocks noGrp="1"/>
          </p:cNvSpPr>
          <p:nvPr>
            <p:ph type="sldNum" sz="quarter" idx="12"/>
          </p:nvPr>
        </p:nvSpPr>
        <p:spPr/>
        <p:txBody>
          <a:bodyPr/>
          <a:lstStyle/>
          <a:p>
            <a:fld id="{8BD36C93-C28A-0149-B71E-F2788A4C4CCB}" type="slidenum">
              <a:rPr lang="en-GB" smtClean="0"/>
              <a:t>‹#›</a:t>
            </a:fld>
            <a:endParaRPr lang="en-GB"/>
          </a:p>
        </p:txBody>
      </p:sp>
    </p:spTree>
    <p:extLst>
      <p:ext uri="{BB962C8B-B14F-4D97-AF65-F5344CB8AC3E}">
        <p14:creationId xmlns:p14="http://schemas.microsoft.com/office/powerpoint/2010/main" val="40428814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EDEFE-05F6-6F41-918A-E37886F3E87C}"/>
              </a:ext>
            </a:extLst>
          </p:cNvPr>
          <p:cNvSpPr>
            <a:spLocks noGrp="1"/>
          </p:cNvSpPr>
          <p:nvPr>
            <p:ph type="title"/>
          </p:nvPr>
        </p:nvSpPr>
        <p:spPr>
          <a:xfrm>
            <a:off x="472381" y="660400"/>
            <a:ext cx="2211883" cy="2311400"/>
          </a:xfrm>
        </p:spPr>
        <p:txBody>
          <a:bodyPr anchor="b"/>
          <a:lstStyle>
            <a:lvl1pPr>
              <a:defRPr sz="4622"/>
            </a:lvl1pPr>
          </a:lstStyle>
          <a:p>
            <a:r>
              <a:rPr lang="en-GB"/>
              <a:t>Click to edit Master title style</a:t>
            </a:r>
          </a:p>
        </p:txBody>
      </p:sp>
      <p:sp>
        <p:nvSpPr>
          <p:cNvPr id="3" name="Picture Placeholder 2">
            <a:extLst>
              <a:ext uri="{FF2B5EF4-FFF2-40B4-BE49-F238E27FC236}">
                <a16:creationId xmlns:a16="http://schemas.microsoft.com/office/drawing/2014/main" id="{DC68B884-14BA-704B-A9BF-59EA17E2B96F}"/>
              </a:ext>
            </a:extLst>
          </p:cNvPr>
          <p:cNvSpPr>
            <a:spLocks noGrp="1"/>
          </p:cNvSpPr>
          <p:nvPr>
            <p:ph type="pic" idx="1"/>
          </p:nvPr>
        </p:nvSpPr>
        <p:spPr>
          <a:xfrm>
            <a:off x="2915543" y="1426281"/>
            <a:ext cx="3471863" cy="7039681"/>
          </a:xfrm>
        </p:spPr>
        <p:txBody>
          <a:bodyPr/>
          <a:lstStyle>
            <a:lvl1pPr marL="0" indent="0">
              <a:buNone/>
              <a:defRPr sz="4622"/>
            </a:lvl1pPr>
            <a:lvl2pPr marL="660380" indent="0">
              <a:buNone/>
              <a:defRPr sz="4044"/>
            </a:lvl2pPr>
            <a:lvl3pPr marL="1320759" indent="0">
              <a:buNone/>
              <a:defRPr sz="3467"/>
            </a:lvl3pPr>
            <a:lvl4pPr marL="1981139" indent="0">
              <a:buNone/>
              <a:defRPr sz="2889"/>
            </a:lvl4pPr>
            <a:lvl5pPr marL="2641519" indent="0">
              <a:buNone/>
              <a:defRPr sz="2889"/>
            </a:lvl5pPr>
            <a:lvl6pPr marL="3301898" indent="0">
              <a:buNone/>
              <a:defRPr sz="2889"/>
            </a:lvl6pPr>
            <a:lvl7pPr marL="3962278" indent="0">
              <a:buNone/>
              <a:defRPr sz="2889"/>
            </a:lvl7pPr>
            <a:lvl8pPr marL="4622658" indent="0">
              <a:buNone/>
              <a:defRPr sz="2889"/>
            </a:lvl8pPr>
            <a:lvl9pPr marL="5283037" indent="0">
              <a:buNone/>
              <a:defRPr sz="2889"/>
            </a:lvl9pPr>
          </a:lstStyle>
          <a:p>
            <a:endParaRPr lang="en-GB"/>
          </a:p>
        </p:txBody>
      </p:sp>
      <p:sp>
        <p:nvSpPr>
          <p:cNvPr id="4" name="Text Placeholder 3">
            <a:extLst>
              <a:ext uri="{FF2B5EF4-FFF2-40B4-BE49-F238E27FC236}">
                <a16:creationId xmlns:a16="http://schemas.microsoft.com/office/drawing/2014/main" id="{647AA6DA-C606-D44A-AE6E-70F0F83DE3A1}"/>
              </a:ext>
            </a:extLst>
          </p:cNvPr>
          <p:cNvSpPr>
            <a:spLocks noGrp="1"/>
          </p:cNvSpPr>
          <p:nvPr>
            <p:ph type="body" sz="half" idx="2"/>
          </p:nvPr>
        </p:nvSpPr>
        <p:spPr>
          <a:xfrm>
            <a:off x="472381" y="2971800"/>
            <a:ext cx="2211883" cy="5505627"/>
          </a:xfrm>
        </p:spPr>
        <p:txBody>
          <a:bodyPr/>
          <a:lstStyle>
            <a:lvl1pPr marL="0" indent="0">
              <a:buNone/>
              <a:defRPr sz="2311"/>
            </a:lvl1pPr>
            <a:lvl2pPr marL="660380" indent="0">
              <a:buNone/>
              <a:defRPr sz="2022"/>
            </a:lvl2pPr>
            <a:lvl3pPr marL="1320759" indent="0">
              <a:buNone/>
              <a:defRPr sz="1733"/>
            </a:lvl3pPr>
            <a:lvl4pPr marL="1981139" indent="0">
              <a:buNone/>
              <a:defRPr sz="1444"/>
            </a:lvl4pPr>
            <a:lvl5pPr marL="2641519" indent="0">
              <a:buNone/>
              <a:defRPr sz="1444"/>
            </a:lvl5pPr>
            <a:lvl6pPr marL="3301898" indent="0">
              <a:buNone/>
              <a:defRPr sz="1444"/>
            </a:lvl6pPr>
            <a:lvl7pPr marL="3962278" indent="0">
              <a:buNone/>
              <a:defRPr sz="1444"/>
            </a:lvl7pPr>
            <a:lvl8pPr marL="4622658" indent="0">
              <a:buNone/>
              <a:defRPr sz="1444"/>
            </a:lvl8pPr>
            <a:lvl9pPr marL="5283037" indent="0">
              <a:buNone/>
              <a:defRPr sz="1444"/>
            </a:lvl9pPr>
          </a:lstStyle>
          <a:p>
            <a:pPr lvl="0"/>
            <a:r>
              <a:rPr lang="en-GB"/>
              <a:t>Click to edit Master text styles</a:t>
            </a:r>
          </a:p>
        </p:txBody>
      </p:sp>
      <p:sp>
        <p:nvSpPr>
          <p:cNvPr id="5" name="Date Placeholder 4">
            <a:extLst>
              <a:ext uri="{FF2B5EF4-FFF2-40B4-BE49-F238E27FC236}">
                <a16:creationId xmlns:a16="http://schemas.microsoft.com/office/drawing/2014/main" id="{FE8FD537-BC2C-6E4B-91BB-AC88A0629F97}"/>
              </a:ext>
            </a:extLst>
          </p:cNvPr>
          <p:cNvSpPr>
            <a:spLocks noGrp="1"/>
          </p:cNvSpPr>
          <p:nvPr>
            <p:ph type="dt" sz="half" idx="10"/>
          </p:nvPr>
        </p:nvSpPr>
        <p:spPr/>
        <p:txBody>
          <a:bodyPr/>
          <a:lstStyle/>
          <a:p>
            <a:fld id="{D54DDE72-1CFA-2044-BF26-CEF8C00E45EF}" type="datetimeFigureOut">
              <a:rPr lang="en-GB" smtClean="0"/>
              <a:t>23/01/2024</a:t>
            </a:fld>
            <a:endParaRPr lang="en-GB"/>
          </a:p>
        </p:txBody>
      </p:sp>
      <p:sp>
        <p:nvSpPr>
          <p:cNvPr id="6" name="Footer Placeholder 5">
            <a:extLst>
              <a:ext uri="{FF2B5EF4-FFF2-40B4-BE49-F238E27FC236}">
                <a16:creationId xmlns:a16="http://schemas.microsoft.com/office/drawing/2014/main" id="{76257B89-9150-3345-A93F-7A029007345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D40D6F7-8052-6740-A374-E545267CBDB1}"/>
              </a:ext>
            </a:extLst>
          </p:cNvPr>
          <p:cNvSpPr>
            <a:spLocks noGrp="1"/>
          </p:cNvSpPr>
          <p:nvPr>
            <p:ph type="sldNum" sz="quarter" idx="12"/>
          </p:nvPr>
        </p:nvSpPr>
        <p:spPr/>
        <p:txBody>
          <a:bodyPr/>
          <a:lstStyle/>
          <a:p>
            <a:fld id="{8BD36C93-C28A-0149-B71E-F2788A4C4CCB}" type="slidenum">
              <a:rPr lang="en-GB" smtClean="0"/>
              <a:t>‹#›</a:t>
            </a:fld>
            <a:endParaRPr lang="en-GB"/>
          </a:p>
        </p:txBody>
      </p:sp>
    </p:spTree>
    <p:extLst>
      <p:ext uri="{BB962C8B-B14F-4D97-AF65-F5344CB8AC3E}">
        <p14:creationId xmlns:p14="http://schemas.microsoft.com/office/powerpoint/2010/main" val="24348896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14207-0B1D-D24C-9090-CD3DA3BD56B5}"/>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DD33AF7C-6FCB-8F4F-A6F6-01BEBF0EEF35}"/>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525F48B3-DAF6-3849-B295-D6CF52E7454C}"/>
              </a:ext>
            </a:extLst>
          </p:cNvPr>
          <p:cNvSpPr>
            <a:spLocks noGrp="1"/>
          </p:cNvSpPr>
          <p:nvPr>
            <p:ph type="dt" sz="half" idx="10"/>
          </p:nvPr>
        </p:nvSpPr>
        <p:spPr/>
        <p:txBody>
          <a:bodyPr/>
          <a:lstStyle/>
          <a:p>
            <a:fld id="{D54DDE72-1CFA-2044-BF26-CEF8C00E45EF}" type="datetimeFigureOut">
              <a:rPr lang="en-GB" smtClean="0"/>
              <a:t>23/01/2024</a:t>
            </a:fld>
            <a:endParaRPr lang="en-GB"/>
          </a:p>
        </p:txBody>
      </p:sp>
      <p:sp>
        <p:nvSpPr>
          <p:cNvPr id="5" name="Footer Placeholder 4">
            <a:extLst>
              <a:ext uri="{FF2B5EF4-FFF2-40B4-BE49-F238E27FC236}">
                <a16:creationId xmlns:a16="http://schemas.microsoft.com/office/drawing/2014/main" id="{F01A5F90-C95A-EB41-A816-4D958880CD4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9CBB648-5AC8-DC45-84C9-5B9A0BC066C4}"/>
              </a:ext>
            </a:extLst>
          </p:cNvPr>
          <p:cNvSpPr>
            <a:spLocks noGrp="1"/>
          </p:cNvSpPr>
          <p:nvPr>
            <p:ph type="sldNum" sz="quarter" idx="12"/>
          </p:nvPr>
        </p:nvSpPr>
        <p:spPr/>
        <p:txBody>
          <a:bodyPr/>
          <a:lstStyle/>
          <a:p>
            <a:fld id="{8BD36C93-C28A-0149-B71E-F2788A4C4CCB}" type="slidenum">
              <a:rPr lang="en-GB" smtClean="0"/>
              <a:t>‹#›</a:t>
            </a:fld>
            <a:endParaRPr lang="en-GB"/>
          </a:p>
        </p:txBody>
      </p:sp>
    </p:spTree>
    <p:extLst>
      <p:ext uri="{BB962C8B-B14F-4D97-AF65-F5344CB8AC3E}">
        <p14:creationId xmlns:p14="http://schemas.microsoft.com/office/powerpoint/2010/main" val="18805816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5E46616-C53E-2840-84D7-0CD8A9F594B3}"/>
              </a:ext>
            </a:extLst>
          </p:cNvPr>
          <p:cNvSpPr>
            <a:spLocks noGrp="1"/>
          </p:cNvSpPr>
          <p:nvPr>
            <p:ph type="title" orient="vert"/>
          </p:nvPr>
        </p:nvSpPr>
        <p:spPr>
          <a:xfrm>
            <a:off x="4907756" y="527403"/>
            <a:ext cx="1478756" cy="8394877"/>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0AEBAA4D-EE22-214B-A7C9-3304ED33D896}"/>
              </a:ext>
            </a:extLst>
          </p:cNvPr>
          <p:cNvSpPr>
            <a:spLocks noGrp="1"/>
          </p:cNvSpPr>
          <p:nvPr>
            <p:ph type="body" orient="vert" idx="1"/>
          </p:nvPr>
        </p:nvSpPr>
        <p:spPr>
          <a:xfrm>
            <a:off x="471487" y="527403"/>
            <a:ext cx="4350544" cy="839487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770767E6-0826-884F-BBB5-72C3AEB3D1E3}"/>
              </a:ext>
            </a:extLst>
          </p:cNvPr>
          <p:cNvSpPr>
            <a:spLocks noGrp="1"/>
          </p:cNvSpPr>
          <p:nvPr>
            <p:ph type="dt" sz="half" idx="10"/>
          </p:nvPr>
        </p:nvSpPr>
        <p:spPr/>
        <p:txBody>
          <a:bodyPr/>
          <a:lstStyle/>
          <a:p>
            <a:fld id="{D54DDE72-1CFA-2044-BF26-CEF8C00E45EF}" type="datetimeFigureOut">
              <a:rPr lang="en-GB" smtClean="0"/>
              <a:t>23/01/2024</a:t>
            </a:fld>
            <a:endParaRPr lang="en-GB"/>
          </a:p>
        </p:txBody>
      </p:sp>
      <p:sp>
        <p:nvSpPr>
          <p:cNvPr id="5" name="Footer Placeholder 4">
            <a:extLst>
              <a:ext uri="{FF2B5EF4-FFF2-40B4-BE49-F238E27FC236}">
                <a16:creationId xmlns:a16="http://schemas.microsoft.com/office/drawing/2014/main" id="{7BDD3CCE-87C1-E845-9D16-9AA24A51768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B2362DE-9D02-E44B-818E-A9312F269ACE}"/>
              </a:ext>
            </a:extLst>
          </p:cNvPr>
          <p:cNvSpPr>
            <a:spLocks noGrp="1"/>
          </p:cNvSpPr>
          <p:nvPr>
            <p:ph type="sldNum" sz="quarter" idx="12"/>
          </p:nvPr>
        </p:nvSpPr>
        <p:spPr/>
        <p:txBody>
          <a:bodyPr/>
          <a:lstStyle/>
          <a:p>
            <a:fld id="{8BD36C93-C28A-0149-B71E-F2788A4C4CCB}" type="slidenum">
              <a:rPr lang="en-GB" smtClean="0"/>
              <a:t>‹#›</a:t>
            </a:fld>
            <a:endParaRPr lang="en-GB"/>
          </a:p>
        </p:txBody>
      </p:sp>
    </p:spTree>
    <p:extLst>
      <p:ext uri="{BB962C8B-B14F-4D97-AF65-F5344CB8AC3E}">
        <p14:creationId xmlns:p14="http://schemas.microsoft.com/office/powerpoint/2010/main" val="4995298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1C0695E-DD74-B341-AC7C-5264C2365E86}"/>
              </a:ext>
            </a:extLst>
          </p:cNvPr>
          <p:cNvSpPr>
            <a:spLocks noGrp="1"/>
          </p:cNvSpPr>
          <p:nvPr>
            <p:ph type="title"/>
          </p:nvPr>
        </p:nvSpPr>
        <p:spPr>
          <a:xfrm>
            <a:off x="471488" y="527404"/>
            <a:ext cx="5915025" cy="1914702"/>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1645140F-CDC8-8442-BC06-F7900F3EF58A}"/>
              </a:ext>
            </a:extLst>
          </p:cNvPr>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4FD607C-845E-AE4B-BD95-C47B83C188D1}"/>
              </a:ext>
            </a:extLst>
          </p:cNvPr>
          <p:cNvSpPr>
            <a:spLocks noGrp="1"/>
          </p:cNvSpPr>
          <p:nvPr>
            <p:ph type="dt" sz="half" idx="2"/>
          </p:nvPr>
        </p:nvSpPr>
        <p:spPr>
          <a:xfrm>
            <a:off x="471488" y="9181395"/>
            <a:ext cx="1543050" cy="527403"/>
          </a:xfrm>
          <a:prstGeom prst="rect">
            <a:avLst/>
          </a:prstGeom>
        </p:spPr>
        <p:txBody>
          <a:bodyPr vert="horz" lIns="91440" tIns="45720" rIns="91440" bIns="45720" rtlCol="0" anchor="ctr"/>
          <a:lstStyle>
            <a:lvl1pPr algn="l">
              <a:defRPr sz="1733">
                <a:solidFill>
                  <a:schemeClr val="tx1">
                    <a:tint val="75000"/>
                  </a:schemeClr>
                </a:solidFill>
              </a:defRPr>
            </a:lvl1pPr>
          </a:lstStyle>
          <a:p>
            <a:fld id="{D54DDE72-1CFA-2044-BF26-CEF8C00E45EF}" type="datetimeFigureOut">
              <a:rPr lang="en-GB" smtClean="0"/>
              <a:t>23/01/2024</a:t>
            </a:fld>
            <a:endParaRPr lang="en-GB"/>
          </a:p>
        </p:txBody>
      </p:sp>
      <p:sp>
        <p:nvSpPr>
          <p:cNvPr id="5" name="Footer Placeholder 4">
            <a:extLst>
              <a:ext uri="{FF2B5EF4-FFF2-40B4-BE49-F238E27FC236}">
                <a16:creationId xmlns:a16="http://schemas.microsoft.com/office/drawing/2014/main" id="{CA59B516-53AD-4046-BF13-A0DAED680E19}"/>
              </a:ext>
            </a:extLst>
          </p:cNvPr>
          <p:cNvSpPr>
            <a:spLocks noGrp="1"/>
          </p:cNvSpPr>
          <p:nvPr>
            <p:ph type="ftr" sz="quarter" idx="3"/>
          </p:nvPr>
        </p:nvSpPr>
        <p:spPr>
          <a:xfrm>
            <a:off x="2271713" y="9181395"/>
            <a:ext cx="2314575" cy="527403"/>
          </a:xfrm>
          <a:prstGeom prst="rect">
            <a:avLst/>
          </a:prstGeom>
        </p:spPr>
        <p:txBody>
          <a:bodyPr vert="horz" lIns="91440" tIns="45720" rIns="91440" bIns="45720" rtlCol="0" anchor="ctr"/>
          <a:lstStyle>
            <a:lvl1pPr algn="ctr">
              <a:defRPr sz="1733">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653CB17-2DD3-4641-9066-91ADE85226E7}"/>
              </a:ext>
            </a:extLst>
          </p:cNvPr>
          <p:cNvSpPr>
            <a:spLocks noGrp="1"/>
          </p:cNvSpPr>
          <p:nvPr>
            <p:ph type="sldNum" sz="quarter" idx="4"/>
          </p:nvPr>
        </p:nvSpPr>
        <p:spPr>
          <a:xfrm>
            <a:off x="4843463" y="9181395"/>
            <a:ext cx="1543050" cy="527403"/>
          </a:xfrm>
          <a:prstGeom prst="rect">
            <a:avLst/>
          </a:prstGeom>
        </p:spPr>
        <p:txBody>
          <a:bodyPr vert="horz" lIns="91440" tIns="45720" rIns="91440" bIns="45720" rtlCol="0" anchor="ctr"/>
          <a:lstStyle>
            <a:lvl1pPr algn="r">
              <a:defRPr sz="1733">
                <a:solidFill>
                  <a:schemeClr val="tx1">
                    <a:tint val="75000"/>
                  </a:schemeClr>
                </a:solidFill>
              </a:defRPr>
            </a:lvl1pPr>
          </a:lstStyle>
          <a:p>
            <a:fld id="{8BD36C93-C28A-0149-B71E-F2788A4C4CCB}" type="slidenum">
              <a:rPr lang="en-GB" smtClean="0"/>
              <a:t>‹#›</a:t>
            </a:fld>
            <a:endParaRPr lang="en-GB"/>
          </a:p>
        </p:txBody>
      </p:sp>
    </p:spTree>
    <p:extLst>
      <p:ext uri="{BB962C8B-B14F-4D97-AF65-F5344CB8AC3E}">
        <p14:creationId xmlns:p14="http://schemas.microsoft.com/office/powerpoint/2010/main" val="22344208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1320759" rtl="0" eaLnBrk="1" latinLnBrk="0" hangingPunct="1">
        <a:lnSpc>
          <a:spcPct val="90000"/>
        </a:lnSpc>
        <a:spcBef>
          <a:spcPct val="0"/>
        </a:spcBef>
        <a:buNone/>
        <a:defRPr sz="6355" kern="1200">
          <a:solidFill>
            <a:schemeClr val="tx1"/>
          </a:solidFill>
          <a:latin typeface="+mj-lt"/>
          <a:ea typeface="+mj-ea"/>
          <a:cs typeface="+mj-cs"/>
        </a:defRPr>
      </a:lvl1pPr>
    </p:titleStyle>
    <p:bodyStyle>
      <a:lvl1pPr marL="330190" indent="-330190" algn="l" defTabSz="1320759" rtl="0" eaLnBrk="1" latinLnBrk="0" hangingPunct="1">
        <a:lnSpc>
          <a:spcPct val="90000"/>
        </a:lnSpc>
        <a:spcBef>
          <a:spcPts val="1444"/>
        </a:spcBef>
        <a:buFont typeface="Arial" panose="020B0604020202020204" pitchFamily="34" charset="0"/>
        <a:buChar char="•"/>
        <a:defRPr sz="4044" kern="1200">
          <a:solidFill>
            <a:schemeClr val="tx1"/>
          </a:solidFill>
          <a:latin typeface="+mn-lt"/>
          <a:ea typeface="+mn-ea"/>
          <a:cs typeface="+mn-cs"/>
        </a:defRPr>
      </a:lvl1pPr>
      <a:lvl2pPr marL="990570" indent="-330190" algn="l" defTabSz="1320759" rtl="0" eaLnBrk="1" latinLnBrk="0" hangingPunct="1">
        <a:lnSpc>
          <a:spcPct val="90000"/>
        </a:lnSpc>
        <a:spcBef>
          <a:spcPts val="722"/>
        </a:spcBef>
        <a:buFont typeface="Arial" panose="020B0604020202020204" pitchFamily="34" charset="0"/>
        <a:buChar char="•"/>
        <a:defRPr sz="3467" kern="1200">
          <a:solidFill>
            <a:schemeClr val="tx1"/>
          </a:solidFill>
          <a:latin typeface="+mn-lt"/>
          <a:ea typeface="+mn-ea"/>
          <a:cs typeface="+mn-cs"/>
        </a:defRPr>
      </a:lvl2pPr>
      <a:lvl3pPr marL="1650949" indent="-330190" algn="l" defTabSz="1320759" rtl="0" eaLnBrk="1" latinLnBrk="0" hangingPunct="1">
        <a:lnSpc>
          <a:spcPct val="90000"/>
        </a:lnSpc>
        <a:spcBef>
          <a:spcPts val="722"/>
        </a:spcBef>
        <a:buFont typeface="Arial" panose="020B0604020202020204" pitchFamily="34" charset="0"/>
        <a:buChar char="•"/>
        <a:defRPr sz="2889" kern="1200">
          <a:solidFill>
            <a:schemeClr val="tx1"/>
          </a:solidFill>
          <a:latin typeface="+mn-lt"/>
          <a:ea typeface="+mn-ea"/>
          <a:cs typeface="+mn-cs"/>
        </a:defRPr>
      </a:lvl3pPr>
      <a:lvl4pPr marL="2311329" indent="-330190" algn="l" defTabSz="1320759" rtl="0" eaLnBrk="1" latinLnBrk="0" hangingPunct="1">
        <a:lnSpc>
          <a:spcPct val="90000"/>
        </a:lnSpc>
        <a:spcBef>
          <a:spcPts val="722"/>
        </a:spcBef>
        <a:buFont typeface="Arial" panose="020B0604020202020204" pitchFamily="34" charset="0"/>
        <a:buChar char="•"/>
        <a:defRPr sz="2600" kern="1200">
          <a:solidFill>
            <a:schemeClr val="tx1"/>
          </a:solidFill>
          <a:latin typeface="+mn-lt"/>
          <a:ea typeface="+mn-ea"/>
          <a:cs typeface="+mn-cs"/>
        </a:defRPr>
      </a:lvl4pPr>
      <a:lvl5pPr marL="2971709" indent="-330190" algn="l" defTabSz="1320759" rtl="0" eaLnBrk="1" latinLnBrk="0" hangingPunct="1">
        <a:lnSpc>
          <a:spcPct val="90000"/>
        </a:lnSpc>
        <a:spcBef>
          <a:spcPts val="722"/>
        </a:spcBef>
        <a:buFont typeface="Arial" panose="020B0604020202020204" pitchFamily="34" charset="0"/>
        <a:buChar char="•"/>
        <a:defRPr sz="2600" kern="1200">
          <a:solidFill>
            <a:schemeClr val="tx1"/>
          </a:solidFill>
          <a:latin typeface="+mn-lt"/>
          <a:ea typeface="+mn-ea"/>
          <a:cs typeface="+mn-cs"/>
        </a:defRPr>
      </a:lvl5pPr>
      <a:lvl6pPr marL="3632088" indent="-330190" algn="l" defTabSz="1320759" rtl="0" eaLnBrk="1" latinLnBrk="0" hangingPunct="1">
        <a:lnSpc>
          <a:spcPct val="90000"/>
        </a:lnSpc>
        <a:spcBef>
          <a:spcPts val="722"/>
        </a:spcBef>
        <a:buFont typeface="Arial" panose="020B0604020202020204" pitchFamily="34" charset="0"/>
        <a:buChar char="•"/>
        <a:defRPr sz="2600" kern="1200">
          <a:solidFill>
            <a:schemeClr val="tx1"/>
          </a:solidFill>
          <a:latin typeface="+mn-lt"/>
          <a:ea typeface="+mn-ea"/>
          <a:cs typeface="+mn-cs"/>
        </a:defRPr>
      </a:lvl6pPr>
      <a:lvl7pPr marL="4292468" indent="-330190" algn="l" defTabSz="1320759" rtl="0" eaLnBrk="1" latinLnBrk="0" hangingPunct="1">
        <a:lnSpc>
          <a:spcPct val="90000"/>
        </a:lnSpc>
        <a:spcBef>
          <a:spcPts val="722"/>
        </a:spcBef>
        <a:buFont typeface="Arial" panose="020B0604020202020204" pitchFamily="34" charset="0"/>
        <a:buChar char="•"/>
        <a:defRPr sz="2600" kern="1200">
          <a:solidFill>
            <a:schemeClr val="tx1"/>
          </a:solidFill>
          <a:latin typeface="+mn-lt"/>
          <a:ea typeface="+mn-ea"/>
          <a:cs typeface="+mn-cs"/>
        </a:defRPr>
      </a:lvl7pPr>
      <a:lvl8pPr marL="4952848" indent="-330190" algn="l" defTabSz="1320759" rtl="0" eaLnBrk="1" latinLnBrk="0" hangingPunct="1">
        <a:lnSpc>
          <a:spcPct val="90000"/>
        </a:lnSpc>
        <a:spcBef>
          <a:spcPts val="722"/>
        </a:spcBef>
        <a:buFont typeface="Arial" panose="020B0604020202020204" pitchFamily="34" charset="0"/>
        <a:buChar char="•"/>
        <a:defRPr sz="2600" kern="1200">
          <a:solidFill>
            <a:schemeClr val="tx1"/>
          </a:solidFill>
          <a:latin typeface="+mn-lt"/>
          <a:ea typeface="+mn-ea"/>
          <a:cs typeface="+mn-cs"/>
        </a:defRPr>
      </a:lvl8pPr>
      <a:lvl9pPr marL="5613227" indent="-330190" algn="l" defTabSz="1320759" rtl="0" eaLnBrk="1" latinLnBrk="0" hangingPunct="1">
        <a:lnSpc>
          <a:spcPct val="90000"/>
        </a:lnSpc>
        <a:spcBef>
          <a:spcPts val="722"/>
        </a:spcBef>
        <a:buFont typeface="Arial" panose="020B0604020202020204" pitchFamily="34" charset="0"/>
        <a:buChar char="•"/>
        <a:defRPr sz="2600" kern="1200">
          <a:solidFill>
            <a:schemeClr val="tx1"/>
          </a:solidFill>
          <a:latin typeface="+mn-lt"/>
          <a:ea typeface="+mn-ea"/>
          <a:cs typeface="+mn-cs"/>
        </a:defRPr>
      </a:lvl9pPr>
    </p:bodyStyle>
    <p:otherStyle>
      <a:defPPr>
        <a:defRPr lang="en-US"/>
      </a:defPPr>
      <a:lvl1pPr marL="0" algn="l" defTabSz="1320759" rtl="0" eaLnBrk="1" latinLnBrk="0" hangingPunct="1">
        <a:defRPr sz="2600" kern="1200">
          <a:solidFill>
            <a:schemeClr val="tx1"/>
          </a:solidFill>
          <a:latin typeface="+mn-lt"/>
          <a:ea typeface="+mn-ea"/>
          <a:cs typeface="+mn-cs"/>
        </a:defRPr>
      </a:lvl1pPr>
      <a:lvl2pPr marL="660380" algn="l" defTabSz="1320759" rtl="0" eaLnBrk="1" latinLnBrk="0" hangingPunct="1">
        <a:defRPr sz="2600" kern="1200">
          <a:solidFill>
            <a:schemeClr val="tx1"/>
          </a:solidFill>
          <a:latin typeface="+mn-lt"/>
          <a:ea typeface="+mn-ea"/>
          <a:cs typeface="+mn-cs"/>
        </a:defRPr>
      </a:lvl2pPr>
      <a:lvl3pPr marL="1320759" algn="l" defTabSz="1320759" rtl="0" eaLnBrk="1" latinLnBrk="0" hangingPunct="1">
        <a:defRPr sz="2600" kern="1200">
          <a:solidFill>
            <a:schemeClr val="tx1"/>
          </a:solidFill>
          <a:latin typeface="+mn-lt"/>
          <a:ea typeface="+mn-ea"/>
          <a:cs typeface="+mn-cs"/>
        </a:defRPr>
      </a:lvl3pPr>
      <a:lvl4pPr marL="1981139" algn="l" defTabSz="1320759" rtl="0" eaLnBrk="1" latinLnBrk="0" hangingPunct="1">
        <a:defRPr sz="2600" kern="1200">
          <a:solidFill>
            <a:schemeClr val="tx1"/>
          </a:solidFill>
          <a:latin typeface="+mn-lt"/>
          <a:ea typeface="+mn-ea"/>
          <a:cs typeface="+mn-cs"/>
        </a:defRPr>
      </a:lvl4pPr>
      <a:lvl5pPr marL="2641519" algn="l" defTabSz="1320759" rtl="0" eaLnBrk="1" latinLnBrk="0" hangingPunct="1">
        <a:defRPr sz="2600" kern="1200">
          <a:solidFill>
            <a:schemeClr val="tx1"/>
          </a:solidFill>
          <a:latin typeface="+mn-lt"/>
          <a:ea typeface="+mn-ea"/>
          <a:cs typeface="+mn-cs"/>
        </a:defRPr>
      </a:lvl5pPr>
      <a:lvl6pPr marL="3301898" algn="l" defTabSz="1320759" rtl="0" eaLnBrk="1" latinLnBrk="0" hangingPunct="1">
        <a:defRPr sz="2600" kern="1200">
          <a:solidFill>
            <a:schemeClr val="tx1"/>
          </a:solidFill>
          <a:latin typeface="+mn-lt"/>
          <a:ea typeface="+mn-ea"/>
          <a:cs typeface="+mn-cs"/>
        </a:defRPr>
      </a:lvl6pPr>
      <a:lvl7pPr marL="3962278" algn="l" defTabSz="1320759" rtl="0" eaLnBrk="1" latinLnBrk="0" hangingPunct="1">
        <a:defRPr sz="2600" kern="1200">
          <a:solidFill>
            <a:schemeClr val="tx1"/>
          </a:solidFill>
          <a:latin typeface="+mn-lt"/>
          <a:ea typeface="+mn-ea"/>
          <a:cs typeface="+mn-cs"/>
        </a:defRPr>
      </a:lvl7pPr>
      <a:lvl8pPr marL="4622658" algn="l" defTabSz="1320759" rtl="0" eaLnBrk="1" latinLnBrk="0" hangingPunct="1">
        <a:defRPr sz="2600" kern="1200">
          <a:solidFill>
            <a:schemeClr val="tx1"/>
          </a:solidFill>
          <a:latin typeface="+mn-lt"/>
          <a:ea typeface="+mn-ea"/>
          <a:cs typeface="+mn-cs"/>
        </a:defRPr>
      </a:lvl8pPr>
      <a:lvl9pPr marL="5283037" algn="l" defTabSz="1320759" rtl="0" eaLnBrk="1" latinLnBrk="0" hangingPunct="1">
        <a:defRPr sz="2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18" Type="http://schemas.openxmlformats.org/officeDocument/2006/relationships/image" Target="../media/image26.pn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20.png"/><Relationship Id="rId17" Type="http://schemas.openxmlformats.org/officeDocument/2006/relationships/image" Target="../media/image25.png"/><Relationship Id="rId2" Type="http://schemas.openxmlformats.org/officeDocument/2006/relationships/notesSlide" Target="../notesSlides/notesSlide2.xml"/><Relationship Id="rId16"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5" Type="http://schemas.openxmlformats.org/officeDocument/2006/relationships/image" Target="../media/image2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 Id="rId14" Type="http://schemas.openxmlformats.org/officeDocument/2006/relationships/image" Target="../media/image22.png"/></Relationships>
</file>

<file path=ppt/slides/_rels/slide3.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12" Type="http://schemas.openxmlformats.org/officeDocument/2006/relationships/image" Target="../media/image37.pn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s>
</file>

<file path=ppt/slides/_rels/slide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png"/><Relationship Id="rId3" Type="http://schemas.openxmlformats.org/officeDocument/2006/relationships/image" Target="../media/image40.png"/><Relationship Id="rId7" Type="http://schemas.openxmlformats.org/officeDocument/2006/relationships/image" Target="../media/image44.png"/><Relationship Id="rId12" Type="http://schemas.openxmlformats.org/officeDocument/2006/relationships/image" Target="../media/image49.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42.png"/><Relationship Id="rId10" Type="http://schemas.openxmlformats.org/officeDocument/2006/relationships/image" Target="../media/image47.png"/><Relationship Id="rId4" Type="http://schemas.openxmlformats.org/officeDocument/2006/relationships/image" Target="../media/image41.png"/><Relationship Id="rId9" Type="http://schemas.openxmlformats.org/officeDocument/2006/relationships/image" Target="../media/image46.png"/></Relationships>
</file>

<file path=ppt/slides/_rels/slide6.xml.rels><?xml version="1.0" encoding="UTF-8" standalone="yes"?>
<Relationships xmlns="http://schemas.openxmlformats.org/package/2006/relationships"><Relationship Id="rId8" Type="http://schemas.openxmlformats.org/officeDocument/2006/relationships/image" Target="../media/image56.png"/><Relationship Id="rId13" Type="http://schemas.openxmlformats.org/officeDocument/2006/relationships/image" Target="../media/image61.png"/><Relationship Id="rId3" Type="http://schemas.openxmlformats.org/officeDocument/2006/relationships/image" Target="../media/image51.png"/><Relationship Id="rId7" Type="http://schemas.openxmlformats.org/officeDocument/2006/relationships/image" Target="../media/image55.png"/><Relationship Id="rId12" Type="http://schemas.openxmlformats.org/officeDocument/2006/relationships/image" Target="../media/image6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4.png"/><Relationship Id="rId11" Type="http://schemas.openxmlformats.org/officeDocument/2006/relationships/image" Target="../media/image59.png"/><Relationship Id="rId5" Type="http://schemas.openxmlformats.org/officeDocument/2006/relationships/image" Target="../media/image53.png"/><Relationship Id="rId10" Type="http://schemas.openxmlformats.org/officeDocument/2006/relationships/image" Target="../media/image58.png"/><Relationship Id="rId4" Type="http://schemas.openxmlformats.org/officeDocument/2006/relationships/image" Target="../media/image52.png"/><Relationship Id="rId9" Type="http://schemas.openxmlformats.org/officeDocument/2006/relationships/image" Target="../media/image57.png"/></Relationships>
</file>

<file path=ppt/slides/_rels/slide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 Id="rId5" Type="http://schemas.openxmlformats.org/officeDocument/2006/relationships/image" Target="../media/image65.png"/><Relationship Id="rId4" Type="http://schemas.openxmlformats.org/officeDocument/2006/relationships/image" Target="../media/image64.png"/></Relationships>
</file>

<file path=ppt/slides/_rels/slide8.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image" Target="../media/image66.png"/><Relationship Id="rId1" Type="http://schemas.openxmlformats.org/officeDocument/2006/relationships/slideLayout" Target="../slideLayouts/slideLayout2.xml"/><Relationship Id="rId6" Type="http://schemas.openxmlformats.org/officeDocument/2006/relationships/image" Target="../media/image70.png"/><Relationship Id="rId11" Type="http://schemas.openxmlformats.org/officeDocument/2006/relationships/image" Target="../media/image75.png"/><Relationship Id="rId5" Type="http://schemas.openxmlformats.org/officeDocument/2006/relationships/image" Target="../media/image69.png"/><Relationship Id="rId10" Type="http://schemas.openxmlformats.org/officeDocument/2006/relationships/image" Target="../media/image74.png"/><Relationship Id="rId4" Type="http://schemas.openxmlformats.org/officeDocument/2006/relationships/image" Target="../media/image68.png"/><Relationship Id="rId9" Type="http://schemas.openxmlformats.org/officeDocument/2006/relationships/image" Target="../media/image7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B45FA78-997E-C74D-9F83-2FC4A1B71308}"/>
              </a:ext>
            </a:extLst>
          </p:cNvPr>
          <p:cNvSpPr txBox="1"/>
          <p:nvPr/>
        </p:nvSpPr>
        <p:spPr>
          <a:xfrm>
            <a:off x="0" y="0"/>
            <a:ext cx="6858000" cy="461665"/>
          </a:xfrm>
          <a:prstGeom prst="rect">
            <a:avLst/>
          </a:prstGeom>
          <a:noFill/>
        </p:spPr>
        <p:txBody>
          <a:bodyPr wrap="square" rtlCol="0">
            <a:spAutoFit/>
          </a:bodyPr>
          <a:lstStyle/>
          <a:p>
            <a:r>
              <a:rPr lang="en-GB" sz="2400" b="1" dirty="0">
                <a:solidFill>
                  <a:srgbClr val="FF0000"/>
                </a:solidFill>
              </a:rPr>
              <a:t>Supplementary Figure 1</a:t>
            </a:r>
          </a:p>
        </p:txBody>
      </p:sp>
      <p:sp>
        <p:nvSpPr>
          <p:cNvPr id="16" name="TextBox 15">
            <a:extLst>
              <a:ext uri="{FF2B5EF4-FFF2-40B4-BE49-F238E27FC236}">
                <a16:creationId xmlns:a16="http://schemas.microsoft.com/office/drawing/2014/main" id="{7E8FA44D-35D0-4D3E-1E1B-436606C95C24}"/>
              </a:ext>
            </a:extLst>
          </p:cNvPr>
          <p:cNvSpPr txBox="1"/>
          <p:nvPr/>
        </p:nvSpPr>
        <p:spPr>
          <a:xfrm>
            <a:off x="0" y="483650"/>
            <a:ext cx="332142" cy="338554"/>
          </a:xfrm>
          <a:prstGeom prst="rect">
            <a:avLst/>
          </a:prstGeom>
          <a:noFill/>
        </p:spPr>
        <p:txBody>
          <a:bodyPr wrap="none" rtlCol="0">
            <a:spAutoFit/>
          </a:bodyPr>
          <a:lstStyle/>
          <a:p>
            <a:r>
              <a:rPr lang="en-GB" sz="1600" b="1" dirty="0">
                <a:latin typeface="Arial" panose="020B0604020202020204" pitchFamily="34" charset="0"/>
                <a:cs typeface="Arial" panose="020B0604020202020204" pitchFamily="34" charset="0"/>
              </a:rPr>
              <a:t>A</a:t>
            </a:r>
          </a:p>
        </p:txBody>
      </p:sp>
      <p:sp>
        <p:nvSpPr>
          <p:cNvPr id="17" name="TextBox 16">
            <a:extLst>
              <a:ext uri="{FF2B5EF4-FFF2-40B4-BE49-F238E27FC236}">
                <a16:creationId xmlns:a16="http://schemas.microsoft.com/office/drawing/2014/main" id="{538C50DE-2E8C-1B97-06C6-CC45594A45D1}"/>
              </a:ext>
            </a:extLst>
          </p:cNvPr>
          <p:cNvSpPr txBox="1"/>
          <p:nvPr/>
        </p:nvSpPr>
        <p:spPr>
          <a:xfrm>
            <a:off x="1282296" y="483650"/>
            <a:ext cx="332142" cy="338554"/>
          </a:xfrm>
          <a:prstGeom prst="rect">
            <a:avLst/>
          </a:prstGeom>
          <a:noFill/>
        </p:spPr>
        <p:txBody>
          <a:bodyPr wrap="none" rtlCol="0">
            <a:spAutoFit/>
          </a:bodyPr>
          <a:lstStyle/>
          <a:p>
            <a:r>
              <a:rPr lang="en-GB" sz="1600" b="1" dirty="0">
                <a:latin typeface="Arial" panose="020B0604020202020204" pitchFamily="34" charset="0"/>
                <a:cs typeface="Arial" panose="020B0604020202020204" pitchFamily="34" charset="0"/>
              </a:rPr>
              <a:t>B</a:t>
            </a:r>
          </a:p>
        </p:txBody>
      </p:sp>
      <p:pic>
        <p:nvPicPr>
          <p:cNvPr id="27" name="Picture 26">
            <a:extLst>
              <a:ext uri="{FF2B5EF4-FFF2-40B4-BE49-F238E27FC236}">
                <a16:creationId xmlns:a16="http://schemas.microsoft.com/office/drawing/2014/main" id="{E1D0E0E0-DAD8-B6A1-675A-0AF21173A876}"/>
              </a:ext>
            </a:extLst>
          </p:cNvPr>
          <p:cNvPicPr>
            <a:picLocks noChangeAspect="1"/>
          </p:cNvPicPr>
          <p:nvPr/>
        </p:nvPicPr>
        <p:blipFill>
          <a:blip r:embed="rId3"/>
          <a:stretch>
            <a:fillRect/>
          </a:stretch>
        </p:blipFill>
        <p:spPr>
          <a:xfrm>
            <a:off x="1537486" y="638676"/>
            <a:ext cx="1080001" cy="863763"/>
          </a:xfrm>
          <a:prstGeom prst="rect">
            <a:avLst/>
          </a:prstGeom>
        </p:spPr>
      </p:pic>
      <p:pic>
        <p:nvPicPr>
          <p:cNvPr id="28" name="Picture 27">
            <a:extLst>
              <a:ext uri="{FF2B5EF4-FFF2-40B4-BE49-F238E27FC236}">
                <a16:creationId xmlns:a16="http://schemas.microsoft.com/office/drawing/2014/main" id="{569EBDCF-F916-3FD6-2762-A6E0069948C2}"/>
              </a:ext>
            </a:extLst>
          </p:cNvPr>
          <p:cNvPicPr>
            <a:picLocks noChangeAspect="1"/>
          </p:cNvPicPr>
          <p:nvPr/>
        </p:nvPicPr>
        <p:blipFill>
          <a:blip r:embed="rId4"/>
          <a:stretch>
            <a:fillRect/>
          </a:stretch>
        </p:blipFill>
        <p:spPr>
          <a:xfrm>
            <a:off x="2625717" y="587301"/>
            <a:ext cx="1172687" cy="936610"/>
          </a:xfrm>
          <a:prstGeom prst="rect">
            <a:avLst/>
          </a:prstGeom>
        </p:spPr>
      </p:pic>
      <p:pic>
        <p:nvPicPr>
          <p:cNvPr id="24" name="Picture 23">
            <a:extLst>
              <a:ext uri="{FF2B5EF4-FFF2-40B4-BE49-F238E27FC236}">
                <a16:creationId xmlns:a16="http://schemas.microsoft.com/office/drawing/2014/main" id="{D43081EC-9779-415F-B857-BE18790A5F29}"/>
              </a:ext>
            </a:extLst>
          </p:cNvPr>
          <p:cNvPicPr>
            <a:picLocks noChangeAspect="1"/>
          </p:cNvPicPr>
          <p:nvPr/>
        </p:nvPicPr>
        <p:blipFill>
          <a:blip r:embed="rId5"/>
          <a:stretch>
            <a:fillRect/>
          </a:stretch>
        </p:blipFill>
        <p:spPr>
          <a:xfrm>
            <a:off x="3877224" y="596644"/>
            <a:ext cx="1150012" cy="920823"/>
          </a:xfrm>
          <a:prstGeom prst="rect">
            <a:avLst/>
          </a:prstGeom>
        </p:spPr>
      </p:pic>
      <p:pic>
        <p:nvPicPr>
          <p:cNvPr id="8" name="Picture 7">
            <a:extLst>
              <a:ext uri="{FF2B5EF4-FFF2-40B4-BE49-F238E27FC236}">
                <a16:creationId xmlns:a16="http://schemas.microsoft.com/office/drawing/2014/main" id="{2EEA1468-ABC6-E164-8C18-B26311812F1C}"/>
              </a:ext>
            </a:extLst>
          </p:cNvPr>
          <p:cNvPicPr>
            <a:picLocks noChangeAspect="1"/>
          </p:cNvPicPr>
          <p:nvPr/>
        </p:nvPicPr>
        <p:blipFill>
          <a:blip r:embed="rId6"/>
          <a:stretch>
            <a:fillRect/>
          </a:stretch>
        </p:blipFill>
        <p:spPr>
          <a:xfrm>
            <a:off x="5320514" y="540643"/>
            <a:ext cx="1286114" cy="1072540"/>
          </a:xfrm>
          <a:prstGeom prst="rect">
            <a:avLst/>
          </a:prstGeom>
        </p:spPr>
      </p:pic>
      <p:pic>
        <p:nvPicPr>
          <p:cNvPr id="9" name="Picture 8">
            <a:extLst>
              <a:ext uri="{FF2B5EF4-FFF2-40B4-BE49-F238E27FC236}">
                <a16:creationId xmlns:a16="http://schemas.microsoft.com/office/drawing/2014/main" id="{651D2827-2C6A-F87B-48DE-C9AB8E58279A}"/>
              </a:ext>
            </a:extLst>
          </p:cNvPr>
          <p:cNvPicPr>
            <a:picLocks noChangeAspect="1"/>
          </p:cNvPicPr>
          <p:nvPr/>
        </p:nvPicPr>
        <p:blipFill>
          <a:blip r:embed="rId7"/>
          <a:stretch>
            <a:fillRect/>
          </a:stretch>
        </p:blipFill>
        <p:spPr>
          <a:xfrm>
            <a:off x="5320514" y="1664780"/>
            <a:ext cx="1260327" cy="1049808"/>
          </a:xfrm>
          <a:prstGeom prst="rect">
            <a:avLst/>
          </a:prstGeom>
        </p:spPr>
      </p:pic>
      <p:pic>
        <p:nvPicPr>
          <p:cNvPr id="13" name="Picture 12"/>
          <p:cNvPicPr>
            <a:picLocks noChangeAspect="1"/>
          </p:cNvPicPr>
          <p:nvPr/>
        </p:nvPicPr>
        <p:blipFill>
          <a:blip r:embed="rId8"/>
          <a:stretch>
            <a:fillRect/>
          </a:stretch>
        </p:blipFill>
        <p:spPr>
          <a:xfrm>
            <a:off x="250146" y="1823049"/>
            <a:ext cx="3397567" cy="2763857"/>
          </a:xfrm>
          <a:prstGeom prst="rect">
            <a:avLst/>
          </a:prstGeom>
        </p:spPr>
      </p:pic>
      <p:pic>
        <p:nvPicPr>
          <p:cNvPr id="14" name="Picture 13">
            <a:extLst>
              <a:ext uri="{FF2B5EF4-FFF2-40B4-BE49-F238E27FC236}">
                <a16:creationId xmlns:a16="http://schemas.microsoft.com/office/drawing/2014/main" id="{F16384A8-40F0-D5E3-5CBF-83E7B205EB94}"/>
              </a:ext>
            </a:extLst>
          </p:cNvPr>
          <p:cNvPicPr>
            <a:picLocks noChangeAspect="1"/>
          </p:cNvPicPr>
          <p:nvPr/>
        </p:nvPicPr>
        <p:blipFill>
          <a:blip r:embed="rId9"/>
          <a:stretch>
            <a:fillRect/>
          </a:stretch>
        </p:blipFill>
        <p:spPr>
          <a:xfrm>
            <a:off x="3945862" y="1635301"/>
            <a:ext cx="1118774" cy="1118774"/>
          </a:xfrm>
          <a:prstGeom prst="rect">
            <a:avLst/>
          </a:prstGeom>
        </p:spPr>
      </p:pic>
      <p:sp>
        <p:nvSpPr>
          <p:cNvPr id="15" name="TextBox 14">
            <a:extLst>
              <a:ext uri="{FF2B5EF4-FFF2-40B4-BE49-F238E27FC236}">
                <a16:creationId xmlns:a16="http://schemas.microsoft.com/office/drawing/2014/main" id="{7E8FA44D-35D0-4D3E-1E1B-436606C95C24}"/>
              </a:ext>
            </a:extLst>
          </p:cNvPr>
          <p:cNvSpPr txBox="1"/>
          <p:nvPr/>
        </p:nvSpPr>
        <p:spPr>
          <a:xfrm>
            <a:off x="4988372" y="483650"/>
            <a:ext cx="332142" cy="338554"/>
          </a:xfrm>
          <a:prstGeom prst="rect">
            <a:avLst/>
          </a:prstGeom>
          <a:noFill/>
        </p:spPr>
        <p:txBody>
          <a:bodyPr wrap="none" rtlCol="0">
            <a:spAutoFit/>
          </a:bodyPr>
          <a:lstStyle/>
          <a:p>
            <a:r>
              <a:rPr lang="en-GB" sz="1600" b="1" dirty="0">
                <a:latin typeface="Arial" panose="020B0604020202020204" pitchFamily="34" charset="0"/>
                <a:cs typeface="Arial" panose="020B0604020202020204" pitchFamily="34" charset="0"/>
              </a:rPr>
              <a:t>D</a:t>
            </a:r>
          </a:p>
        </p:txBody>
      </p:sp>
      <p:sp>
        <p:nvSpPr>
          <p:cNvPr id="19" name="TextBox 18">
            <a:extLst>
              <a:ext uri="{FF2B5EF4-FFF2-40B4-BE49-F238E27FC236}">
                <a16:creationId xmlns:a16="http://schemas.microsoft.com/office/drawing/2014/main" id="{46F2BF92-800D-A8E8-7627-703728B45147}"/>
              </a:ext>
            </a:extLst>
          </p:cNvPr>
          <p:cNvSpPr txBox="1"/>
          <p:nvPr/>
        </p:nvSpPr>
        <p:spPr>
          <a:xfrm>
            <a:off x="3729709" y="483650"/>
            <a:ext cx="332142" cy="338554"/>
          </a:xfrm>
          <a:prstGeom prst="rect">
            <a:avLst/>
          </a:prstGeom>
          <a:noFill/>
        </p:spPr>
        <p:txBody>
          <a:bodyPr wrap="none" rtlCol="0">
            <a:spAutoFit/>
          </a:bodyPr>
          <a:lstStyle/>
          <a:p>
            <a:r>
              <a:rPr lang="en-GB" sz="1600" b="1" dirty="0">
                <a:latin typeface="Arial" panose="020B0604020202020204" pitchFamily="34" charset="0"/>
                <a:cs typeface="Arial" panose="020B0604020202020204" pitchFamily="34" charset="0"/>
              </a:rPr>
              <a:t>C</a:t>
            </a:r>
          </a:p>
        </p:txBody>
      </p:sp>
      <p:sp>
        <p:nvSpPr>
          <p:cNvPr id="20" name="TextBox 19">
            <a:extLst>
              <a:ext uri="{FF2B5EF4-FFF2-40B4-BE49-F238E27FC236}">
                <a16:creationId xmlns:a16="http://schemas.microsoft.com/office/drawing/2014/main" id="{CE84809B-D9DE-19A9-64C8-8425A42E65FA}"/>
              </a:ext>
            </a:extLst>
          </p:cNvPr>
          <p:cNvSpPr txBox="1"/>
          <p:nvPr/>
        </p:nvSpPr>
        <p:spPr>
          <a:xfrm>
            <a:off x="3603163" y="3666864"/>
            <a:ext cx="332142" cy="338554"/>
          </a:xfrm>
          <a:prstGeom prst="rect">
            <a:avLst/>
          </a:prstGeom>
          <a:noFill/>
        </p:spPr>
        <p:txBody>
          <a:bodyPr wrap="none" rtlCol="0">
            <a:spAutoFit/>
          </a:bodyPr>
          <a:lstStyle/>
          <a:p>
            <a:r>
              <a:rPr lang="en-GB" sz="1600" b="1" dirty="0">
                <a:latin typeface="Arial" panose="020B0604020202020204" pitchFamily="34" charset="0"/>
                <a:cs typeface="Arial" panose="020B0604020202020204" pitchFamily="34" charset="0"/>
              </a:rPr>
              <a:t>H</a:t>
            </a:r>
          </a:p>
        </p:txBody>
      </p:sp>
      <p:sp>
        <p:nvSpPr>
          <p:cNvPr id="21" name="TextBox 20">
            <a:extLst>
              <a:ext uri="{FF2B5EF4-FFF2-40B4-BE49-F238E27FC236}">
                <a16:creationId xmlns:a16="http://schemas.microsoft.com/office/drawing/2014/main" id="{0E1D6611-A096-0F1A-112B-16289AFAAF9E}"/>
              </a:ext>
            </a:extLst>
          </p:cNvPr>
          <p:cNvSpPr txBox="1"/>
          <p:nvPr/>
        </p:nvSpPr>
        <p:spPr>
          <a:xfrm>
            <a:off x="40774" y="1551730"/>
            <a:ext cx="320922" cy="338554"/>
          </a:xfrm>
          <a:prstGeom prst="rect">
            <a:avLst/>
          </a:prstGeom>
          <a:noFill/>
        </p:spPr>
        <p:txBody>
          <a:bodyPr wrap="none" rtlCol="0">
            <a:spAutoFit/>
          </a:bodyPr>
          <a:lstStyle/>
          <a:p>
            <a:r>
              <a:rPr lang="en-GB" sz="1600" b="1" dirty="0">
                <a:latin typeface="Arial" panose="020B0604020202020204" pitchFamily="34" charset="0"/>
                <a:cs typeface="Arial" panose="020B0604020202020204" pitchFamily="34" charset="0"/>
              </a:rPr>
              <a:t>E</a:t>
            </a:r>
          </a:p>
        </p:txBody>
      </p:sp>
      <p:pic>
        <p:nvPicPr>
          <p:cNvPr id="22" name="Picture 21"/>
          <p:cNvPicPr>
            <a:picLocks noChangeAspect="1"/>
          </p:cNvPicPr>
          <p:nvPr/>
        </p:nvPicPr>
        <p:blipFill>
          <a:blip r:embed="rId10"/>
          <a:stretch>
            <a:fillRect/>
          </a:stretch>
        </p:blipFill>
        <p:spPr>
          <a:xfrm>
            <a:off x="3935305" y="3760556"/>
            <a:ext cx="2488797" cy="924317"/>
          </a:xfrm>
          <a:prstGeom prst="rect">
            <a:avLst/>
          </a:prstGeom>
        </p:spPr>
      </p:pic>
      <p:pic>
        <p:nvPicPr>
          <p:cNvPr id="23" name="Picture 22"/>
          <p:cNvPicPr>
            <a:picLocks noChangeAspect="1"/>
          </p:cNvPicPr>
          <p:nvPr/>
        </p:nvPicPr>
        <p:blipFill>
          <a:blip r:embed="rId11"/>
          <a:stretch>
            <a:fillRect/>
          </a:stretch>
        </p:blipFill>
        <p:spPr>
          <a:xfrm>
            <a:off x="3772229" y="2776193"/>
            <a:ext cx="3044997" cy="857571"/>
          </a:xfrm>
          <a:prstGeom prst="rect">
            <a:avLst/>
          </a:prstGeom>
        </p:spPr>
      </p:pic>
      <p:sp>
        <p:nvSpPr>
          <p:cNvPr id="26" name="TextBox 25">
            <a:extLst>
              <a:ext uri="{FF2B5EF4-FFF2-40B4-BE49-F238E27FC236}">
                <a16:creationId xmlns:a16="http://schemas.microsoft.com/office/drawing/2014/main" id="{0E1D6611-A096-0F1A-112B-16289AFAAF9E}"/>
              </a:ext>
            </a:extLst>
          </p:cNvPr>
          <p:cNvSpPr txBox="1"/>
          <p:nvPr/>
        </p:nvSpPr>
        <p:spPr>
          <a:xfrm>
            <a:off x="3733973" y="1690137"/>
            <a:ext cx="309700" cy="338554"/>
          </a:xfrm>
          <a:prstGeom prst="rect">
            <a:avLst/>
          </a:prstGeom>
          <a:noFill/>
        </p:spPr>
        <p:txBody>
          <a:bodyPr wrap="none" rtlCol="0">
            <a:spAutoFit/>
          </a:bodyPr>
          <a:lstStyle/>
          <a:p>
            <a:r>
              <a:rPr lang="en-GB" sz="1600" b="1" dirty="0">
                <a:latin typeface="Arial" panose="020B0604020202020204" pitchFamily="34" charset="0"/>
                <a:cs typeface="Arial" panose="020B0604020202020204" pitchFamily="34" charset="0"/>
              </a:rPr>
              <a:t>F</a:t>
            </a:r>
          </a:p>
        </p:txBody>
      </p:sp>
      <p:pic>
        <p:nvPicPr>
          <p:cNvPr id="2" name="Picture 1">
            <a:extLst>
              <a:ext uri="{FF2B5EF4-FFF2-40B4-BE49-F238E27FC236}">
                <a16:creationId xmlns:a16="http://schemas.microsoft.com/office/drawing/2014/main" id="{65F7AC9C-8E56-083D-4CB6-BD889599DFBB}"/>
              </a:ext>
            </a:extLst>
          </p:cNvPr>
          <p:cNvPicPr>
            <a:picLocks noChangeAspect="1"/>
          </p:cNvPicPr>
          <p:nvPr/>
        </p:nvPicPr>
        <p:blipFill>
          <a:blip r:embed="rId12"/>
          <a:stretch>
            <a:fillRect/>
          </a:stretch>
        </p:blipFill>
        <p:spPr>
          <a:xfrm>
            <a:off x="276027" y="670447"/>
            <a:ext cx="1079704" cy="863763"/>
          </a:xfrm>
          <a:prstGeom prst="rect">
            <a:avLst/>
          </a:prstGeom>
        </p:spPr>
      </p:pic>
      <p:sp>
        <p:nvSpPr>
          <p:cNvPr id="18" name="TextBox 17">
            <a:extLst>
              <a:ext uri="{FF2B5EF4-FFF2-40B4-BE49-F238E27FC236}">
                <a16:creationId xmlns:a16="http://schemas.microsoft.com/office/drawing/2014/main" id="{538C50DE-2E8C-1B97-06C6-CC45594A45D1}"/>
              </a:ext>
            </a:extLst>
          </p:cNvPr>
          <p:cNvSpPr txBox="1"/>
          <p:nvPr/>
        </p:nvSpPr>
        <p:spPr>
          <a:xfrm>
            <a:off x="3617979" y="2630953"/>
            <a:ext cx="344966" cy="338554"/>
          </a:xfrm>
          <a:prstGeom prst="rect">
            <a:avLst/>
          </a:prstGeom>
          <a:noFill/>
        </p:spPr>
        <p:txBody>
          <a:bodyPr wrap="none" rtlCol="0">
            <a:spAutoFit/>
          </a:bodyPr>
          <a:lstStyle/>
          <a:p>
            <a:r>
              <a:rPr lang="en-GB" sz="1600" b="1" dirty="0">
                <a:latin typeface="Arial" panose="020B0604020202020204" pitchFamily="34" charset="0"/>
                <a:cs typeface="Arial" panose="020B0604020202020204" pitchFamily="34" charset="0"/>
              </a:rPr>
              <a:t>G</a:t>
            </a:r>
          </a:p>
        </p:txBody>
      </p:sp>
      <p:sp>
        <p:nvSpPr>
          <p:cNvPr id="3" name="Rectangle 2"/>
          <p:cNvSpPr/>
          <p:nvPr/>
        </p:nvSpPr>
        <p:spPr>
          <a:xfrm>
            <a:off x="239186" y="4974713"/>
            <a:ext cx="6356482" cy="2912016"/>
          </a:xfrm>
          <a:prstGeom prst="rect">
            <a:avLst/>
          </a:prstGeom>
        </p:spPr>
        <p:txBody>
          <a:bodyPr wrap="square">
            <a:spAutoFit/>
          </a:bodyPr>
          <a:lstStyle/>
          <a:p>
            <a:pPr algn="just">
              <a:lnSpc>
                <a:spcPct val="107000"/>
              </a:lnSpc>
              <a:spcAft>
                <a:spcPts val="800"/>
              </a:spcAft>
            </a:pPr>
            <a:r>
              <a:rPr lang="en-GB" sz="1100" b="1" dirty="0">
                <a:latin typeface="Arial" panose="020B0604020202020204" pitchFamily="34" charset="0"/>
                <a:ea typeface="Calibri" panose="020F0502020204030204" pitchFamily="34" charset="0"/>
                <a:cs typeface="Times New Roman" panose="02020603050405020304" pitchFamily="18" charset="0"/>
              </a:rPr>
              <a:t>Figure S1: Classification model comparison and development of PDS</a:t>
            </a:r>
            <a:endParaRPr lang="en-GB" sz="1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GB" sz="1100" b="1" dirty="0">
                <a:latin typeface="Arial" panose="020B0604020202020204" pitchFamily="34" charset="0"/>
                <a:ea typeface="Calibri" panose="020F0502020204030204" pitchFamily="34" charset="0"/>
                <a:cs typeface="Times New Roman" panose="02020603050405020304" pitchFamily="18" charset="0"/>
              </a:rPr>
              <a:t>A)</a:t>
            </a:r>
            <a:r>
              <a:rPr lang="en-GB" sz="1100" dirty="0">
                <a:latin typeface="Arial" panose="020B0604020202020204" pitchFamily="34" charset="0"/>
                <a:ea typeface="Calibri" panose="020F0502020204030204" pitchFamily="34" charset="0"/>
                <a:cs typeface="Times New Roman" panose="02020603050405020304" pitchFamily="18" charset="0"/>
              </a:rPr>
              <a:t> Elbow or within cluster sums of squares method on </a:t>
            </a:r>
            <a:r>
              <a:rPr lang="en-GB" sz="1100" i="1" dirty="0">
                <a:latin typeface="Arial" panose="020B0604020202020204" pitchFamily="34" charset="0"/>
                <a:ea typeface="Calibri" panose="020F0502020204030204" pitchFamily="34" charset="0"/>
                <a:cs typeface="Times New Roman" panose="02020603050405020304" pitchFamily="18" charset="0"/>
              </a:rPr>
              <a:t>k</a:t>
            </a:r>
            <a:r>
              <a:rPr lang="en-GB" sz="1100" dirty="0">
                <a:latin typeface="Arial" panose="020B0604020202020204" pitchFamily="34" charset="0"/>
                <a:ea typeface="Calibri" panose="020F0502020204030204" pitchFamily="34" charset="0"/>
                <a:cs typeface="Times New Roman" panose="02020603050405020304" pitchFamily="18" charset="0"/>
              </a:rPr>
              <a:t>=1:10 indicated </a:t>
            </a:r>
            <a:r>
              <a:rPr lang="en-GB" sz="1100" i="1" dirty="0">
                <a:latin typeface="Arial" panose="020B0604020202020204" pitchFamily="34" charset="0"/>
                <a:ea typeface="Calibri" panose="020F0502020204030204" pitchFamily="34" charset="0"/>
                <a:cs typeface="Times New Roman" panose="02020603050405020304" pitchFamily="18" charset="0"/>
              </a:rPr>
              <a:t>k</a:t>
            </a:r>
            <a:r>
              <a:rPr lang="en-GB" sz="1100" dirty="0">
                <a:latin typeface="Arial" panose="020B0604020202020204" pitchFamily="34" charset="0"/>
                <a:ea typeface="Calibri" panose="020F0502020204030204" pitchFamily="34" charset="0"/>
                <a:cs typeface="Times New Roman" panose="02020603050405020304" pitchFamily="18" charset="0"/>
              </a:rPr>
              <a:t>=3 (shown with vertical black dashed line) as optimal number of clusters. </a:t>
            </a:r>
            <a:r>
              <a:rPr lang="en-GB" sz="1100" b="1" dirty="0">
                <a:latin typeface="Arial" panose="020B0604020202020204" pitchFamily="34" charset="0"/>
                <a:ea typeface="Calibri" panose="020F0502020204030204" pitchFamily="34" charset="0"/>
                <a:cs typeface="Times New Roman" panose="02020603050405020304" pitchFamily="18" charset="0"/>
              </a:rPr>
              <a:t>B)</a:t>
            </a:r>
            <a:r>
              <a:rPr lang="en-GB" sz="1100" dirty="0">
                <a:latin typeface="Arial" panose="020B0604020202020204" pitchFamily="34" charset="0"/>
                <a:ea typeface="Calibri" panose="020F0502020204030204" pitchFamily="34" charset="0"/>
                <a:cs typeface="Times New Roman" panose="02020603050405020304" pitchFamily="18" charset="0"/>
              </a:rPr>
              <a:t> Silhouette width method on </a:t>
            </a:r>
            <a:r>
              <a:rPr lang="en-GB" sz="1100" i="1" dirty="0">
                <a:latin typeface="Arial" panose="020B0604020202020204" pitchFamily="34" charset="0"/>
                <a:ea typeface="Calibri" panose="020F0502020204030204" pitchFamily="34" charset="0"/>
                <a:cs typeface="Times New Roman" panose="02020603050405020304" pitchFamily="18" charset="0"/>
              </a:rPr>
              <a:t>k</a:t>
            </a:r>
            <a:r>
              <a:rPr lang="en-GB" sz="1100" dirty="0">
                <a:latin typeface="Arial" panose="020B0604020202020204" pitchFamily="34" charset="0"/>
                <a:ea typeface="Calibri" panose="020F0502020204030204" pitchFamily="34" charset="0"/>
                <a:cs typeface="Times New Roman" panose="02020603050405020304" pitchFamily="18" charset="0"/>
              </a:rPr>
              <a:t>=1:10 further confirms </a:t>
            </a:r>
            <a:r>
              <a:rPr lang="en-GB" sz="1100" i="1" dirty="0">
                <a:latin typeface="Arial" panose="020B0604020202020204" pitchFamily="34" charset="0"/>
                <a:ea typeface="Calibri" panose="020F0502020204030204" pitchFamily="34" charset="0"/>
                <a:cs typeface="Times New Roman" panose="02020603050405020304" pitchFamily="18" charset="0"/>
              </a:rPr>
              <a:t>k</a:t>
            </a:r>
            <a:r>
              <a:rPr lang="en-GB" sz="1100" dirty="0">
                <a:latin typeface="Arial" panose="020B0604020202020204" pitchFamily="34" charset="0"/>
                <a:ea typeface="Calibri" panose="020F0502020204030204" pitchFamily="34" charset="0"/>
                <a:cs typeface="Times New Roman" panose="02020603050405020304" pitchFamily="18" charset="0"/>
              </a:rPr>
              <a:t>=3 as the optimal number of clusters.</a:t>
            </a:r>
            <a:r>
              <a:rPr lang="en-GB" sz="1100" b="1" dirty="0">
                <a:latin typeface="Arial" panose="020B0604020202020204" pitchFamily="34" charset="0"/>
                <a:ea typeface="Calibri" panose="020F0502020204030204" pitchFamily="34" charset="0"/>
                <a:cs typeface="Times New Roman" panose="02020603050405020304" pitchFamily="18" charset="0"/>
              </a:rPr>
              <a:t> C)</a:t>
            </a:r>
            <a:r>
              <a:rPr lang="en-GB" sz="1100" dirty="0">
                <a:latin typeface="Arial" panose="020B0604020202020204" pitchFamily="34" charset="0"/>
                <a:ea typeface="Calibri" panose="020F0502020204030204" pitchFamily="34" charset="0"/>
                <a:cs typeface="Times New Roman" panose="02020603050405020304" pitchFamily="18" charset="0"/>
              </a:rPr>
              <a:t> </a:t>
            </a:r>
            <a:r>
              <a:rPr lang="en-GB" sz="1100" i="1" dirty="0">
                <a:latin typeface="Arial" panose="020B0604020202020204" pitchFamily="34" charset="0"/>
                <a:ea typeface="Calibri" panose="020F0502020204030204" pitchFamily="34" charset="0"/>
                <a:cs typeface="Times New Roman" panose="02020603050405020304" pitchFamily="18" charset="0"/>
              </a:rPr>
              <a:t>t</a:t>
            </a:r>
            <a:r>
              <a:rPr lang="en-GB" sz="1100" dirty="0">
                <a:latin typeface="Arial" panose="020B0604020202020204" pitchFamily="34" charset="0"/>
                <a:ea typeface="Calibri" panose="020F0502020204030204" pitchFamily="34" charset="0"/>
                <a:cs typeface="Times New Roman" panose="02020603050405020304" pitchFamily="18" charset="0"/>
              </a:rPr>
              <a:t>-SNE plot on single sample gene set score matrix of the discovery set (n=165) with PDS annotated. </a:t>
            </a:r>
            <a:r>
              <a:rPr lang="en-GB" sz="1100" b="1" dirty="0">
                <a:latin typeface="Arial" panose="020B0604020202020204" pitchFamily="34" charset="0"/>
                <a:ea typeface="Calibri" panose="020F0502020204030204" pitchFamily="34" charset="0"/>
                <a:cs typeface="Times New Roman" panose="02020603050405020304" pitchFamily="18" charset="0"/>
              </a:rPr>
              <a:t>D)</a:t>
            </a:r>
            <a:r>
              <a:rPr lang="en-GB" sz="1100" dirty="0">
                <a:latin typeface="Arial" panose="020B0604020202020204" pitchFamily="34" charset="0"/>
                <a:ea typeface="Calibri" panose="020F0502020204030204" pitchFamily="34" charset="0"/>
                <a:cs typeface="Times New Roman" panose="02020603050405020304" pitchFamily="18" charset="0"/>
              </a:rPr>
              <a:t> Sankey plots show PDS (discovery calls) and CMS per sample across the </a:t>
            </a:r>
            <a:r>
              <a:rPr lang="en-GB" sz="1100" i="1" dirty="0" err="1">
                <a:latin typeface="Arial" panose="020B0604020202020204" pitchFamily="34" charset="0"/>
                <a:ea typeface="Calibri" panose="020F0502020204030204" pitchFamily="34" charset="0"/>
                <a:cs typeface="Times New Roman" panose="02020603050405020304" pitchFamily="18" charset="0"/>
              </a:rPr>
              <a:t>KRAS</a:t>
            </a:r>
            <a:r>
              <a:rPr lang="en-GB" sz="1100" dirty="0" err="1">
                <a:latin typeface="Arial" panose="020B0604020202020204" pitchFamily="34" charset="0"/>
                <a:ea typeface="Calibri" panose="020F0502020204030204" pitchFamily="34" charset="0"/>
                <a:cs typeface="Times New Roman" panose="02020603050405020304" pitchFamily="18" charset="0"/>
              </a:rPr>
              <a:t>mut</a:t>
            </a:r>
            <a:r>
              <a:rPr lang="en-GB" sz="1100" dirty="0">
                <a:latin typeface="Arial" panose="020B0604020202020204" pitchFamily="34" charset="0"/>
                <a:ea typeface="Calibri" panose="020F0502020204030204" pitchFamily="34" charset="0"/>
                <a:cs typeface="Times New Roman" panose="02020603050405020304" pitchFamily="18" charset="0"/>
              </a:rPr>
              <a:t> discovery set with (</a:t>
            </a:r>
            <a:r>
              <a:rPr lang="en-GB" sz="1100" i="1" dirty="0">
                <a:latin typeface="Arial" panose="020B0604020202020204" pitchFamily="34" charset="0"/>
                <a:ea typeface="Calibri" panose="020F0502020204030204" pitchFamily="34" charset="0"/>
                <a:cs typeface="Times New Roman" panose="02020603050405020304" pitchFamily="18" charset="0"/>
              </a:rPr>
              <a:t>top</a:t>
            </a:r>
            <a:r>
              <a:rPr lang="en-GB" sz="1100" dirty="0">
                <a:latin typeface="Arial" panose="020B0604020202020204" pitchFamily="34" charset="0"/>
                <a:ea typeface="Calibri" panose="020F0502020204030204" pitchFamily="34" charset="0"/>
                <a:cs typeface="Times New Roman" panose="02020603050405020304" pitchFamily="18" charset="0"/>
              </a:rPr>
              <a:t>) or without (</a:t>
            </a:r>
            <a:r>
              <a:rPr lang="en-GB" sz="1100" i="1" dirty="0">
                <a:latin typeface="Arial" panose="020B0604020202020204" pitchFamily="34" charset="0"/>
                <a:ea typeface="Calibri" panose="020F0502020204030204" pitchFamily="34" charset="0"/>
                <a:cs typeface="Times New Roman" panose="02020603050405020304" pitchFamily="18" charset="0"/>
              </a:rPr>
              <a:t>bottom</a:t>
            </a:r>
            <a:r>
              <a:rPr lang="en-GB" sz="1100" dirty="0">
                <a:latin typeface="Arial" panose="020B0604020202020204" pitchFamily="34" charset="0"/>
                <a:ea typeface="Calibri" panose="020F0502020204030204" pitchFamily="34" charset="0"/>
                <a:cs typeface="Times New Roman" panose="02020603050405020304" pitchFamily="18" charset="0"/>
              </a:rPr>
              <a:t>) CMS ‘unknown’. </a:t>
            </a:r>
            <a:r>
              <a:rPr lang="en-GB" sz="1100" b="1" dirty="0">
                <a:latin typeface="Arial" panose="020B0604020202020204" pitchFamily="34" charset="0"/>
                <a:ea typeface="Calibri" panose="020F0502020204030204" pitchFamily="34" charset="0"/>
                <a:cs typeface="Times New Roman" panose="02020603050405020304" pitchFamily="18" charset="0"/>
              </a:rPr>
              <a:t>E)</a:t>
            </a:r>
            <a:r>
              <a:rPr lang="en-GB" sz="1100" dirty="0">
                <a:latin typeface="Arial" panose="020B0604020202020204" pitchFamily="34" charset="0"/>
                <a:ea typeface="Calibri" panose="020F0502020204030204" pitchFamily="34" charset="0"/>
                <a:cs typeface="Times New Roman" panose="02020603050405020304" pitchFamily="18" charset="0"/>
              </a:rPr>
              <a:t> Sensitivity, specificity, balanced accuracy, and the prediction probability per sample on the test set (n=40) for three different classification models: support vector machine via radial basis function (</a:t>
            </a:r>
            <a:r>
              <a:rPr lang="en-GB" sz="1100" dirty="0" err="1">
                <a:latin typeface="Arial" panose="020B0604020202020204" pitchFamily="34" charset="0"/>
                <a:ea typeface="Calibri" panose="020F0502020204030204" pitchFamily="34" charset="0"/>
                <a:cs typeface="Times New Roman" panose="02020603050405020304" pitchFamily="18" charset="0"/>
              </a:rPr>
              <a:t>svmRBF</a:t>
            </a:r>
            <a:r>
              <a:rPr lang="en-GB" sz="1100" dirty="0">
                <a:latin typeface="Arial" panose="020B0604020202020204" pitchFamily="34" charset="0"/>
                <a:ea typeface="Calibri" panose="020F0502020204030204" pitchFamily="34" charset="0"/>
                <a:cs typeface="Times New Roman" panose="02020603050405020304" pitchFamily="18" charset="0"/>
              </a:rPr>
              <a:t>; </a:t>
            </a:r>
            <a:r>
              <a:rPr lang="en-GB" sz="1100" i="1" dirty="0">
                <a:latin typeface="Arial" panose="020B0604020202020204" pitchFamily="34" charset="0"/>
                <a:ea typeface="Calibri" panose="020F0502020204030204" pitchFamily="34" charset="0"/>
                <a:cs typeface="Times New Roman" panose="02020603050405020304" pitchFamily="18" charset="0"/>
              </a:rPr>
              <a:t>top</a:t>
            </a:r>
            <a:r>
              <a:rPr lang="en-GB" sz="1100" dirty="0">
                <a:latin typeface="Arial" panose="020B0604020202020204" pitchFamily="34" charset="0"/>
                <a:ea typeface="Calibri" panose="020F0502020204030204" pitchFamily="34" charset="0"/>
                <a:cs typeface="Times New Roman" panose="02020603050405020304" pitchFamily="18" charset="0"/>
              </a:rPr>
              <a:t>), nearest shrunken centroid (NSC; </a:t>
            </a:r>
            <a:r>
              <a:rPr lang="en-GB" sz="1100" i="1" dirty="0">
                <a:latin typeface="Arial" panose="020B0604020202020204" pitchFamily="34" charset="0"/>
                <a:ea typeface="Calibri" panose="020F0502020204030204" pitchFamily="34" charset="0"/>
                <a:cs typeface="Times New Roman" panose="02020603050405020304" pitchFamily="18" charset="0"/>
              </a:rPr>
              <a:t>centre</a:t>
            </a:r>
            <a:r>
              <a:rPr lang="en-GB" sz="1100" dirty="0">
                <a:latin typeface="Arial" panose="020B0604020202020204" pitchFamily="34" charset="0"/>
                <a:ea typeface="Calibri" panose="020F0502020204030204" pitchFamily="34" charset="0"/>
                <a:cs typeface="Times New Roman" panose="02020603050405020304" pitchFamily="18" charset="0"/>
              </a:rPr>
              <a:t>), and lasso and elastic-net regularised generalised linear model (</a:t>
            </a:r>
            <a:r>
              <a:rPr lang="en-GB" sz="1100" dirty="0" err="1">
                <a:latin typeface="Arial" panose="020B0604020202020204" pitchFamily="34" charset="0"/>
                <a:ea typeface="Calibri" panose="020F0502020204030204" pitchFamily="34" charset="0"/>
                <a:cs typeface="Times New Roman" panose="02020603050405020304" pitchFamily="18" charset="0"/>
              </a:rPr>
              <a:t>glmnet</a:t>
            </a:r>
            <a:r>
              <a:rPr lang="en-GB" sz="1100" dirty="0">
                <a:latin typeface="Arial" panose="020B0604020202020204" pitchFamily="34" charset="0"/>
                <a:ea typeface="Calibri" panose="020F0502020204030204" pitchFamily="34" charset="0"/>
                <a:cs typeface="Times New Roman" panose="02020603050405020304" pitchFamily="18" charset="0"/>
              </a:rPr>
              <a:t>; </a:t>
            </a:r>
            <a:r>
              <a:rPr lang="en-GB" sz="1100" i="1" dirty="0">
                <a:latin typeface="Arial" panose="020B0604020202020204" pitchFamily="34" charset="0"/>
                <a:ea typeface="Calibri" panose="020F0502020204030204" pitchFamily="34" charset="0"/>
                <a:cs typeface="Times New Roman" panose="02020603050405020304" pitchFamily="18" charset="0"/>
              </a:rPr>
              <a:t>bottom</a:t>
            </a:r>
            <a:r>
              <a:rPr lang="en-GB" sz="1100" dirty="0">
                <a:latin typeface="Arial" panose="020B0604020202020204" pitchFamily="34" charset="0"/>
                <a:ea typeface="Calibri" panose="020F0502020204030204" pitchFamily="34" charset="0"/>
                <a:cs typeface="Times New Roman" panose="02020603050405020304" pitchFamily="18" charset="0"/>
              </a:rPr>
              <a:t>). </a:t>
            </a:r>
            <a:r>
              <a:rPr lang="en-GB" sz="1100" b="1" dirty="0">
                <a:latin typeface="Arial" panose="020B0604020202020204" pitchFamily="34" charset="0"/>
                <a:ea typeface="Calibri" panose="020F0502020204030204" pitchFamily="34" charset="0"/>
                <a:cs typeface="Times New Roman" panose="02020603050405020304" pitchFamily="18" charset="0"/>
              </a:rPr>
              <a:t>F)</a:t>
            </a:r>
            <a:r>
              <a:rPr lang="en-GB" sz="1100" dirty="0">
                <a:latin typeface="Arial" panose="020B0604020202020204" pitchFamily="34" charset="0"/>
                <a:ea typeface="Calibri" panose="020F0502020204030204" pitchFamily="34" charset="0"/>
                <a:cs typeface="Times New Roman" panose="02020603050405020304" pitchFamily="18" charset="0"/>
              </a:rPr>
              <a:t> Comparison of the overall accuracy between the three classification models. </a:t>
            </a:r>
            <a:r>
              <a:rPr lang="en-GB" sz="1100" b="1" dirty="0">
                <a:latin typeface="Arial" panose="020B0604020202020204" pitchFamily="34" charset="0"/>
                <a:ea typeface="Calibri" panose="020F0502020204030204" pitchFamily="34" charset="0"/>
                <a:cs typeface="Times New Roman" panose="02020603050405020304" pitchFamily="18" charset="0"/>
              </a:rPr>
              <a:t>G)</a:t>
            </a:r>
            <a:r>
              <a:rPr lang="en-GB" sz="1100" dirty="0">
                <a:latin typeface="Arial" panose="020B0604020202020204" pitchFamily="34" charset="0"/>
                <a:ea typeface="Calibri" panose="020F0502020204030204" pitchFamily="34" charset="0"/>
                <a:cs typeface="Times New Roman" panose="02020603050405020304" pitchFamily="18" charset="0"/>
              </a:rPr>
              <a:t> </a:t>
            </a:r>
            <a:r>
              <a:rPr lang="en-GB" sz="1100" dirty="0" err="1">
                <a:latin typeface="Arial" panose="020B0604020202020204" pitchFamily="34" charset="0"/>
                <a:ea typeface="Calibri" panose="020F0502020204030204" pitchFamily="34" charset="0"/>
                <a:cs typeface="Times New Roman" panose="02020603050405020304" pitchFamily="18" charset="0"/>
              </a:rPr>
              <a:t>Barplot</a:t>
            </a:r>
            <a:r>
              <a:rPr lang="en-GB" sz="1100" dirty="0">
                <a:latin typeface="Arial" panose="020B0604020202020204" pitchFamily="34" charset="0"/>
                <a:ea typeface="Calibri" panose="020F0502020204030204" pitchFamily="34" charset="0"/>
                <a:cs typeface="Times New Roman" panose="02020603050405020304" pitchFamily="18" charset="0"/>
              </a:rPr>
              <a:t> represents PDS prediction probabilities using </a:t>
            </a:r>
            <a:r>
              <a:rPr lang="en-GB" sz="1100" dirty="0" err="1">
                <a:latin typeface="Arial" panose="020B0604020202020204" pitchFamily="34" charset="0"/>
                <a:ea typeface="Calibri" panose="020F0502020204030204" pitchFamily="34" charset="0"/>
                <a:cs typeface="Times New Roman" panose="02020603050405020304" pitchFamily="18" charset="0"/>
              </a:rPr>
              <a:t>svmRBF</a:t>
            </a:r>
            <a:r>
              <a:rPr lang="en-GB" sz="1100" dirty="0">
                <a:latin typeface="Arial" panose="020B0604020202020204" pitchFamily="34" charset="0"/>
                <a:ea typeface="Calibri" panose="020F0502020204030204" pitchFamily="34" charset="0"/>
                <a:cs typeface="Times New Roman" panose="02020603050405020304" pitchFamily="18" charset="0"/>
              </a:rPr>
              <a:t> model on the test data with three different threshold levels at 0.5 (</a:t>
            </a:r>
            <a:r>
              <a:rPr lang="en-GB" sz="1100" i="1" dirty="0">
                <a:latin typeface="Arial" panose="020B0604020202020204" pitchFamily="34" charset="0"/>
                <a:ea typeface="Calibri" panose="020F0502020204030204" pitchFamily="34" charset="0"/>
                <a:cs typeface="Times New Roman" panose="02020603050405020304" pitchFamily="18" charset="0"/>
              </a:rPr>
              <a:t>left</a:t>
            </a:r>
            <a:r>
              <a:rPr lang="en-GB" sz="1100" dirty="0">
                <a:latin typeface="Arial" panose="020B0604020202020204" pitchFamily="34" charset="0"/>
                <a:ea typeface="Calibri" panose="020F0502020204030204" pitchFamily="34" charset="0"/>
                <a:cs typeface="Times New Roman" panose="02020603050405020304" pitchFamily="18" charset="0"/>
              </a:rPr>
              <a:t>), 0.6 (</a:t>
            </a:r>
            <a:r>
              <a:rPr lang="en-GB" sz="1100" i="1" dirty="0">
                <a:latin typeface="Arial" panose="020B0604020202020204" pitchFamily="34" charset="0"/>
                <a:ea typeface="Calibri" panose="020F0502020204030204" pitchFamily="34" charset="0"/>
                <a:cs typeface="Times New Roman" panose="02020603050405020304" pitchFamily="18" charset="0"/>
              </a:rPr>
              <a:t>centre</a:t>
            </a:r>
            <a:r>
              <a:rPr lang="en-GB" sz="1100" dirty="0">
                <a:latin typeface="Arial" panose="020B0604020202020204" pitchFamily="34" charset="0"/>
                <a:ea typeface="Calibri" panose="020F0502020204030204" pitchFamily="34" charset="0"/>
                <a:cs typeface="Times New Roman" panose="02020603050405020304" pitchFamily="18" charset="0"/>
              </a:rPr>
              <a:t>) and 0.7 (</a:t>
            </a:r>
            <a:r>
              <a:rPr lang="en-GB" sz="1100" i="1" dirty="0">
                <a:latin typeface="Arial" panose="020B0604020202020204" pitchFamily="34" charset="0"/>
                <a:ea typeface="Calibri" panose="020F0502020204030204" pitchFamily="34" charset="0"/>
                <a:cs typeface="Times New Roman" panose="02020603050405020304" pitchFamily="18" charset="0"/>
              </a:rPr>
              <a:t>right</a:t>
            </a:r>
            <a:r>
              <a:rPr lang="en-GB" sz="1100" dirty="0">
                <a:latin typeface="Arial" panose="020B0604020202020204" pitchFamily="34" charset="0"/>
                <a:ea typeface="Calibri" panose="020F0502020204030204" pitchFamily="34" charset="0"/>
                <a:cs typeface="Times New Roman" panose="02020603050405020304" pitchFamily="18" charset="0"/>
              </a:rPr>
              <a:t>). The dashed white line represents the threshold. Samples not reaching the threshold are grouped as ‘Mixed’ samples, annotated at the top. </a:t>
            </a:r>
            <a:r>
              <a:rPr lang="en-GB" sz="1100" b="1" dirty="0">
                <a:latin typeface="Arial" panose="020B0604020202020204" pitchFamily="34" charset="0"/>
                <a:ea typeface="Calibri" panose="020F0502020204030204" pitchFamily="34" charset="0"/>
                <a:cs typeface="Times New Roman" panose="02020603050405020304" pitchFamily="18" charset="0"/>
              </a:rPr>
              <a:t>H)</a:t>
            </a:r>
            <a:r>
              <a:rPr lang="en-GB" sz="1100" dirty="0">
                <a:latin typeface="Arial" panose="020B0604020202020204" pitchFamily="34" charset="0"/>
                <a:ea typeface="Calibri" panose="020F0502020204030204" pitchFamily="34" charset="0"/>
                <a:cs typeface="Times New Roman" panose="02020603050405020304" pitchFamily="18" charset="0"/>
              </a:rPr>
              <a:t> Sensitivity, specificity, and balanced accuracy following application of the 0.6 threshold to the PDS prediction.</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315915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DADAC1F-3130-F34A-BB8F-661409CDFF84}"/>
              </a:ext>
            </a:extLst>
          </p:cNvPr>
          <p:cNvSpPr txBox="1"/>
          <p:nvPr/>
        </p:nvSpPr>
        <p:spPr>
          <a:xfrm>
            <a:off x="-18277" y="-91435"/>
            <a:ext cx="6858000" cy="461665"/>
          </a:xfrm>
          <a:prstGeom prst="rect">
            <a:avLst/>
          </a:prstGeom>
          <a:noFill/>
        </p:spPr>
        <p:txBody>
          <a:bodyPr wrap="square" rtlCol="0">
            <a:spAutoFit/>
          </a:bodyPr>
          <a:lstStyle/>
          <a:p>
            <a:r>
              <a:rPr lang="en-GB" sz="2400" b="1" dirty="0">
                <a:solidFill>
                  <a:srgbClr val="FF0000"/>
                </a:solidFill>
              </a:rPr>
              <a:t>Supplementary Figure 2</a:t>
            </a:r>
          </a:p>
        </p:txBody>
      </p:sp>
      <p:sp>
        <p:nvSpPr>
          <p:cNvPr id="13" name="TextBox 12">
            <a:extLst>
              <a:ext uri="{FF2B5EF4-FFF2-40B4-BE49-F238E27FC236}">
                <a16:creationId xmlns:a16="http://schemas.microsoft.com/office/drawing/2014/main" id="{EB5361E1-5282-FC8C-737D-6429FEC28E74}"/>
              </a:ext>
            </a:extLst>
          </p:cNvPr>
          <p:cNvSpPr txBox="1"/>
          <p:nvPr/>
        </p:nvSpPr>
        <p:spPr>
          <a:xfrm>
            <a:off x="-35833" y="298511"/>
            <a:ext cx="381836" cy="338554"/>
          </a:xfrm>
          <a:prstGeom prst="rect">
            <a:avLst/>
          </a:prstGeom>
          <a:noFill/>
        </p:spPr>
        <p:txBody>
          <a:bodyPr wrap="square" rtlCol="0">
            <a:spAutoFit/>
          </a:bodyPr>
          <a:lstStyle/>
          <a:p>
            <a:r>
              <a:rPr lang="en-GB" sz="1600" b="1" dirty="0">
                <a:latin typeface="Arial" panose="020B0604020202020204" pitchFamily="34" charset="0"/>
                <a:cs typeface="Arial" panose="020B0604020202020204" pitchFamily="34" charset="0"/>
              </a:rPr>
              <a:t>A</a:t>
            </a:r>
          </a:p>
        </p:txBody>
      </p:sp>
      <p:pic>
        <p:nvPicPr>
          <p:cNvPr id="11" name="Picture 10">
            <a:extLst>
              <a:ext uri="{FF2B5EF4-FFF2-40B4-BE49-F238E27FC236}">
                <a16:creationId xmlns:a16="http://schemas.microsoft.com/office/drawing/2014/main" id="{707ACA60-7E0D-C3C5-7AA7-3FAEC5899166}"/>
              </a:ext>
            </a:extLst>
          </p:cNvPr>
          <p:cNvPicPr>
            <a:picLocks noChangeAspect="1"/>
          </p:cNvPicPr>
          <p:nvPr/>
        </p:nvPicPr>
        <p:blipFill>
          <a:blip r:embed="rId3"/>
          <a:stretch>
            <a:fillRect/>
          </a:stretch>
        </p:blipFill>
        <p:spPr>
          <a:xfrm>
            <a:off x="37992" y="1486070"/>
            <a:ext cx="5234955" cy="1828674"/>
          </a:xfrm>
          <a:prstGeom prst="rect">
            <a:avLst/>
          </a:prstGeom>
        </p:spPr>
      </p:pic>
      <p:sp>
        <p:nvSpPr>
          <p:cNvPr id="2" name="TextBox 1">
            <a:extLst>
              <a:ext uri="{FF2B5EF4-FFF2-40B4-BE49-F238E27FC236}">
                <a16:creationId xmlns:a16="http://schemas.microsoft.com/office/drawing/2014/main" id="{448DEB86-4DEE-0AFE-25A5-5D76FFA94ED4}"/>
              </a:ext>
            </a:extLst>
          </p:cNvPr>
          <p:cNvSpPr txBox="1"/>
          <p:nvPr/>
        </p:nvSpPr>
        <p:spPr>
          <a:xfrm>
            <a:off x="4104331" y="298511"/>
            <a:ext cx="381836" cy="338554"/>
          </a:xfrm>
          <a:prstGeom prst="rect">
            <a:avLst/>
          </a:prstGeom>
          <a:noFill/>
        </p:spPr>
        <p:txBody>
          <a:bodyPr wrap="square" rtlCol="0">
            <a:spAutoFit/>
          </a:bodyPr>
          <a:lstStyle/>
          <a:p>
            <a:r>
              <a:rPr lang="en-GB" sz="1600" b="1" dirty="0">
                <a:latin typeface="Arial" panose="020B0604020202020204" pitchFamily="34" charset="0"/>
                <a:cs typeface="Arial" panose="020B0604020202020204" pitchFamily="34" charset="0"/>
              </a:rPr>
              <a:t>B</a:t>
            </a:r>
          </a:p>
        </p:txBody>
      </p:sp>
      <p:sp>
        <p:nvSpPr>
          <p:cNvPr id="24" name="TextBox 23">
            <a:extLst>
              <a:ext uri="{FF2B5EF4-FFF2-40B4-BE49-F238E27FC236}">
                <a16:creationId xmlns:a16="http://schemas.microsoft.com/office/drawing/2014/main" id="{AC2161AA-6D07-390D-94F3-3BC040394F91}"/>
              </a:ext>
            </a:extLst>
          </p:cNvPr>
          <p:cNvSpPr txBox="1"/>
          <p:nvPr/>
        </p:nvSpPr>
        <p:spPr>
          <a:xfrm>
            <a:off x="-35833" y="3285764"/>
            <a:ext cx="381836" cy="338554"/>
          </a:xfrm>
          <a:prstGeom prst="rect">
            <a:avLst/>
          </a:prstGeom>
          <a:noFill/>
        </p:spPr>
        <p:txBody>
          <a:bodyPr wrap="square" rtlCol="0">
            <a:spAutoFit/>
          </a:bodyPr>
          <a:lstStyle/>
          <a:p>
            <a:r>
              <a:rPr lang="en-GB" sz="1600" b="1" dirty="0">
                <a:latin typeface="Arial" panose="020B0604020202020204" pitchFamily="34" charset="0"/>
                <a:cs typeface="Arial" panose="020B0604020202020204" pitchFamily="34" charset="0"/>
              </a:rPr>
              <a:t>E</a:t>
            </a:r>
          </a:p>
        </p:txBody>
      </p:sp>
      <p:sp>
        <p:nvSpPr>
          <p:cNvPr id="8" name="TextBox 7">
            <a:extLst>
              <a:ext uri="{FF2B5EF4-FFF2-40B4-BE49-F238E27FC236}">
                <a16:creationId xmlns:a16="http://schemas.microsoft.com/office/drawing/2014/main" id="{82B44EDA-4966-E1D0-36EA-243127C8E31F}"/>
              </a:ext>
            </a:extLst>
          </p:cNvPr>
          <p:cNvSpPr txBox="1"/>
          <p:nvPr/>
        </p:nvSpPr>
        <p:spPr>
          <a:xfrm>
            <a:off x="4981654" y="1441362"/>
            <a:ext cx="381836" cy="338554"/>
          </a:xfrm>
          <a:prstGeom prst="rect">
            <a:avLst/>
          </a:prstGeom>
          <a:noFill/>
        </p:spPr>
        <p:txBody>
          <a:bodyPr wrap="square" rtlCol="0">
            <a:spAutoFit/>
          </a:bodyPr>
          <a:lstStyle/>
          <a:p>
            <a:r>
              <a:rPr lang="en-GB" sz="1600" b="1" dirty="0">
                <a:latin typeface="Arial" panose="020B0604020202020204" pitchFamily="34" charset="0"/>
                <a:cs typeface="Arial" panose="020B0604020202020204" pitchFamily="34" charset="0"/>
              </a:rPr>
              <a:t>D</a:t>
            </a:r>
          </a:p>
        </p:txBody>
      </p:sp>
      <p:pic>
        <p:nvPicPr>
          <p:cNvPr id="10" name="Picture 9">
            <a:extLst>
              <a:ext uri="{FF2B5EF4-FFF2-40B4-BE49-F238E27FC236}">
                <a16:creationId xmlns:a16="http://schemas.microsoft.com/office/drawing/2014/main" id="{9297A9B1-1DFC-78F9-1F85-3E4065F57AD9}"/>
              </a:ext>
            </a:extLst>
          </p:cNvPr>
          <p:cNvPicPr>
            <a:picLocks noChangeAspect="1"/>
          </p:cNvPicPr>
          <p:nvPr/>
        </p:nvPicPr>
        <p:blipFill>
          <a:blip r:embed="rId4"/>
          <a:stretch>
            <a:fillRect/>
          </a:stretch>
        </p:blipFill>
        <p:spPr>
          <a:xfrm>
            <a:off x="5100342" y="1713490"/>
            <a:ext cx="1757658" cy="1632434"/>
          </a:xfrm>
          <a:prstGeom prst="rect">
            <a:avLst/>
          </a:prstGeom>
        </p:spPr>
      </p:pic>
      <p:pic>
        <p:nvPicPr>
          <p:cNvPr id="18" name="Picture 17">
            <a:extLst>
              <a:ext uri="{FF2B5EF4-FFF2-40B4-BE49-F238E27FC236}">
                <a16:creationId xmlns:a16="http://schemas.microsoft.com/office/drawing/2014/main" id="{37DA9E68-65C2-0C89-A205-AC22C355DAA7}"/>
              </a:ext>
            </a:extLst>
          </p:cNvPr>
          <p:cNvPicPr>
            <a:picLocks noChangeAspect="1"/>
          </p:cNvPicPr>
          <p:nvPr/>
        </p:nvPicPr>
        <p:blipFill>
          <a:blip r:embed="rId5"/>
          <a:stretch>
            <a:fillRect/>
          </a:stretch>
        </p:blipFill>
        <p:spPr>
          <a:xfrm>
            <a:off x="2466434" y="3411839"/>
            <a:ext cx="2162373" cy="1440000"/>
          </a:xfrm>
          <a:prstGeom prst="rect">
            <a:avLst/>
          </a:prstGeom>
        </p:spPr>
      </p:pic>
      <p:pic>
        <p:nvPicPr>
          <p:cNvPr id="26" name="Picture 25">
            <a:extLst>
              <a:ext uri="{FF2B5EF4-FFF2-40B4-BE49-F238E27FC236}">
                <a16:creationId xmlns:a16="http://schemas.microsoft.com/office/drawing/2014/main" id="{41DE3D21-0D51-45CD-C035-F01531CAAD52}"/>
              </a:ext>
            </a:extLst>
          </p:cNvPr>
          <p:cNvPicPr>
            <a:picLocks noChangeAspect="1"/>
          </p:cNvPicPr>
          <p:nvPr/>
        </p:nvPicPr>
        <p:blipFill>
          <a:blip r:embed="rId6"/>
          <a:stretch>
            <a:fillRect/>
          </a:stretch>
        </p:blipFill>
        <p:spPr>
          <a:xfrm>
            <a:off x="4687235" y="3411839"/>
            <a:ext cx="2159999" cy="1440000"/>
          </a:xfrm>
          <a:prstGeom prst="rect">
            <a:avLst/>
          </a:prstGeom>
        </p:spPr>
      </p:pic>
      <p:pic>
        <p:nvPicPr>
          <p:cNvPr id="25" name="Picture 24">
            <a:extLst>
              <a:ext uri="{FF2B5EF4-FFF2-40B4-BE49-F238E27FC236}">
                <a16:creationId xmlns:a16="http://schemas.microsoft.com/office/drawing/2014/main" id="{FF44BFE4-5EB3-A276-4416-613AB8F88744}"/>
              </a:ext>
            </a:extLst>
          </p:cNvPr>
          <p:cNvPicPr>
            <a:picLocks noChangeAspect="1"/>
          </p:cNvPicPr>
          <p:nvPr/>
        </p:nvPicPr>
        <p:blipFill>
          <a:blip r:embed="rId7"/>
          <a:stretch>
            <a:fillRect/>
          </a:stretch>
        </p:blipFill>
        <p:spPr>
          <a:xfrm>
            <a:off x="247109" y="3411839"/>
            <a:ext cx="2160897" cy="1440000"/>
          </a:xfrm>
          <a:prstGeom prst="rect">
            <a:avLst/>
          </a:prstGeom>
        </p:spPr>
      </p:pic>
      <p:pic>
        <p:nvPicPr>
          <p:cNvPr id="27" name="Picture 26">
            <a:extLst>
              <a:ext uri="{FF2B5EF4-FFF2-40B4-BE49-F238E27FC236}">
                <a16:creationId xmlns:a16="http://schemas.microsoft.com/office/drawing/2014/main" id="{CDB23DFE-AD61-5082-2B7F-3013F77F28F5}"/>
              </a:ext>
            </a:extLst>
          </p:cNvPr>
          <p:cNvPicPr>
            <a:picLocks noChangeAspect="1"/>
          </p:cNvPicPr>
          <p:nvPr/>
        </p:nvPicPr>
        <p:blipFill>
          <a:blip r:embed="rId8"/>
          <a:stretch>
            <a:fillRect/>
          </a:stretch>
        </p:blipFill>
        <p:spPr>
          <a:xfrm>
            <a:off x="4246164" y="562010"/>
            <a:ext cx="1232668" cy="704878"/>
          </a:xfrm>
          <a:prstGeom prst="rect">
            <a:avLst/>
          </a:prstGeom>
        </p:spPr>
      </p:pic>
      <p:pic>
        <p:nvPicPr>
          <p:cNvPr id="28" name="Picture 27">
            <a:extLst>
              <a:ext uri="{FF2B5EF4-FFF2-40B4-BE49-F238E27FC236}">
                <a16:creationId xmlns:a16="http://schemas.microsoft.com/office/drawing/2014/main" id="{36B74CDB-F930-B162-54EC-188B0824B9C7}"/>
              </a:ext>
            </a:extLst>
          </p:cNvPr>
          <p:cNvPicPr>
            <a:picLocks noChangeAspect="1"/>
          </p:cNvPicPr>
          <p:nvPr/>
        </p:nvPicPr>
        <p:blipFill>
          <a:blip r:embed="rId9"/>
          <a:stretch>
            <a:fillRect/>
          </a:stretch>
        </p:blipFill>
        <p:spPr>
          <a:xfrm>
            <a:off x="5511123" y="567731"/>
            <a:ext cx="1233049" cy="704878"/>
          </a:xfrm>
          <a:prstGeom prst="rect">
            <a:avLst/>
          </a:prstGeom>
        </p:spPr>
      </p:pic>
      <p:sp>
        <p:nvSpPr>
          <p:cNvPr id="19" name="TextBox 18">
            <a:extLst>
              <a:ext uri="{FF2B5EF4-FFF2-40B4-BE49-F238E27FC236}">
                <a16:creationId xmlns:a16="http://schemas.microsoft.com/office/drawing/2014/main" id="{0E1D6611-A096-0F1A-112B-16289AFAAF9E}"/>
              </a:ext>
            </a:extLst>
          </p:cNvPr>
          <p:cNvSpPr txBox="1"/>
          <p:nvPr/>
        </p:nvSpPr>
        <p:spPr>
          <a:xfrm>
            <a:off x="235" y="4848268"/>
            <a:ext cx="309700" cy="338554"/>
          </a:xfrm>
          <a:prstGeom prst="rect">
            <a:avLst/>
          </a:prstGeom>
          <a:noFill/>
        </p:spPr>
        <p:txBody>
          <a:bodyPr wrap="none" rtlCol="0">
            <a:spAutoFit/>
          </a:bodyPr>
          <a:lstStyle/>
          <a:p>
            <a:r>
              <a:rPr lang="en-GB" sz="1600" b="1" dirty="0">
                <a:latin typeface="Arial" panose="020B0604020202020204" pitchFamily="34" charset="0"/>
                <a:cs typeface="Arial" panose="020B0604020202020204" pitchFamily="34" charset="0"/>
              </a:rPr>
              <a:t>F</a:t>
            </a:r>
          </a:p>
        </p:txBody>
      </p:sp>
      <p:sp>
        <p:nvSpPr>
          <p:cNvPr id="20" name="TextBox 19">
            <a:extLst>
              <a:ext uri="{FF2B5EF4-FFF2-40B4-BE49-F238E27FC236}">
                <a16:creationId xmlns:a16="http://schemas.microsoft.com/office/drawing/2014/main" id="{0E1D6611-A096-0F1A-112B-16289AFAAF9E}"/>
              </a:ext>
            </a:extLst>
          </p:cNvPr>
          <p:cNvSpPr txBox="1"/>
          <p:nvPr/>
        </p:nvSpPr>
        <p:spPr>
          <a:xfrm>
            <a:off x="2763351" y="4848268"/>
            <a:ext cx="344966" cy="338554"/>
          </a:xfrm>
          <a:prstGeom prst="rect">
            <a:avLst/>
          </a:prstGeom>
          <a:noFill/>
        </p:spPr>
        <p:txBody>
          <a:bodyPr wrap="none" rtlCol="0">
            <a:spAutoFit/>
          </a:bodyPr>
          <a:lstStyle/>
          <a:p>
            <a:r>
              <a:rPr lang="en-GB" sz="1600" b="1" dirty="0">
                <a:latin typeface="Arial" panose="020B0604020202020204" pitchFamily="34" charset="0"/>
                <a:cs typeface="Arial" panose="020B0604020202020204" pitchFamily="34" charset="0"/>
              </a:rPr>
              <a:t>G</a:t>
            </a:r>
          </a:p>
        </p:txBody>
      </p:sp>
      <p:pic>
        <p:nvPicPr>
          <p:cNvPr id="3" name="Picture 2">
            <a:extLst>
              <a:ext uri="{FF2B5EF4-FFF2-40B4-BE49-F238E27FC236}">
                <a16:creationId xmlns:a16="http://schemas.microsoft.com/office/drawing/2014/main" id="{B73FD393-3463-4D0F-7A79-547EB71E8A98}"/>
              </a:ext>
            </a:extLst>
          </p:cNvPr>
          <p:cNvPicPr>
            <a:picLocks noChangeAspect="1"/>
          </p:cNvPicPr>
          <p:nvPr/>
        </p:nvPicPr>
        <p:blipFill>
          <a:blip r:embed="rId10"/>
          <a:stretch>
            <a:fillRect/>
          </a:stretch>
        </p:blipFill>
        <p:spPr>
          <a:xfrm>
            <a:off x="2844265" y="428962"/>
            <a:ext cx="1260066" cy="1050268"/>
          </a:xfrm>
          <a:prstGeom prst="rect">
            <a:avLst/>
          </a:prstGeom>
        </p:spPr>
      </p:pic>
      <p:pic>
        <p:nvPicPr>
          <p:cNvPr id="5" name="Picture 4">
            <a:extLst>
              <a:ext uri="{FF2B5EF4-FFF2-40B4-BE49-F238E27FC236}">
                <a16:creationId xmlns:a16="http://schemas.microsoft.com/office/drawing/2014/main" id="{061D8B5E-7A8F-A591-DE8A-47B34F86175B}"/>
              </a:ext>
            </a:extLst>
          </p:cNvPr>
          <p:cNvPicPr>
            <a:picLocks noChangeAspect="1"/>
          </p:cNvPicPr>
          <p:nvPr/>
        </p:nvPicPr>
        <p:blipFill>
          <a:blip r:embed="rId11"/>
          <a:stretch>
            <a:fillRect/>
          </a:stretch>
        </p:blipFill>
        <p:spPr>
          <a:xfrm>
            <a:off x="247109" y="428962"/>
            <a:ext cx="1304519" cy="1087740"/>
          </a:xfrm>
          <a:prstGeom prst="rect">
            <a:avLst/>
          </a:prstGeom>
        </p:spPr>
      </p:pic>
      <p:pic>
        <p:nvPicPr>
          <p:cNvPr id="6" name="Picture 5">
            <a:extLst>
              <a:ext uri="{FF2B5EF4-FFF2-40B4-BE49-F238E27FC236}">
                <a16:creationId xmlns:a16="http://schemas.microsoft.com/office/drawing/2014/main" id="{59C9BD3D-5AD1-5FF4-5B3E-D49B48688093}"/>
              </a:ext>
            </a:extLst>
          </p:cNvPr>
          <p:cNvPicPr>
            <a:picLocks noChangeAspect="1"/>
          </p:cNvPicPr>
          <p:nvPr/>
        </p:nvPicPr>
        <p:blipFill>
          <a:blip r:embed="rId12"/>
          <a:stretch>
            <a:fillRect/>
          </a:stretch>
        </p:blipFill>
        <p:spPr>
          <a:xfrm>
            <a:off x="1545687" y="428962"/>
            <a:ext cx="1304519" cy="1086847"/>
          </a:xfrm>
          <a:prstGeom prst="rect">
            <a:avLst/>
          </a:prstGeom>
        </p:spPr>
      </p:pic>
      <p:sp>
        <p:nvSpPr>
          <p:cNvPr id="9" name="TextBox 8">
            <a:extLst>
              <a:ext uri="{FF2B5EF4-FFF2-40B4-BE49-F238E27FC236}">
                <a16:creationId xmlns:a16="http://schemas.microsoft.com/office/drawing/2014/main" id="{117AC654-066D-F67A-6044-89D488E047F2}"/>
              </a:ext>
            </a:extLst>
          </p:cNvPr>
          <p:cNvSpPr txBox="1"/>
          <p:nvPr/>
        </p:nvSpPr>
        <p:spPr>
          <a:xfrm>
            <a:off x="-35833" y="1441362"/>
            <a:ext cx="381836" cy="338554"/>
          </a:xfrm>
          <a:prstGeom prst="rect">
            <a:avLst/>
          </a:prstGeom>
          <a:noFill/>
        </p:spPr>
        <p:txBody>
          <a:bodyPr wrap="square" rtlCol="0">
            <a:spAutoFit/>
          </a:bodyPr>
          <a:lstStyle/>
          <a:p>
            <a:r>
              <a:rPr lang="en-GB" sz="1600" b="1" dirty="0">
                <a:latin typeface="Arial" panose="020B0604020202020204" pitchFamily="34" charset="0"/>
                <a:cs typeface="Arial" panose="020B0604020202020204" pitchFamily="34" charset="0"/>
              </a:rPr>
              <a:t>C</a:t>
            </a:r>
          </a:p>
        </p:txBody>
      </p:sp>
      <p:grpSp>
        <p:nvGrpSpPr>
          <p:cNvPr id="41" name="Group 40">
            <a:extLst>
              <a:ext uri="{FF2B5EF4-FFF2-40B4-BE49-F238E27FC236}">
                <a16:creationId xmlns:a16="http://schemas.microsoft.com/office/drawing/2014/main" id="{D2833D92-9A88-48E7-79DD-B0B71BCD7343}"/>
              </a:ext>
            </a:extLst>
          </p:cNvPr>
          <p:cNvGrpSpPr/>
          <p:nvPr/>
        </p:nvGrpSpPr>
        <p:grpSpPr>
          <a:xfrm>
            <a:off x="187501" y="4946395"/>
            <a:ext cx="2398405" cy="1990269"/>
            <a:chOff x="1220990" y="7666167"/>
            <a:chExt cx="2398405" cy="1990269"/>
          </a:xfrm>
        </p:grpSpPr>
        <p:pic>
          <p:nvPicPr>
            <p:cNvPr id="14" name="Picture 13">
              <a:extLst>
                <a:ext uri="{FF2B5EF4-FFF2-40B4-BE49-F238E27FC236}">
                  <a16:creationId xmlns:a16="http://schemas.microsoft.com/office/drawing/2014/main" id="{E8256EC1-5E74-FB2F-3CC0-F16A6DB69C7A}"/>
                </a:ext>
              </a:extLst>
            </p:cNvPr>
            <p:cNvPicPr>
              <a:picLocks noChangeAspect="1"/>
            </p:cNvPicPr>
            <p:nvPr/>
          </p:nvPicPr>
          <p:blipFill>
            <a:blip r:embed="rId13"/>
            <a:stretch>
              <a:fillRect/>
            </a:stretch>
          </p:blipFill>
          <p:spPr>
            <a:xfrm>
              <a:off x="1422148" y="7855647"/>
              <a:ext cx="1044286" cy="835200"/>
            </a:xfrm>
            <a:prstGeom prst="rect">
              <a:avLst/>
            </a:prstGeom>
          </p:spPr>
        </p:pic>
        <p:pic>
          <p:nvPicPr>
            <p:cNvPr id="23" name="Picture 22">
              <a:extLst>
                <a:ext uri="{FF2B5EF4-FFF2-40B4-BE49-F238E27FC236}">
                  <a16:creationId xmlns:a16="http://schemas.microsoft.com/office/drawing/2014/main" id="{A93F19ED-6B56-C5C1-9E51-D2935A1CA238}"/>
                </a:ext>
              </a:extLst>
            </p:cNvPr>
            <p:cNvPicPr>
              <a:picLocks noChangeAspect="1"/>
            </p:cNvPicPr>
            <p:nvPr/>
          </p:nvPicPr>
          <p:blipFill>
            <a:blip r:embed="rId14"/>
            <a:stretch>
              <a:fillRect/>
            </a:stretch>
          </p:blipFill>
          <p:spPr>
            <a:xfrm>
              <a:off x="2575098" y="7855647"/>
              <a:ext cx="1044297" cy="835200"/>
            </a:xfrm>
            <a:prstGeom prst="rect">
              <a:avLst/>
            </a:prstGeom>
          </p:spPr>
        </p:pic>
        <p:pic>
          <p:nvPicPr>
            <p:cNvPr id="31" name="Picture 30">
              <a:extLst>
                <a:ext uri="{FF2B5EF4-FFF2-40B4-BE49-F238E27FC236}">
                  <a16:creationId xmlns:a16="http://schemas.microsoft.com/office/drawing/2014/main" id="{DD9BF923-AD1B-24A1-5033-FB3C56929DAE}"/>
                </a:ext>
              </a:extLst>
            </p:cNvPr>
            <p:cNvPicPr>
              <a:picLocks noChangeAspect="1"/>
            </p:cNvPicPr>
            <p:nvPr/>
          </p:nvPicPr>
          <p:blipFill>
            <a:blip r:embed="rId15"/>
            <a:stretch>
              <a:fillRect/>
            </a:stretch>
          </p:blipFill>
          <p:spPr>
            <a:xfrm>
              <a:off x="1422434" y="8821236"/>
              <a:ext cx="1044000" cy="835200"/>
            </a:xfrm>
            <a:prstGeom prst="rect">
              <a:avLst/>
            </a:prstGeom>
          </p:spPr>
        </p:pic>
        <p:pic>
          <p:nvPicPr>
            <p:cNvPr id="34" name="Picture 33">
              <a:extLst>
                <a:ext uri="{FF2B5EF4-FFF2-40B4-BE49-F238E27FC236}">
                  <a16:creationId xmlns:a16="http://schemas.microsoft.com/office/drawing/2014/main" id="{139C4ED1-785B-1183-5CBA-F074CA7F713C}"/>
                </a:ext>
              </a:extLst>
            </p:cNvPr>
            <p:cNvPicPr>
              <a:picLocks noChangeAspect="1"/>
            </p:cNvPicPr>
            <p:nvPr/>
          </p:nvPicPr>
          <p:blipFill>
            <a:blip r:embed="rId16"/>
            <a:stretch>
              <a:fillRect/>
            </a:stretch>
          </p:blipFill>
          <p:spPr>
            <a:xfrm>
              <a:off x="2575395" y="8821236"/>
              <a:ext cx="1044000" cy="835200"/>
            </a:xfrm>
            <a:prstGeom prst="rect">
              <a:avLst/>
            </a:prstGeom>
          </p:spPr>
        </p:pic>
        <p:sp>
          <p:nvSpPr>
            <p:cNvPr id="36" name="TextBox 35">
              <a:extLst>
                <a:ext uri="{FF2B5EF4-FFF2-40B4-BE49-F238E27FC236}">
                  <a16:creationId xmlns:a16="http://schemas.microsoft.com/office/drawing/2014/main" id="{67EB72AD-E14A-27BA-150A-12D58A0A98AB}"/>
                </a:ext>
              </a:extLst>
            </p:cNvPr>
            <p:cNvSpPr txBox="1"/>
            <p:nvPr/>
          </p:nvSpPr>
          <p:spPr>
            <a:xfrm rot="16200000">
              <a:off x="1009875" y="8108830"/>
              <a:ext cx="622286" cy="200055"/>
            </a:xfrm>
            <a:prstGeom prst="rect">
              <a:avLst/>
            </a:prstGeom>
            <a:noFill/>
          </p:spPr>
          <p:txBody>
            <a:bodyPr wrap="none" rtlCol="0">
              <a:spAutoFit/>
            </a:bodyPr>
            <a:lstStyle/>
            <a:p>
              <a:r>
                <a:rPr lang="en-GB" sz="700" b="1" dirty="0">
                  <a:latin typeface="Arial" panose="020B0604020202020204" pitchFamily="34" charset="0"/>
                  <a:cs typeface="Arial" panose="020B0604020202020204" pitchFamily="34" charset="0"/>
                </a:rPr>
                <a:t>GSE39582</a:t>
              </a:r>
            </a:p>
          </p:txBody>
        </p:sp>
        <p:sp>
          <p:nvSpPr>
            <p:cNvPr id="37" name="TextBox 36">
              <a:extLst>
                <a:ext uri="{FF2B5EF4-FFF2-40B4-BE49-F238E27FC236}">
                  <a16:creationId xmlns:a16="http://schemas.microsoft.com/office/drawing/2014/main" id="{161DDE84-4847-BFAF-A068-5D7E736D53F2}"/>
                </a:ext>
              </a:extLst>
            </p:cNvPr>
            <p:cNvSpPr txBox="1"/>
            <p:nvPr/>
          </p:nvSpPr>
          <p:spPr>
            <a:xfrm rot="16200000">
              <a:off x="1005868" y="9072940"/>
              <a:ext cx="630301" cy="200055"/>
            </a:xfrm>
            <a:prstGeom prst="rect">
              <a:avLst/>
            </a:prstGeom>
            <a:noFill/>
          </p:spPr>
          <p:txBody>
            <a:bodyPr wrap="none" rtlCol="0">
              <a:spAutoFit/>
            </a:bodyPr>
            <a:lstStyle/>
            <a:p>
              <a:r>
                <a:rPr lang="en-GB" sz="700" b="1" dirty="0">
                  <a:latin typeface="Arial" panose="020B0604020202020204" pitchFamily="34" charset="0"/>
                  <a:cs typeface="Arial" panose="020B0604020202020204" pitchFamily="34" charset="0"/>
                </a:rPr>
                <a:t>PETACC-3</a:t>
              </a:r>
            </a:p>
          </p:txBody>
        </p:sp>
        <p:sp>
          <p:nvSpPr>
            <p:cNvPr id="39" name="TextBox 38">
              <a:extLst>
                <a:ext uri="{FF2B5EF4-FFF2-40B4-BE49-F238E27FC236}">
                  <a16:creationId xmlns:a16="http://schemas.microsoft.com/office/drawing/2014/main" id="{A4F5175B-0A71-2746-1E13-938A84C7C2B8}"/>
                </a:ext>
              </a:extLst>
            </p:cNvPr>
            <p:cNvSpPr txBox="1"/>
            <p:nvPr/>
          </p:nvSpPr>
          <p:spPr>
            <a:xfrm>
              <a:off x="1716066" y="7666167"/>
              <a:ext cx="601447" cy="200055"/>
            </a:xfrm>
            <a:prstGeom prst="rect">
              <a:avLst/>
            </a:prstGeom>
            <a:noFill/>
          </p:spPr>
          <p:txBody>
            <a:bodyPr wrap="none" rtlCol="0">
              <a:spAutoFit/>
            </a:bodyPr>
            <a:lstStyle/>
            <a:p>
              <a:r>
                <a:rPr lang="en-GB" sz="700" b="1" i="1" dirty="0">
                  <a:latin typeface="Arial" panose="020B0604020202020204" pitchFamily="34" charset="0"/>
                  <a:cs typeface="Arial" panose="020B0604020202020204" pitchFamily="34" charset="0"/>
                </a:rPr>
                <a:t>KRAS</a:t>
              </a:r>
              <a:r>
                <a:rPr lang="en-GB" sz="700" b="1" dirty="0">
                  <a:latin typeface="Arial" panose="020B0604020202020204" pitchFamily="34" charset="0"/>
                  <a:cs typeface="Arial" panose="020B0604020202020204" pitchFamily="34" charset="0"/>
                </a:rPr>
                <a:t>mut</a:t>
              </a:r>
            </a:p>
          </p:txBody>
        </p:sp>
        <p:sp>
          <p:nvSpPr>
            <p:cNvPr id="40" name="TextBox 39">
              <a:extLst>
                <a:ext uri="{FF2B5EF4-FFF2-40B4-BE49-F238E27FC236}">
                  <a16:creationId xmlns:a16="http://schemas.microsoft.com/office/drawing/2014/main" id="{4B2C4B39-375C-1CAF-60E0-16DF71F47030}"/>
                </a:ext>
              </a:extLst>
            </p:cNvPr>
            <p:cNvSpPr txBox="1"/>
            <p:nvPr/>
          </p:nvSpPr>
          <p:spPr>
            <a:xfrm>
              <a:off x="2891673" y="7666167"/>
              <a:ext cx="537327" cy="200055"/>
            </a:xfrm>
            <a:prstGeom prst="rect">
              <a:avLst/>
            </a:prstGeom>
            <a:noFill/>
          </p:spPr>
          <p:txBody>
            <a:bodyPr wrap="none" rtlCol="0">
              <a:spAutoFit/>
            </a:bodyPr>
            <a:lstStyle/>
            <a:p>
              <a:r>
                <a:rPr lang="en-GB" sz="700" b="1" i="1" dirty="0">
                  <a:latin typeface="Arial" panose="020B0604020202020204" pitchFamily="34" charset="0"/>
                  <a:cs typeface="Arial" panose="020B0604020202020204" pitchFamily="34" charset="0"/>
                </a:rPr>
                <a:t>KRAS</a:t>
              </a:r>
              <a:r>
                <a:rPr lang="en-GB" sz="700" b="1" dirty="0">
                  <a:latin typeface="Arial" panose="020B0604020202020204" pitchFamily="34" charset="0"/>
                  <a:cs typeface="Arial" panose="020B0604020202020204" pitchFamily="34" charset="0"/>
                </a:rPr>
                <a:t>wt</a:t>
              </a:r>
            </a:p>
          </p:txBody>
        </p:sp>
      </p:grpSp>
      <p:grpSp>
        <p:nvGrpSpPr>
          <p:cNvPr id="43" name="Group 42">
            <a:extLst>
              <a:ext uri="{FF2B5EF4-FFF2-40B4-BE49-F238E27FC236}">
                <a16:creationId xmlns:a16="http://schemas.microsoft.com/office/drawing/2014/main" id="{9E92719D-02BE-D104-462B-56CC1B32EF7B}"/>
              </a:ext>
            </a:extLst>
          </p:cNvPr>
          <p:cNvGrpSpPr/>
          <p:nvPr/>
        </p:nvGrpSpPr>
        <p:grpSpPr>
          <a:xfrm>
            <a:off x="2988939" y="5135875"/>
            <a:ext cx="2408167" cy="835200"/>
            <a:chOff x="3973029" y="5545872"/>
            <a:chExt cx="2408167" cy="835200"/>
          </a:xfrm>
        </p:grpSpPr>
        <p:pic>
          <p:nvPicPr>
            <p:cNvPr id="16" name="Picture 15">
              <a:extLst>
                <a:ext uri="{FF2B5EF4-FFF2-40B4-BE49-F238E27FC236}">
                  <a16:creationId xmlns:a16="http://schemas.microsoft.com/office/drawing/2014/main" id="{B4BADF00-C24F-112A-3598-19B5773998E7}"/>
                </a:ext>
              </a:extLst>
            </p:cNvPr>
            <p:cNvPicPr>
              <a:picLocks noChangeAspect="1"/>
            </p:cNvPicPr>
            <p:nvPr/>
          </p:nvPicPr>
          <p:blipFill>
            <a:blip r:embed="rId17"/>
            <a:stretch>
              <a:fillRect/>
            </a:stretch>
          </p:blipFill>
          <p:spPr>
            <a:xfrm>
              <a:off x="5337646" y="5545872"/>
              <a:ext cx="1043550" cy="835200"/>
            </a:xfrm>
            <a:prstGeom prst="rect">
              <a:avLst/>
            </a:prstGeom>
          </p:spPr>
        </p:pic>
        <p:pic>
          <p:nvPicPr>
            <p:cNvPr id="17" name="Picture 16">
              <a:extLst>
                <a:ext uri="{FF2B5EF4-FFF2-40B4-BE49-F238E27FC236}">
                  <a16:creationId xmlns:a16="http://schemas.microsoft.com/office/drawing/2014/main" id="{42B0D521-4D3E-5458-538E-4729387A313A}"/>
                </a:ext>
              </a:extLst>
            </p:cNvPr>
            <p:cNvPicPr>
              <a:picLocks noChangeAspect="1"/>
            </p:cNvPicPr>
            <p:nvPr/>
          </p:nvPicPr>
          <p:blipFill>
            <a:blip r:embed="rId18"/>
            <a:stretch>
              <a:fillRect/>
            </a:stretch>
          </p:blipFill>
          <p:spPr>
            <a:xfrm>
              <a:off x="4166089" y="5546644"/>
              <a:ext cx="1042291" cy="833656"/>
            </a:xfrm>
            <a:prstGeom prst="rect">
              <a:avLst/>
            </a:prstGeom>
          </p:spPr>
        </p:pic>
        <p:sp>
          <p:nvSpPr>
            <p:cNvPr id="42" name="TextBox 41">
              <a:extLst>
                <a:ext uri="{FF2B5EF4-FFF2-40B4-BE49-F238E27FC236}">
                  <a16:creationId xmlns:a16="http://schemas.microsoft.com/office/drawing/2014/main" id="{36DE3B3D-BE20-773D-16CE-B49A627090CF}"/>
                </a:ext>
              </a:extLst>
            </p:cNvPr>
            <p:cNvSpPr txBox="1"/>
            <p:nvPr/>
          </p:nvSpPr>
          <p:spPr>
            <a:xfrm rot="16200000">
              <a:off x="3761914" y="5822209"/>
              <a:ext cx="622286" cy="200055"/>
            </a:xfrm>
            <a:prstGeom prst="rect">
              <a:avLst/>
            </a:prstGeom>
            <a:noFill/>
          </p:spPr>
          <p:txBody>
            <a:bodyPr wrap="none" rtlCol="0">
              <a:spAutoFit/>
            </a:bodyPr>
            <a:lstStyle/>
            <a:p>
              <a:r>
                <a:rPr lang="en-GB" sz="700" b="1" dirty="0">
                  <a:latin typeface="Arial" panose="020B0604020202020204" pitchFamily="34" charset="0"/>
                  <a:cs typeface="Arial" panose="020B0604020202020204" pitchFamily="34" charset="0"/>
                </a:rPr>
                <a:t>GSE39582</a:t>
              </a:r>
            </a:p>
          </p:txBody>
        </p:sp>
      </p:grpSp>
      <p:sp>
        <p:nvSpPr>
          <p:cNvPr id="7" name="Rectangle 6"/>
          <p:cNvSpPr/>
          <p:nvPr/>
        </p:nvSpPr>
        <p:spPr>
          <a:xfrm>
            <a:off x="37992" y="7108616"/>
            <a:ext cx="6647213" cy="2730876"/>
          </a:xfrm>
          <a:prstGeom prst="rect">
            <a:avLst/>
          </a:prstGeom>
        </p:spPr>
        <p:txBody>
          <a:bodyPr wrap="square">
            <a:spAutoFit/>
          </a:bodyPr>
          <a:lstStyle/>
          <a:p>
            <a:pPr algn="just">
              <a:lnSpc>
                <a:spcPct val="107000"/>
              </a:lnSpc>
              <a:spcAft>
                <a:spcPts val="800"/>
              </a:spcAft>
            </a:pPr>
            <a:r>
              <a:rPr lang="en-GB" sz="1100" b="1" dirty="0">
                <a:latin typeface="Arial" panose="020B0604020202020204" pitchFamily="34" charset="0"/>
                <a:ea typeface="Calibri" panose="020F0502020204030204" pitchFamily="34" charset="0"/>
                <a:cs typeface="Times New Roman" panose="02020603050405020304" pitchFamily="18" charset="0"/>
              </a:rPr>
              <a:t>Figure S2: </a:t>
            </a:r>
            <a:r>
              <a:rPr lang="en-GB" sz="1100" b="1" dirty="0" err="1">
                <a:latin typeface="Arial" panose="020B0604020202020204" pitchFamily="34" charset="0"/>
                <a:ea typeface="Calibri" panose="020F0502020204030204" pitchFamily="34" charset="0"/>
                <a:cs typeface="Times New Roman" panose="02020603050405020304" pitchFamily="18" charset="0"/>
              </a:rPr>
              <a:t>Clinicopathological</a:t>
            </a:r>
            <a:r>
              <a:rPr lang="en-GB" sz="1100" b="1" dirty="0">
                <a:latin typeface="Arial" panose="020B0604020202020204" pitchFamily="34" charset="0"/>
                <a:ea typeface="Calibri" panose="020F0502020204030204" pitchFamily="34" charset="0"/>
                <a:cs typeface="Times New Roman" panose="02020603050405020304" pitchFamily="18" charset="0"/>
              </a:rPr>
              <a:t> and genomic association of PDS </a:t>
            </a:r>
            <a:endParaRPr lang="en-GB" sz="1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GB" sz="1100" b="1" dirty="0">
                <a:latin typeface="Arial" panose="020B0604020202020204" pitchFamily="34" charset="0"/>
                <a:ea typeface="Calibri" panose="020F0502020204030204" pitchFamily="34" charset="0"/>
                <a:cs typeface="Times New Roman" panose="02020603050405020304" pitchFamily="18" charset="0"/>
              </a:rPr>
              <a:t>A)</a:t>
            </a:r>
            <a:r>
              <a:rPr lang="en-GB" sz="1100" dirty="0">
                <a:latin typeface="Arial" panose="020B0604020202020204" pitchFamily="34" charset="0"/>
                <a:ea typeface="Calibri" panose="020F0502020204030204" pitchFamily="34" charset="0"/>
                <a:cs typeface="Times New Roman" panose="02020603050405020304" pitchFamily="18" charset="0"/>
              </a:rPr>
              <a:t> Sankey plots highlighting the distribution of samples across PDS and CMS: only subtypes (</a:t>
            </a:r>
            <a:r>
              <a:rPr lang="en-GB" sz="1100" i="1" dirty="0">
                <a:latin typeface="Arial" panose="020B0604020202020204" pitchFamily="34" charset="0"/>
                <a:ea typeface="Calibri" panose="020F0502020204030204" pitchFamily="34" charset="0"/>
                <a:cs typeface="Times New Roman" panose="02020603050405020304" pitchFamily="18" charset="0"/>
              </a:rPr>
              <a:t>left</a:t>
            </a:r>
            <a:r>
              <a:rPr lang="en-GB" sz="1100" dirty="0">
                <a:latin typeface="Arial" panose="020B0604020202020204" pitchFamily="34" charset="0"/>
                <a:ea typeface="Calibri" panose="020F0502020204030204" pitchFamily="34" charset="0"/>
                <a:cs typeface="Times New Roman" panose="02020603050405020304" pitchFamily="18" charset="0"/>
              </a:rPr>
              <a:t>), CMS UNK included (</a:t>
            </a:r>
            <a:r>
              <a:rPr lang="en-GB" sz="1100" i="1" dirty="0">
                <a:latin typeface="Arial" panose="020B0604020202020204" pitchFamily="34" charset="0"/>
                <a:ea typeface="Calibri" panose="020F0502020204030204" pitchFamily="34" charset="0"/>
                <a:cs typeface="Times New Roman" panose="02020603050405020304" pitchFamily="18" charset="0"/>
              </a:rPr>
              <a:t>centre</a:t>
            </a:r>
            <a:r>
              <a:rPr lang="en-GB" sz="1100" dirty="0">
                <a:latin typeface="Arial" panose="020B0604020202020204" pitchFamily="34" charset="0"/>
                <a:ea typeface="Calibri" panose="020F0502020204030204" pitchFamily="34" charset="0"/>
                <a:cs typeface="Times New Roman" panose="02020603050405020304" pitchFamily="18" charset="0"/>
              </a:rPr>
              <a:t>) and both PDS ‘Mixed’ and CMS UNK included (</a:t>
            </a:r>
            <a:r>
              <a:rPr lang="en-GB" sz="1100" i="1" dirty="0">
                <a:latin typeface="Arial" panose="020B0604020202020204" pitchFamily="34" charset="0"/>
                <a:ea typeface="Calibri" panose="020F0502020204030204" pitchFamily="34" charset="0"/>
                <a:cs typeface="Times New Roman" panose="02020603050405020304" pitchFamily="18" charset="0"/>
              </a:rPr>
              <a:t>right</a:t>
            </a:r>
            <a:r>
              <a:rPr lang="en-GB" sz="1100" dirty="0">
                <a:latin typeface="Arial" panose="020B0604020202020204" pitchFamily="34" charset="0"/>
                <a:ea typeface="Calibri" panose="020F0502020204030204" pitchFamily="34" charset="0"/>
                <a:cs typeface="Times New Roman" panose="02020603050405020304" pitchFamily="18" charset="0"/>
              </a:rPr>
              <a:t>). </a:t>
            </a:r>
            <a:r>
              <a:rPr lang="en-GB" sz="1100" b="1" dirty="0">
                <a:latin typeface="Arial" panose="020B0604020202020204" pitchFamily="34" charset="0"/>
                <a:ea typeface="Calibri" panose="020F0502020204030204" pitchFamily="34" charset="0"/>
                <a:cs typeface="Times New Roman" panose="02020603050405020304" pitchFamily="18" charset="0"/>
              </a:rPr>
              <a:t>B)</a:t>
            </a:r>
            <a:r>
              <a:rPr lang="en-GB" sz="1100" dirty="0">
                <a:latin typeface="Arial" panose="020B0604020202020204" pitchFamily="34" charset="0"/>
                <a:ea typeface="Calibri" panose="020F0502020204030204" pitchFamily="34" charset="0"/>
                <a:cs typeface="Times New Roman" panose="02020603050405020304" pitchFamily="18" charset="0"/>
              </a:rPr>
              <a:t> </a:t>
            </a:r>
            <a:r>
              <a:rPr lang="en-GB" sz="1100" dirty="0" err="1">
                <a:latin typeface="Arial" panose="020B0604020202020204" pitchFamily="34" charset="0"/>
                <a:ea typeface="Calibri" panose="020F0502020204030204" pitchFamily="34" charset="0"/>
                <a:cs typeface="Times New Roman" panose="02020603050405020304" pitchFamily="18" charset="0"/>
              </a:rPr>
              <a:t>Barplot</a:t>
            </a:r>
            <a:r>
              <a:rPr lang="en-GB" sz="1100" dirty="0">
                <a:latin typeface="Arial" panose="020B0604020202020204" pitchFamily="34" charset="0"/>
                <a:ea typeface="Calibri" panose="020F0502020204030204" pitchFamily="34" charset="0"/>
                <a:cs typeface="Times New Roman" panose="02020603050405020304" pitchFamily="18" charset="0"/>
              </a:rPr>
              <a:t> shows proportions of gender and sidedness across PDS in the FOCUS (</a:t>
            </a:r>
            <a:r>
              <a:rPr lang="en-GB" sz="1100" i="1" dirty="0">
                <a:latin typeface="Arial" panose="020B0604020202020204" pitchFamily="34" charset="0"/>
                <a:ea typeface="Calibri" panose="020F0502020204030204" pitchFamily="34" charset="0"/>
                <a:cs typeface="Times New Roman" panose="02020603050405020304" pitchFamily="18" charset="0"/>
              </a:rPr>
              <a:t>left</a:t>
            </a:r>
            <a:r>
              <a:rPr lang="en-GB" sz="1100" dirty="0">
                <a:latin typeface="Arial" panose="020B0604020202020204" pitchFamily="34" charset="0"/>
                <a:ea typeface="Calibri" panose="020F0502020204030204" pitchFamily="34" charset="0"/>
                <a:cs typeface="Times New Roman" panose="02020603050405020304" pitchFamily="18" charset="0"/>
              </a:rPr>
              <a:t>) and GSE39582 (</a:t>
            </a:r>
            <a:r>
              <a:rPr lang="en-GB" sz="1100" i="1" dirty="0">
                <a:latin typeface="Arial" panose="020B0604020202020204" pitchFamily="34" charset="0"/>
                <a:ea typeface="Calibri" panose="020F0502020204030204" pitchFamily="34" charset="0"/>
                <a:cs typeface="Times New Roman" panose="02020603050405020304" pitchFamily="18" charset="0"/>
              </a:rPr>
              <a:t>right</a:t>
            </a:r>
            <a:r>
              <a:rPr lang="en-GB" sz="1100" dirty="0">
                <a:latin typeface="Arial" panose="020B0604020202020204" pitchFamily="34" charset="0"/>
                <a:ea typeface="Calibri" panose="020F0502020204030204" pitchFamily="34" charset="0"/>
                <a:cs typeface="Times New Roman" panose="02020603050405020304" pitchFamily="18" charset="0"/>
              </a:rPr>
              <a:t>). </a:t>
            </a:r>
            <a:r>
              <a:rPr lang="en-GB" sz="1100" b="1" dirty="0">
                <a:latin typeface="Arial" panose="020B0604020202020204" pitchFamily="34" charset="0"/>
                <a:ea typeface="Calibri" panose="020F0502020204030204" pitchFamily="34" charset="0"/>
                <a:cs typeface="Times New Roman" panose="02020603050405020304" pitchFamily="18" charset="0"/>
              </a:rPr>
              <a:t>C)</a:t>
            </a:r>
            <a:r>
              <a:rPr lang="en-GB" sz="1100" dirty="0">
                <a:latin typeface="Arial" panose="020B0604020202020204" pitchFamily="34" charset="0"/>
                <a:ea typeface="Calibri" panose="020F0502020204030204" pitchFamily="34" charset="0"/>
                <a:cs typeface="Times New Roman" panose="02020603050405020304" pitchFamily="18" charset="0"/>
              </a:rPr>
              <a:t> </a:t>
            </a:r>
            <a:r>
              <a:rPr lang="en-GB" sz="1100" dirty="0" err="1">
                <a:latin typeface="Arial" panose="020B0604020202020204" pitchFamily="34" charset="0"/>
                <a:ea typeface="Calibri" panose="020F0502020204030204" pitchFamily="34" charset="0"/>
                <a:cs typeface="Times New Roman" panose="02020603050405020304" pitchFamily="18" charset="0"/>
              </a:rPr>
              <a:t>Oncoprint</a:t>
            </a:r>
            <a:r>
              <a:rPr lang="en-GB" sz="1100" dirty="0">
                <a:latin typeface="Arial" panose="020B0604020202020204" pitchFamily="34" charset="0"/>
                <a:ea typeface="Calibri" panose="020F0502020204030204" pitchFamily="34" charset="0"/>
                <a:cs typeface="Times New Roman" panose="02020603050405020304" pitchFamily="18" charset="0"/>
              </a:rPr>
              <a:t> with key driver mutation genes from WNT, MAPK, PIK3CA, cell cycle and TGF-β pathway in the</a:t>
            </a:r>
            <a:r>
              <a:rPr lang="en-GB" sz="1100" i="1" dirty="0">
                <a:latin typeface="Arial" panose="020B0604020202020204" pitchFamily="34" charset="0"/>
                <a:ea typeface="Calibri" panose="020F0502020204030204" pitchFamily="34" charset="0"/>
                <a:cs typeface="Times New Roman" panose="02020603050405020304" pitchFamily="18" charset="0"/>
              </a:rPr>
              <a:t> </a:t>
            </a:r>
            <a:r>
              <a:rPr lang="en-GB" sz="1100" dirty="0">
                <a:latin typeface="Arial" panose="020B0604020202020204" pitchFamily="34" charset="0"/>
                <a:ea typeface="Calibri" panose="020F0502020204030204" pitchFamily="34" charset="0"/>
                <a:cs typeface="Times New Roman" panose="02020603050405020304" pitchFamily="18" charset="0"/>
              </a:rPr>
              <a:t>SPINAL cohort.</a:t>
            </a:r>
            <a:r>
              <a:rPr lang="en-GB" sz="1100" b="1" dirty="0">
                <a:latin typeface="Arial" panose="020B0604020202020204" pitchFamily="34" charset="0"/>
                <a:ea typeface="Calibri" panose="020F0502020204030204" pitchFamily="34" charset="0"/>
                <a:cs typeface="Times New Roman" panose="02020603050405020304" pitchFamily="18" charset="0"/>
              </a:rPr>
              <a:t> D)</a:t>
            </a:r>
            <a:r>
              <a:rPr lang="en-GB" sz="1100" dirty="0">
                <a:latin typeface="Arial" panose="020B0604020202020204" pitchFamily="34" charset="0"/>
                <a:ea typeface="Calibri" panose="020F0502020204030204" pitchFamily="34" charset="0"/>
                <a:cs typeface="Times New Roman" panose="02020603050405020304" pitchFamily="18" charset="0"/>
              </a:rPr>
              <a:t> Copy number gain/loss per gene from SPINAL cohort presented in a </a:t>
            </a:r>
            <a:r>
              <a:rPr lang="en-GB" sz="1100" dirty="0" err="1">
                <a:latin typeface="Arial" panose="020B0604020202020204" pitchFamily="34" charset="0"/>
                <a:ea typeface="Calibri" panose="020F0502020204030204" pitchFamily="34" charset="0"/>
                <a:cs typeface="Times New Roman" panose="02020603050405020304" pitchFamily="18" charset="0"/>
              </a:rPr>
              <a:t>heatmap</a:t>
            </a:r>
            <a:r>
              <a:rPr lang="en-GB" sz="1100" dirty="0">
                <a:latin typeface="Arial" panose="020B0604020202020204" pitchFamily="34" charset="0"/>
                <a:ea typeface="Calibri" panose="020F0502020204030204" pitchFamily="34" charset="0"/>
                <a:cs typeface="Times New Roman" panose="02020603050405020304" pitchFamily="18" charset="0"/>
              </a:rPr>
              <a:t> (</a:t>
            </a:r>
            <a:r>
              <a:rPr lang="en-GB" sz="1100" i="1" dirty="0">
                <a:latin typeface="Arial" panose="020B0604020202020204" pitchFamily="34" charset="0"/>
                <a:ea typeface="Calibri" panose="020F0502020204030204" pitchFamily="34" charset="0"/>
                <a:cs typeface="Times New Roman" panose="02020603050405020304" pitchFamily="18" charset="0"/>
              </a:rPr>
              <a:t>right</a:t>
            </a:r>
            <a:r>
              <a:rPr lang="en-GB" sz="1100" dirty="0">
                <a:latin typeface="Arial" panose="020B0604020202020204" pitchFamily="34" charset="0"/>
                <a:ea typeface="Calibri" panose="020F0502020204030204" pitchFamily="34" charset="0"/>
                <a:cs typeface="Times New Roman" panose="02020603050405020304" pitchFamily="18" charset="0"/>
              </a:rPr>
              <a:t>). </a:t>
            </a:r>
            <a:r>
              <a:rPr lang="en-GB" sz="1100" i="1" dirty="0">
                <a:latin typeface="Arial" panose="020B0604020202020204" pitchFamily="34" charset="0"/>
                <a:ea typeface="Calibri" panose="020F0502020204030204" pitchFamily="34" charset="0"/>
                <a:cs typeface="Times New Roman" panose="02020603050405020304" pitchFamily="18" charset="0"/>
              </a:rPr>
              <a:t>Statistics</a:t>
            </a:r>
            <a:r>
              <a:rPr lang="en-GB" sz="1100" dirty="0">
                <a:latin typeface="Arial" panose="020B0604020202020204" pitchFamily="34" charset="0"/>
                <a:ea typeface="Calibri" panose="020F0502020204030204" pitchFamily="34" charset="0"/>
                <a:cs typeface="Times New Roman" panose="02020603050405020304" pitchFamily="18" charset="0"/>
              </a:rPr>
              <a:t>: Fisher’s exact test between PDS1 and PDS3, adjusted </a:t>
            </a:r>
            <a:r>
              <a:rPr lang="en-GB" sz="1100" i="1" dirty="0">
                <a:latin typeface="Arial" panose="020B0604020202020204" pitchFamily="34" charset="0"/>
                <a:ea typeface="Calibri" panose="020F0502020204030204" pitchFamily="34" charset="0"/>
                <a:cs typeface="Times New Roman" panose="02020603050405020304" pitchFamily="18" charset="0"/>
              </a:rPr>
              <a:t>p</a:t>
            </a:r>
            <a:r>
              <a:rPr lang="en-GB" sz="1100" dirty="0">
                <a:latin typeface="Arial" panose="020B0604020202020204" pitchFamily="34" charset="0"/>
                <a:ea typeface="Calibri" panose="020F0502020204030204" pitchFamily="34" charset="0"/>
                <a:cs typeface="Times New Roman" panose="02020603050405020304" pitchFamily="18" charset="0"/>
              </a:rPr>
              <a:t>-value annotated at the left-side bar of the </a:t>
            </a:r>
            <a:r>
              <a:rPr lang="en-GB" sz="1100" dirty="0" err="1">
                <a:latin typeface="Arial" panose="020B0604020202020204" pitchFamily="34" charset="0"/>
                <a:ea typeface="Calibri" panose="020F0502020204030204" pitchFamily="34" charset="0"/>
                <a:cs typeface="Times New Roman" panose="02020603050405020304" pitchFamily="18" charset="0"/>
              </a:rPr>
              <a:t>heatmap</a:t>
            </a:r>
            <a:r>
              <a:rPr lang="en-GB" sz="1100" dirty="0">
                <a:latin typeface="Arial" panose="020B0604020202020204" pitchFamily="34" charset="0"/>
                <a:ea typeface="Calibri" panose="020F0502020204030204" pitchFamily="34" charset="0"/>
                <a:cs typeface="Times New Roman" panose="02020603050405020304" pitchFamily="18" charset="0"/>
              </a:rPr>
              <a:t>; * denotes adjusted </a:t>
            </a:r>
            <a:r>
              <a:rPr lang="en-GB" sz="1100" i="1" dirty="0">
                <a:latin typeface="Arial" panose="020B0604020202020204" pitchFamily="34" charset="0"/>
                <a:ea typeface="Calibri" panose="020F0502020204030204" pitchFamily="34" charset="0"/>
                <a:cs typeface="Times New Roman" panose="02020603050405020304" pitchFamily="18" charset="0"/>
              </a:rPr>
              <a:t>p</a:t>
            </a:r>
            <a:r>
              <a:rPr lang="en-GB" sz="1100" dirty="0">
                <a:latin typeface="Arial" panose="020B0604020202020204" pitchFamily="34" charset="0"/>
                <a:ea typeface="Calibri" panose="020F0502020204030204" pitchFamily="34" charset="0"/>
                <a:cs typeface="Times New Roman" panose="02020603050405020304" pitchFamily="18" charset="0"/>
              </a:rPr>
              <a:t>-value &lt; 0.05. </a:t>
            </a:r>
            <a:r>
              <a:rPr lang="en-GB" sz="1100" b="1" dirty="0">
                <a:latin typeface="Arial" panose="020B0604020202020204" pitchFamily="34" charset="0"/>
                <a:ea typeface="Calibri" panose="020F0502020204030204" pitchFamily="34" charset="0"/>
                <a:cs typeface="Times New Roman" panose="02020603050405020304" pitchFamily="18" charset="0"/>
              </a:rPr>
              <a:t>E)</a:t>
            </a:r>
            <a:r>
              <a:rPr lang="en-GB" sz="1100" dirty="0">
                <a:latin typeface="Arial" panose="020B0604020202020204" pitchFamily="34" charset="0"/>
                <a:ea typeface="Calibri" panose="020F0502020204030204" pitchFamily="34" charset="0"/>
                <a:cs typeface="Times New Roman" panose="02020603050405020304" pitchFamily="18" charset="0"/>
              </a:rPr>
              <a:t> Copy number variation by chromosome arms from the FOUCS (</a:t>
            </a:r>
            <a:r>
              <a:rPr lang="en-GB" sz="1100" i="1" dirty="0">
                <a:latin typeface="Arial" panose="020B0604020202020204" pitchFamily="34" charset="0"/>
                <a:ea typeface="Calibri" panose="020F0502020204030204" pitchFamily="34" charset="0"/>
                <a:cs typeface="Times New Roman" panose="02020603050405020304" pitchFamily="18" charset="0"/>
              </a:rPr>
              <a:t>left</a:t>
            </a:r>
            <a:r>
              <a:rPr lang="en-GB" sz="1100" dirty="0">
                <a:latin typeface="Arial" panose="020B0604020202020204" pitchFamily="34" charset="0"/>
                <a:ea typeface="Calibri" panose="020F0502020204030204" pitchFamily="34" charset="0"/>
                <a:cs typeface="Times New Roman" panose="02020603050405020304" pitchFamily="18" charset="0"/>
              </a:rPr>
              <a:t>), SPINAL (</a:t>
            </a:r>
            <a:r>
              <a:rPr lang="en-GB" sz="1100" i="1" dirty="0">
                <a:latin typeface="Arial" panose="020B0604020202020204" pitchFamily="34" charset="0"/>
                <a:ea typeface="Calibri" panose="020F0502020204030204" pitchFamily="34" charset="0"/>
                <a:cs typeface="Times New Roman" panose="02020603050405020304" pitchFamily="18" charset="0"/>
              </a:rPr>
              <a:t>centre</a:t>
            </a:r>
            <a:r>
              <a:rPr lang="en-GB" sz="1100" dirty="0">
                <a:latin typeface="Arial" panose="020B0604020202020204" pitchFamily="34" charset="0"/>
                <a:ea typeface="Calibri" panose="020F0502020204030204" pitchFamily="34" charset="0"/>
                <a:cs typeface="Times New Roman" panose="02020603050405020304" pitchFamily="18" charset="0"/>
              </a:rPr>
              <a:t>) and TCGA COREAD (</a:t>
            </a:r>
            <a:r>
              <a:rPr lang="en-GB" sz="1100" i="1" dirty="0">
                <a:latin typeface="Arial" panose="020B0604020202020204" pitchFamily="34" charset="0"/>
                <a:ea typeface="Calibri" panose="020F0502020204030204" pitchFamily="34" charset="0"/>
                <a:cs typeface="Times New Roman" panose="02020603050405020304" pitchFamily="18" charset="0"/>
              </a:rPr>
              <a:t>right</a:t>
            </a:r>
            <a:r>
              <a:rPr lang="en-GB" sz="1100" dirty="0">
                <a:latin typeface="Arial" panose="020B0604020202020204" pitchFamily="34" charset="0"/>
                <a:ea typeface="Calibri" panose="020F0502020204030204" pitchFamily="34" charset="0"/>
                <a:cs typeface="Times New Roman" panose="02020603050405020304" pitchFamily="18" charset="0"/>
              </a:rPr>
              <a:t>), ordered based on PDS as rows. </a:t>
            </a:r>
            <a:r>
              <a:rPr lang="en-GB" sz="1100" i="1" dirty="0">
                <a:latin typeface="Arial" panose="020B0604020202020204" pitchFamily="34" charset="0"/>
                <a:ea typeface="Calibri" panose="020F0502020204030204" pitchFamily="34" charset="0"/>
                <a:cs typeface="Times New Roman" panose="02020603050405020304" pitchFamily="18" charset="0"/>
              </a:rPr>
              <a:t>Statistics</a:t>
            </a:r>
            <a:r>
              <a:rPr lang="en-GB" sz="1100" dirty="0">
                <a:latin typeface="Arial" panose="020B0604020202020204" pitchFamily="34" charset="0"/>
                <a:ea typeface="Calibri" panose="020F0502020204030204" pitchFamily="34" charset="0"/>
                <a:cs typeface="Times New Roman" panose="02020603050405020304" pitchFamily="18" charset="0"/>
              </a:rPr>
              <a:t>: Fisher’s exact test between PDS1 and PDS3, adjusted </a:t>
            </a:r>
            <a:r>
              <a:rPr lang="en-GB" sz="1100" i="1" dirty="0">
                <a:latin typeface="Arial" panose="020B0604020202020204" pitchFamily="34" charset="0"/>
                <a:ea typeface="Calibri" panose="020F0502020204030204" pitchFamily="34" charset="0"/>
                <a:cs typeface="Times New Roman" panose="02020603050405020304" pitchFamily="18" charset="0"/>
              </a:rPr>
              <a:t>p</a:t>
            </a:r>
            <a:r>
              <a:rPr lang="en-GB" sz="1100" dirty="0">
                <a:latin typeface="Arial" panose="020B0604020202020204" pitchFamily="34" charset="0"/>
                <a:ea typeface="Calibri" panose="020F0502020204030204" pitchFamily="34" charset="0"/>
                <a:cs typeface="Times New Roman" panose="02020603050405020304" pitchFamily="18" charset="0"/>
              </a:rPr>
              <a:t>-value annotated at the bottom bar of the </a:t>
            </a:r>
            <a:r>
              <a:rPr lang="en-GB" sz="1100" dirty="0" err="1">
                <a:latin typeface="Arial" panose="020B0604020202020204" pitchFamily="34" charset="0"/>
                <a:ea typeface="Calibri" panose="020F0502020204030204" pitchFamily="34" charset="0"/>
                <a:cs typeface="Times New Roman" panose="02020603050405020304" pitchFamily="18" charset="0"/>
              </a:rPr>
              <a:t>heatmap</a:t>
            </a:r>
            <a:r>
              <a:rPr lang="en-GB" sz="1100" dirty="0">
                <a:latin typeface="Arial" panose="020B0604020202020204" pitchFamily="34" charset="0"/>
                <a:ea typeface="Calibri" panose="020F0502020204030204" pitchFamily="34" charset="0"/>
                <a:cs typeface="Times New Roman" panose="02020603050405020304" pitchFamily="18" charset="0"/>
              </a:rPr>
              <a:t>; * denotes adjusted </a:t>
            </a:r>
            <a:r>
              <a:rPr lang="en-GB" sz="1100" i="1" dirty="0">
                <a:latin typeface="Arial" panose="020B0604020202020204" pitchFamily="34" charset="0"/>
                <a:ea typeface="Calibri" panose="020F0502020204030204" pitchFamily="34" charset="0"/>
                <a:cs typeface="Times New Roman" panose="02020603050405020304" pitchFamily="18" charset="0"/>
              </a:rPr>
              <a:t>p</a:t>
            </a:r>
            <a:r>
              <a:rPr lang="en-GB" sz="1100" dirty="0">
                <a:latin typeface="Arial" panose="020B0604020202020204" pitchFamily="34" charset="0"/>
                <a:ea typeface="Calibri" panose="020F0502020204030204" pitchFamily="34" charset="0"/>
                <a:cs typeface="Times New Roman" panose="02020603050405020304" pitchFamily="18" charset="0"/>
              </a:rPr>
              <a:t>-value &lt; 0.05. </a:t>
            </a:r>
            <a:r>
              <a:rPr lang="en-GB" sz="1100" b="1" dirty="0">
                <a:latin typeface="Arial" panose="020B0604020202020204" pitchFamily="34" charset="0"/>
                <a:ea typeface="Calibri" panose="020F0502020204030204" pitchFamily="34" charset="0"/>
                <a:cs typeface="Times New Roman" panose="02020603050405020304" pitchFamily="18" charset="0"/>
              </a:rPr>
              <a:t>F)</a:t>
            </a:r>
            <a:r>
              <a:rPr lang="en-GB" sz="1100" dirty="0">
                <a:latin typeface="Arial" panose="020B0604020202020204" pitchFamily="34" charset="0"/>
                <a:ea typeface="Calibri" panose="020F0502020204030204" pitchFamily="34" charset="0"/>
                <a:cs typeface="Times New Roman" panose="02020603050405020304" pitchFamily="18" charset="0"/>
              </a:rPr>
              <a:t> Kaplan-Meier plots of the relapse-free survival (RFS) of patients classified by PDS in GSE39582 (</a:t>
            </a:r>
            <a:r>
              <a:rPr lang="en-GB" sz="1100" i="1" dirty="0">
                <a:latin typeface="Arial" panose="020B0604020202020204" pitchFamily="34" charset="0"/>
                <a:ea typeface="Calibri" panose="020F0502020204030204" pitchFamily="34" charset="0"/>
                <a:cs typeface="Times New Roman" panose="02020603050405020304" pitchFamily="18" charset="0"/>
              </a:rPr>
              <a:t>top</a:t>
            </a:r>
            <a:r>
              <a:rPr lang="en-GB" sz="1100" dirty="0">
                <a:latin typeface="Arial" panose="020B0604020202020204" pitchFamily="34" charset="0"/>
                <a:ea typeface="Calibri" panose="020F0502020204030204" pitchFamily="34" charset="0"/>
                <a:cs typeface="Times New Roman" panose="02020603050405020304" pitchFamily="18" charset="0"/>
              </a:rPr>
              <a:t>) and PETACC-3 (</a:t>
            </a:r>
            <a:r>
              <a:rPr lang="en-GB" sz="1100" i="1" dirty="0">
                <a:latin typeface="Arial" panose="020B0604020202020204" pitchFamily="34" charset="0"/>
                <a:ea typeface="Calibri" panose="020F0502020204030204" pitchFamily="34" charset="0"/>
                <a:cs typeface="Times New Roman" panose="02020603050405020304" pitchFamily="18" charset="0"/>
              </a:rPr>
              <a:t>bottom</a:t>
            </a:r>
            <a:r>
              <a:rPr lang="en-GB" sz="1100" dirty="0">
                <a:latin typeface="Arial" panose="020B0604020202020204" pitchFamily="34" charset="0"/>
                <a:ea typeface="Calibri" panose="020F0502020204030204" pitchFamily="34" charset="0"/>
                <a:cs typeface="Times New Roman" panose="02020603050405020304" pitchFamily="18" charset="0"/>
              </a:rPr>
              <a:t>) in </a:t>
            </a:r>
            <a:r>
              <a:rPr lang="en-GB" sz="1100" i="1" dirty="0" err="1">
                <a:latin typeface="Arial" panose="020B0604020202020204" pitchFamily="34" charset="0"/>
                <a:ea typeface="Calibri" panose="020F0502020204030204" pitchFamily="34" charset="0"/>
                <a:cs typeface="Times New Roman" panose="02020603050405020304" pitchFamily="18" charset="0"/>
              </a:rPr>
              <a:t>KRAS</a:t>
            </a:r>
            <a:r>
              <a:rPr lang="en-GB" sz="1100" dirty="0" err="1">
                <a:latin typeface="Arial" panose="020B0604020202020204" pitchFamily="34" charset="0"/>
                <a:ea typeface="Calibri" panose="020F0502020204030204" pitchFamily="34" charset="0"/>
                <a:cs typeface="Times New Roman" panose="02020603050405020304" pitchFamily="18" charset="0"/>
              </a:rPr>
              <a:t>mut</a:t>
            </a:r>
            <a:r>
              <a:rPr lang="en-GB" sz="1100" dirty="0">
                <a:latin typeface="Arial" panose="020B0604020202020204" pitchFamily="34" charset="0"/>
                <a:ea typeface="Calibri" panose="020F0502020204030204" pitchFamily="34" charset="0"/>
                <a:cs typeface="Times New Roman" panose="02020603050405020304" pitchFamily="18" charset="0"/>
              </a:rPr>
              <a:t> samples (</a:t>
            </a:r>
            <a:r>
              <a:rPr lang="en-GB" sz="1100" i="1" dirty="0">
                <a:latin typeface="Arial" panose="020B0604020202020204" pitchFamily="34" charset="0"/>
                <a:ea typeface="Calibri" panose="020F0502020204030204" pitchFamily="34" charset="0"/>
                <a:cs typeface="Times New Roman" panose="02020603050405020304" pitchFamily="18" charset="0"/>
              </a:rPr>
              <a:t>left</a:t>
            </a:r>
            <a:r>
              <a:rPr lang="en-GB" sz="1100" dirty="0">
                <a:latin typeface="Arial" panose="020B0604020202020204" pitchFamily="34" charset="0"/>
                <a:ea typeface="Calibri" panose="020F0502020204030204" pitchFamily="34" charset="0"/>
                <a:cs typeface="Times New Roman" panose="02020603050405020304" pitchFamily="18" charset="0"/>
              </a:rPr>
              <a:t>; ‘mixed’ excluded) and </a:t>
            </a:r>
            <a:r>
              <a:rPr lang="en-GB" sz="1100" i="1" dirty="0" err="1">
                <a:latin typeface="Arial" panose="020B0604020202020204" pitchFamily="34" charset="0"/>
                <a:ea typeface="Calibri" panose="020F0502020204030204" pitchFamily="34" charset="0"/>
                <a:cs typeface="Times New Roman" panose="02020603050405020304" pitchFamily="18" charset="0"/>
              </a:rPr>
              <a:t>KRAS</a:t>
            </a:r>
            <a:r>
              <a:rPr lang="en-GB" sz="1100" dirty="0" err="1">
                <a:latin typeface="Arial" panose="020B0604020202020204" pitchFamily="34" charset="0"/>
                <a:ea typeface="Calibri" panose="020F0502020204030204" pitchFamily="34" charset="0"/>
                <a:cs typeface="Times New Roman" panose="02020603050405020304" pitchFamily="18" charset="0"/>
              </a:rPr>
              <a:t>wt</a:t>
            </a:r>
            <a:r>
              <a:rPr lang="en-GB" sz="1100" dirty="0">
                <a:latin typeface="Arial" panose="020B0604020202020204" pitchFamily="34" charset="0"/>
                <a:ea typeface="Calibri" panose="020F0502020204030204" pitchFamily="34" charset="0"/>
                <a:cs typeface="Times New Roman" panose="02020603050405020304" pitchFamily="18" charset="0"/>
              </a:rPr>
              <a:t> samples (</a:t>
            </a:r>
            <a:r>
              <a:rPr lang="en-GB" sz="1100" i="1" dirty="0">
                <a:latin typeface="Arial" panose="020B0604020202020204" pitchFamily="34" charset="0"/>
                <a:ea typeface="Calibri" panose="020F0502020204030204" pitchFamily="34" charset="0"/>
                <a:cs typeface="Times New Roman" panose="02020603050405020304" pitchFamily="18" charset="0"/>
              </a:rPr>
              <a:t>right;</a:t>
            </a:r>
            <a:r>
              <a:rPr lang="en-GB" sz="1100" dirty="0">
                <a:latin typeface="Arial" panose="020B0604020202020204" pitchFamily="34" charset="0"/>
                <a:ea typeface="Calibri" panose="020F0502020204030204" pitchFamily="34" charset="0"/>
                <a:cs typeface="Times New Roman" panose="02020603050405020304" pitchFamily="18" charset="0"/>
              </a:rPr>
              <a:t> ‘mixed’ excluded). </a:t>
            </a:r>
            <a:r>
              <a:rPr lang="en-GB" sz="1100" b="1" dirty="0">
                <a:latin typeface="Arial" panose="020B0604020202020204" pitchFamily="34" charset="0"/>
                <a:ea typeface="Calibri" panose="020F0502020204030204" pitchFamily="34" charset="0"/>
                <a:cs typeface="Times New Roman" panose="02020603050405020304" pitchFamily="18" charset="0"/>
              </a:rPr>
              <a:t>G)</a:t>
            </a:r>
            <a:r>
              <a:rPr lang="en-GB" sz="1100" dirty="0">
                <a:latin typeface="Arial" panose="020B0604020202020204" pitchFamily="34" charset="0"/>
                <a:ea typeface="Calibri" panose="020F0502020204030204" pitchFamily="34" charset="0"/>
                <a:cs typeface="Times New Roman" panose="02020603050405020304" pitchFamily="18" charset="0"/>
              </a:rPr>
              <a:t> Kaplan-Meier plots of the RFS of PDS2/CMS1 vs PDS2/CMS4 (</a:t>
            </a:r>
            <a:r>
              <a:rPr lang="en-GB" sz="1100" i="1" dirty="0">
                <a:latin typeface="Arial" panose="020B0604020202020204" pitchFamily="34" charset="0"/>
                <a:ea typeface="Calibri" panose="020F0502020204030204" pitchFamily="34" charset="0"/>
                <a:cs typeface="Times New Roman" panose="02020603050405020304" pitchFamily="18" charset="0"/>
              </a:rPr>
              <a:t>left</a:t>
            </a:r>
            <a:r>
              <a:rPr lang="en-GB" sz="1100" dirty="0">
                <a:latin typeface="Arial" panose="020B0604020202020204" pitchFamily="34" charset="0"/>
                <a:ea typeface="Calibri" panose="020F0502020204030204" pitchFamily="34" charset="0"/>
                <a:cs typeface="Times New Roman" panose="02020603050405020304" pitchFamily="18" charset="0"/>
              </a:rPr>
              <a:t>) and CMS2/PDS1 vs CMS2/PDS3 (</a:t>
            </a:r>
            <a:r>
              <a:rPr lang="en-GB" sz="1100" i="1" dirty="0">
                <a:latin typeface="Arial" panose="020B0604020202020204" pitchFamily="34" charset="0"/>
                <a:ea typeface="Calibri" panose="020F0502020204030204" pitchFamily="34" charset="0"/>
                <a:cs typeface="Times New Roman" panose="02020603050405020304" pitchFamily="18" charset="0"/>
              </a:rPr>
              <a:t>right</a:t>
            </a:r>
            <a:r>
              <a:rPr lang="en-GB" sz="1100" dirty="0">
                <a:latin typeface="Arial" panose="020B0604020202020204" pitchFamily="34" charset="0"/>
                <a:ea typeface="Calibri" panose="020F0502020204030204" pitchFamily="34" charset="0"/>
                <a:cs typeface="Times New Roman" panose="02020603050405020304" pitchFamily="18" charset="0"/>
              </a:rPr>
              <a:t>).</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437802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8D7F5A4B-9F01-56AF-C222-25E51ACEAE67}"/>
              </a:ext>
            </a:extLst>
          </p:cNvPr>
          <p:cNvGrpSpPr/>
          <p:nvPr/>
        </p:nvGrpSpPr>
        <p:grpSpPr>
          <a:xfrm>
            <a:off x="214987" y="2360647"/>
            <a:ext cx="2007589" cy="1884407"/>
            <a:chOff x="373430" y="6772244"/>
            <a:chExt cx="2007589" cy="1884407"/>
          </a:xfrm>
        </p:grpSpPr>
        <p:pic>
          <p:nvPicPr>
            <p:cNvPr id="5" name="Picture 4">
              <a:extLst>
                <a:ext uri="{FF2B5EF4-FFF2-40B4-BE49-F238E27FC236}">
                  <a16:creationId xmlns:a16="http://schemas.microsoft.com/office/drawing/2014/main" id="{9732A3C1-B058-F1F4-D68A-0DED6F0CE52D}"/>
                </a:ext>
              </a:extLst>
            </p:cNvPr>
            <p:cNvPicPr>
              <a:picLocks noChangeAspect="1"/>
            </p:cNvPicPr>
            <p:nvPr/>
          </p:nvPicPr>
          <p:blipFill>
            <a:blip r:embed="rId2"/>
            <a:stretch>
              <a:fillRect/>
            </a:stretch>
          </p:blipFill>
          <p:spPr>
            <a:xfrm>
              <a:off x="373430" y="7036651"/>
              <a:ext cx="2007589" cy="1620000"/>
            </a:xfrm>
            <a:prstGeom prst="rect">
              <a:avLst/>
            </a:prstGeom>
          </p:spPr>
        </p:pic>
        <p:sp>
          <p:nvSpPr>
            <p:cNvPr id="6" name="TextBox 5">
              <a:extLst>
                <a:ext uri="{FF2B5EF4-FFF2-40B4-BE49-F238E27FC236}">
                  <a16:creationId xmlns:a16="http://schemas.microsoft.com/office/drawing/2014/main" id="{EC19B550-AE20-1425-4AB6-523EBA32B033}"/>
                </a:ext>
              </a:extLst>
            </p:cNvPr>
            <p:cNvSpPr txBox="1"/>
            <p:nvPr/>
          </p:nvSpPr>
          <p:spPr>
            <a:xfrm>
              <a:off x="1142224" y="6772244"/>
              <a:ext cx="470000" cy="215444"/>
            </a:xfrm>
            <a:prstGeom prst="rect">
              <a:avLst/>
            </a:prstGeom>
            <a:noFill/>
          </p:spPr>
          <p:txBody>
            <a:bodyPr wrap="none" rtlCol="0">
              <a:spAutoFit/>
            </a:bodyPr>
            <a:lstStyle/>
            <a:p>
              <a:r>
                <a:rPr lang="en-GB" sz="800" b="1" dirty="0"/>
                <a:t>FOCUS</a:t>
              </a:r>
              <a:endParaRPr lang="en-GB" sz="1200" b="1" dirty="0"/>
            </a:p>
          </p:txBody>
        </p:sp>
      </p:grpSp>
      <p:grpSp>
        <p:nvGrpSpPr>
          <p:cNvPr id="7" name="Group 6">
            <a:extLst>
              <a:ext uri="{FF2B5EF4-FFF2-40B4-BE49-F238E27FC236}">
                <a16:creationId xmlns:a16="http://schemas.microsoft.com/office/drawing/2014/main" id="{19AA8EFB-0976-3CEF-3C15-92B870655DA5}"/>
              </a:ext>
            </a:extLst>
          </p:cNvPr>
          <p:cNvGrpSpPr/>
          <p:nvPr/>
        </p:nvGrpSpPr>
        <p:grpSpPr>
          <a:xfrm>
            <a:off x="2436870" y="2360647"/>
            <a:ext cx="2001707" cy="1884407"/>
            <a:chOff x="2548773" y="6772244"/>
            <a:chExt cx="2001707" cy="1884407"/>
          </a:xfrm>
        </p:grpSpPr>
        <p:pic>
          <p:nvPicPr>
            <p:cNvPr id="8" name="Picture 7">
              <a:extLst>
                <a:ext uri="{FF2B5EF4-FFF2-40B4-BE49-F238E27FC236}">
                  <a16:creationId xmlns:a16="http://schemas.microsoft.com/office/drawing/2014/main" id="{E440F722-B267-2588-20A8-F6FDAF17B516}"/>
                </a:ext>
              </a:extLst>
            </p:cNvPr>
            <p:cNvPicPr>
              <a:picLocks noChangeAspect="1"/>
            </p:cNvPicPr>
            <p:nvPr/>
          </p:nvPicPr>
          <p:blipFill>
            <a:blip r:embed="rId3"/>
            <a:stretch>
              <a:fillRect/>
            </a:stretch>
          </p:blipFill>
          <p:spPr>
            <a:xfrm>
              <a:off x="2548773" y="7036651"/>
              <a:ext cx="2001707" cy="1620000"/>
            </a:xfrm>
            <a:prstGeom prst="rect">
              <a:avLst/>
            </a:prstGeom>
          </p:spPr>
        </p:pic>
        <p:sp>
          <p:nvSpPr>
            <p:cNvPr id="9" name="TextBox 8">
              <a:extLst>
                <a:ext uri="{FF2B5EF4-FFF2-40B4-BE49-F238E27FC236}">
                  <a16:creationId xmlns:a16="http://schemas.microsoft.com/office/drawing/2014/main" id="{AAF16639-9E4E-85E2-A61E-48C3133F19E7}"/>
                </a:ext>
              </a:extLst>
            </p:cNvPr>
            <p:cNvSpPr txBox="1"/>
            <p:nvPr/>
          </p:nvSpPr>
          <p:spPr>
            <a:xfrm>
              <a:off x="3247300" y="6772244"/>
              <a:ext cx="604653" cy="215444"/>
            </a:xfrm>
            <a:prstGeom prst="rect">
              <a:avLst/>
            </a:prstGeom>
            <a:noFill/>
          </p:spPr>
          <p:txBody>
            <a:bodyPr wrap="none" rtlCol="0">
              <a:spAutoFit/>
            </a:bodyPr>
            <a:lstStyle/>
            <a:p>
              <a:r>
                <a:rPr lang="en-GB" sz="800" b="1" dirty="0"/>
                <a:t>GSE39582</a:t>
              </a:r>
              <a:endParaRPr lang="en-GB" sz="1200" b="1" dirty="0"/>
            </a:p>
          </p:txBody>
        </p:sp>
      </p:grpSp>
      <p:grpSp>
        <p:nvGrpSpPr>
          <p:cNvPr id="10" name="Group 9">
            <a:extLst>
              <a:ext uri="{FF2B5EF4-FFF2-40B4-BE49-F238E27FC236}">
                <a16:creationId xmlns:a16="http://schemas.microsoft.com/office/drawing/2014/main" id="{E8407BFB-75EE-056C-D490-E30AD4D56B38}"/>
              </a:ext>
            </a:extLst>
          </p:cNvPr>
          <p:cNvGrpSpPr/>
          <p:nvPr/>
        </p:nvGrpSpPr>
        <p:grpSpPr>
          <a:xfrm>
            <a:off x="4652871" y="2360647"/>
            <a:ext cx="2003129" cy="1884407"/>
            <a:chOff x="4718234" y="6772244"/>
            <a:chExt cx="2003129" cy="1884407"/>
          </a:xfrm>
        </p:grpSpPr>
        <p:pic>
          <p:nvPicPr>
            <p:cNvPr id="11" name="Picture 10">
              <a:extLst>
                <a:ext uri="{FF2B5EF4-FFF2-40B4-BE49-F238E27FC236}">
                  <a16:creationId xmlns:a16="http://schemas.microsoft.com/office/drawing/2014/main" id="{690AA9DD-63A8-6351-DBEF-0ABD683BB95C}"/>
                </a:ext>
              </a:extLst>
            </p:cNvPr>
            <p:cNvPicPr>
              <a:picLocks noChangeAspect="1"/>
            </p:cNvPicPr>
            <p:nvPr/>
          </p:nvPicPr>
          <p:blipFill>
            <a:blip r:embed="rId4"/>
            <a:stretch>
              <a:fillRect/>
            </a:stretch>
          </p:blipFill>
          <p:spPr>
            <a:xfrm>
              <a:off x="4718234" y="7036651"/>
              <a:ext cx="2003129" cy="1620000"/>
            </a:xfrm>
            <a:prstGeom prst="rect">
              <a:avLst/>
            </a:prstGeom>
          </p:spPr>
        </p:pic>
        <p:sp>
          <p:nvSpPr>
            <p:cNvPr id="12" name="TextBox 11">
              <a:extLst>
                <a:ext uri="{FF2B5EF4-FFF2-40B4-BE49-F238E27FC236}">
                  <a16:creationId xmlns:a16="http://schemas.microsoft.com/office/drawing/2014/main" id="{49708B14-47B3-CA41-1CBA-99967B5E37E9}"/>
                </a:ext>
              </a:extLst>
            </p:cNvPr>
            <p:cNvSpPr txBox="1"/>
            <p:nvPr/>
          </p:nvSpPr>
          <p:spPr>
            <a:xfrm>
              <a:off x="5475981" y="6772244"/>
              <a:ext cx="487634" cy="215444"/>
            </a:xfrm>
            <a:prstGeom prst="rect">
              <a:avLst/>
            </a:prstGeom>
            <a:noFill/>
          </p:spPr>
          <p:txBody>
            <a:bodyPr wrap="none" rtlCol="0">
              <a:spAutoFit/>
            </a:bodyPr>
            <a:lstStyle/>
            <a:p>
              <a:r>
                <a:rPr lang="en-GB" sz="800" b="1" dirty="0"/>
                <a:t>SPINAL</a:t>
              </a:r>
              <a:endParaRPr lang="en-GB" sz="1200" b="1" dirty="0"/>
            </a:p>
          </p:txBody>
        </p:sp>
      </p:grpSp>
      <p:sp>
        <p:nvSpPr>
          <p:cNvPr id="14" name="TextBox 13">
            <a:extLst>
              <a:ext uri="{FF2B5EF4-FFF2-40B4-BE49-F238E27FC236}">
                <a16:creationId xmlns:a16="http://schemas.microsoft.com/office/drawing/2014/main" id="{83E73771-36DE-4BB6-94A2-91E219895DE3}"/>
              </a:ext>
            </a:extLst>
          </p:cNvPr>
          <p:cNvSpPr txBox="1"/>
          <p:nvPr/>
        </p:nvSpPr>
        <p:spPr>
          <a:xfrm>
            <a:off x="57092" y="380314"/>
            <a:ext cx="332142" cy="338554"/>
          </a:xfrm>
          <a:prstGeom prst="rect">
            <a:avLst/>
          </a:prstGeom>
          <a:noFill/>
        </p:spPr>
        <p:txBody>
          <a:bodyPr wrap="none" rtlCol="0">
            <a:spAutoFit/>
          </a:bodyPr>
          <a:lstStyle/>
          <a:p>
            <a:r>
              <a:rPr lang="en-GB" sz="1600" b="1" dirty="0">
                <a:latin typeface="Arial" panose="020B0604020202020204" pitchFamily="34" charset="0"/>
                <a:cs typeface="Arial" panose="020B0604020202020204" pitchFamily="34" charset="0"/>
              </a:rPr>
              <a:t>A</a:t>
            </a:r>
          </a:p>
        </p:txBody>
      </p:sp>
      <p:sp>
        <p:nvSpPr>
          <p:cNvPr id="15" name="TextBox 14">
            <a:extLst>
              <a:ext uri="{FF2B5EF4-FFF2-40B4-BE49-F238E27FC236}">
                <a16:creationId xmlns:a16="http://schemas.microsoft.com/office/drawing/2014/main" id="{83E73771-36DE-4BB6-94A2-91E219895DE3}"/>
              </a:ext>
            </a:extLst>
          </p:cNvPr>
          <p:cNvSpPr txBox="1"/>
          <p:nvPr/>
        </p:nvSpPr>
        <p:spPr>
          <a:xfrm>
            <a:off x="57092" y="2383882"/>
            <a:ext cx="332142" cy="338554"/>
          </a:xfrm>
          <a:prstGeom prst="rect">
            <a:avLst/>
          </a:prstGeom>
          <a:noFill/>
        </p:spPr>
        <p:txBody>
          <a:bodyPr wrap="none" rtlCol="0">
            <a:spAutoFit/>
          </a:bodyPr>
          <a:lstStyle/>
          <a:p>
            <a:r>
              <a:rPr lang="en-GB" sz="1600" b="1" dirty="0">
                <a:latin typeface="Arial" panose="020B0604020202020204" pitchFamily="34" charset="0"/>
                <a:cs typeface="Arial" panose="020B0604020202020204" pitchFamily="34" charset="0"/>
              </a:rPr>
              <a:t>B</a:t>
            </a:r>
          </a:p>
        </p:txBody>
      </p:sp>
      <p:sp>
        <p:nvSpPr>
          <p:cNvPr id="16" name="TextBox 15">
            <a:extLst>
              <a:ext uri="{FF2B5EF4-FFF2-40B4-BE49-F238E27FC236}">
                <a16:creationId xmlns:a16="http://schemas.microsoft.com/office/drawing/2014/main" id="{83E73771-36DE-4BB6-94A2-91E219895DE3}"/>
              </a:ext>
            </a:extLst>
          </p:cNvPr>
          <p:cNvSpPr txBox="1"/>
          <p:nvPr/>
        </p:nvSpPr>
        <p:spPr>
          <a:xfrm>
            <a:off x="57092" y="4415083"/>
            <a:ext cx="332142" cy="338554"/>
          </a:xfrm>
          <a:prstGeom prst="rect">
            <a:avLst/>
          </a:prstGeom>
          <a:noFill/>
        </p:spPr>
        <p:txBody>
          <a:bodyPr wrap="none" rtlCol="0">
            <a:spAutoFit/>
          </a:bodyPr>
          <a:lstStyle/>
          <a:p>
            <a:r>
              <a:rPr lang="en-GB" sz="1600" b="1" dirty="0">
                <a:latin typeface="Arial" panose="020B0604020202020204" pitchFamily="34" charset="0"/>
                <a:cs typeface="Arial" panose="020B0604020202020204" pitchFamily="34" charset="0"/>
              </a:rPr>
              <a:t>C</a:t>
            </a:r>
          </a:p>
        </p:txBody>
      </p:sp>
      <p:grpSp>
        <p:nvGrpSpPr>
          <p:cNvPr id="31" name="Group 30">
            <a:extLst>
              <a:ext uri="{FF2B5EF4-FFF2-40B4-BE49-F238E27FC236}">
                <a16:creationId xmlns:a16="http://schemas.microsoft.com/office/drawing/2014/main" id="{DEE081C3-6D25-9D9B-A7F1-8D3BEF6D1740}"/>
              </a:ext>
            </a:extLst>
          </p:cNvPr>
          <p:cNvGrpSpPr/>
          <p:nvPr/>
        </p:nvGrpSpPr>
        <p:grpSpPr>
          <a:xfrm>
            <a:off x="1833902" y="4801246"/>
            <a:ext cx="2352452" cy="720000"/>
            <a:chOff x="1590775" y="5390814"/>
            <a:chExt cx="2352452" cy="720000"/>
          </a:xfrm>
        </p:grpSpPr>
        <p:pic>
          <p:nvPicPr>
            <p:cNvPr id="25" name="Picture 24">
              <a:extLst>
                <a:ext uri="{FF2B5EF4-FFF2-40B4-BE49-F238E27FC236}">
                  <a16:creationId xmlns:a16="http://schemas.microsoft.com/office/drawing/2014/main" id="{CABD66AD-12EB-5C73-471A-0F2AD977577C}"/>
                </a:ext>
              </a:extLst>
            </p:cNvPr>
            <p:cNvPicPr>
              <a:picLocks noChangeAspect="1"/>
            </p:cNvPicPr>
            <p:nvPr/>
          </p:nvPicPr>
          <p:blipFill>
            <a:blip r:embed="rId5"/>
            <a:stretch>
              <a:fillRect/>
            </a:stretch>
          </p:blipFill>
          <p:spPr>
            <a:xfrm>
              <a:off x="1803867" y="5390814"/>
              <a:ext cx="1029050" cy="720000"/>
            </a:xfrm>
            <a:prstGeom prst="rect">
              <a:avLst/>
            </a:prstGeom>
          </p:spPr>
        </p:pic>
        <p:pic>
          <p:nvPicPr>
            <p:cNvPr id="26" name="Picture 25">
              <a:extLst>
                <a:ext uri="{FF2B5EF4-FFF2-40B4-BE49-F238E27FC236}">
                  <a16:creationId xmlns:a16="http://schemas.microsoft.com/office/drawing/2014/main" id="{8F6C2B6C-0272-63BC-44BF-A1EF4FE98AD8}"/>
                </a:ext>
              </a:extLst>
            </p:cNvPr>
            <p:cNvPicPr>
              <a:picLocks noChangeAspect="1"/>
            </p:cNvPicPr>
            <p:nvPr/>
          </p:nvPicPr>
          <p:blipFill>
            <a:blip r:embed="rId6"/>
            <a:stretch>
              <a:fillRect/>
            </a:stretch>
          </p:blipFill>
          <p:spPr>
            <a:xfrm>
              <a:off x="2914772" y="5390814"/>
              <a:ext cx="1028455" cy="720000"/>
            </a:xfrm>
            <a:prstGeom prst="rect">
              <a:avLst/>
            </a:prstGeom>
          </p:spPr>
        </p:pic>
        <p:sp>
          <p:nvSpPr>
            <p:cNvPr id="28" name="TextBox 27">
              <a:extLst>
                <a:ext uri="{FF2B5EF4-FFF2-40B4-BE49-F238E27FC236}">
                  <a16:creationId xmlns:a16="http://schemas.microsoft.com/office/drawing/2014/main" id="{CC155096-7881-6267-EABF-F85FDD8FE58A}"/>
                </a:ext>
              </a:extLst>
            </p:cNvPr>
            <p:cNvSpPr txBox="1"/>
            <p:nvPr/>
          </p:nvSpPr>
          <p:spPr>
            <a:xfrm rot="16200000">
              <a:off x="1379660" y="5650787"/>
              <a:ext cx="622286" cy="200055"/>
            </a:xfrm>
            <a:prstGeom prst="rect">
              <a:avLst/>
            </a:prstGeom>
            <a:noFill/>
          </p:spPr>
          <p:txBody>
            <a:bodyPr wrap="none" rtlCol="0">
              <a:spAutoFit/>
            </a:bodyPr>
            <a:lstStyle/>
            <a:p>
              <a:r>
                <a:rPr lang="en-GB" sz="700" b="1" dirty="0">
                  <a:latin typeface="Arial" panose="020B0604020202020204" pitchFamily="34" charset="0"/>
                  <a:cs typeface="Arial" panose="020B0604020202020204" pitchFamily="34" charset="0"/>
                </a:rPr>
                <a:t>GSE39582</a:t>
              </a:r>
            </a:p>
          </p:txBody>
        </p:sp>
      </p:grpSp>
      <p:grpSp>
        <p:nvGrpSpPr>
          <p:cNvPr id="33" name="Group 32">
            <a:extLst>
              <a:ext uri="{FF2B5EF4-FFF2-40B4-BE49-F238E27FC236}">
                <a16:creationId xmlns:a16="http://schemas.microsoft.com/office/drawing/2014/main" id="{D40C2663-4EFA-F869-5228-8EB68B2BEFA5}"/>
              </a:ext>
            </a:extLst>
          </p:cNvPr>
          <p:cNvGrpSpPr/>
          <p:nvPr/>
        </p:nvGrpSpPr>
        <p:grpSpPr>
          <a:xfrm>
            <a:off x="4317425" y="4801246"/>
            <a:ext cx="2338575" cy="720000"/>
            <a:chOff x="4344788" y="5365846"/>
            <a:chExt cx="2338575" cy="720000"/>
          </a:xfrm>
        </p:grpSpPr>
        <p:pic>
          <p:nvPicPr>
            <p:cNvPr id="21" name="Picture 20">
              <a:extLst>
                <a:ext uri="{FF2B5EF4-FFF2-40B4-BE49-F238E27FC236}">
                  <a16:creationId xmlns:a16="http://schemas.microsoft.com/office/drawing/2014/main" id="{304A438D-F266-584B-F773-ABCCA09877D5}"/>
                </a:ext>
              </a:extLst>
            </p:cNvPr>
            <p:cNvPicPr>
              <a:picLocks noChangeAspect="1"/>
            </p:cNvPicPr>
            <p:nvPr/>
          </p:nvPicPr>
          <p:blipFill>
            <a:blip r:embed="rId7"/>
            <a:stretch>
              <a:fillRect/>
            </a:stretch>
          </p:blipFill>
          <p:spPr>
            <a:xfrm>
              <a:off x="5655153" y="5365846"/>
              <a:ext cx="1028210" cy="720000"/>
            </a:xfrm>
            <a:prstGeom prst="rect">
              <a:avLst/>
            </a:prstGeom>
          </p:spPr>
        </p:pic>
        <p:pic>
          <p:nvPicPr>
            <p:cNvPr id="22" name="Picture 21">
              <a:extLst>
                <a:ext uri="{FF2B5EF4-FFF2-40B4-BE49-F238E27FC236}">
                  <a16:creationId xmlns:a16="http://schemas.microsoft.com/office/drawing/2014/main" id="{FED1960E-0AA7-72AE-1279-705347193B8C}"/>
                </a:ext>
              </a:extLst>
            </p:cNvPr>
            <p:cNvPicPr>
              <a:picLocks noChangeAspect="1"/>
            </p:cNvPicPr>
            <p:nvPr/>
          </p:nvPicPr>
          <p:blipFill>
            <a:blip r:embed="rId8"/>
            <a:stretch>
              <a:fillRect/>
            </a:stretch>
          </p:blipFill>
          <p:spPr>
            <a:xfrm>
              <a:off x="4544843" y="5365846"/>
              <a:ext cx="1028110" cy="720000"/>
            </a:xfrm>
            <a:prstGeom prst="rect">
              <a:avLst/>
            </a:prstGeom>
          </p:spPr>
        </p:pic>
        <p:sp>
          <p:nvSpPr>
            <p:cNvPr id="32" name="TextBox 31">
              <a:extLst>
                <a:ext uri="{FF2B5EF4-FFF2-40B4-BE49-F238E27FC236}">
                  <a16:creationId xmlns:a16="http://schemas.microsoft.com/office/drawing/2014/main" id="{B83924D5-8F9A-472C-E2B4-E60A739599FD}"/>
                </a:ext>
              </a:extLst>
            </p:cNvPr>
            <p:cNvSpPr txBox="1"/>
            <p:nvPr/>
          </p:nvSpPr>
          <p:spPr>
            <a:xfrm rot="16200000">
              <a:off x="4196190" y="5625819"/>
              <a:ext cx="497252" cy="200055"/>
            </a:xfrm>
            <a:prstGeom prst="rect">
              <a:avLst/>
            </a:prstGeom>
            <a:noFill/>
          </p:spPr>
          <p:txBody>
            <a:bodyPr wrap="none" rtlCol="0">
              <a:spAutoFit/>
            </a:bodyPr>
            <a:lstStyle/>
            <a:p>
              <a:r>
                <a:rPr lang="en-GB" sz="700" b="1" dirty="0">
                  <a:latin typeface="Arial" panose="020B0604020202020204" pitchFamily="34" charset="0"/>
                  <a:cs typeface="Arial" panose="020B0604020202020204" pitchFamily="34" charset="0"/>
                </a:rPr>
                <a:t>FOCUS</a:t>
              </a:r>
              <a:endParaRPr lang="en-GB" sz="1000" b="1" dirty="0">
                <a:latin typeface="Arial" panose="020B0604020202020204" pitchFamily="34" charset="0"/>
                <a:cs typeface="Arial" panose="020B0604020202020204" pitchFamily="34" charset="0"/>
              </a:endParaRPr>
            </a:p>
          </p:txBody>
        </p:sp>
      </p:grpSp>
      <p:grpSp>
        <p:nvGrpSpPr>
          <p:cNvPr id="35" name="Group 34">
            <a:extLst>
              <a:ext uri="{FF2B5EF4-FFF2-40B4-BE49-F238E27FC236}">
                <a16:creationId xmlns:a16="http://schemas.microsoft.com/office/drawing/2014/main" id="{F7A244B2-BA8E-9D3F-F83C-C55DC18C749E}"/>
              </a:ext>
            </a:extLst>
          </p:cNvPr>
          <p:cNvGrpSpPr/>
          <p:nvPr/>
        </p:nvGrpSpPr>
        <p:grpSpPr>
          <a:xfrm>
            <a:off x="4317426" y="5653927"/>
            <a:ext cx="2338380" cy="720000"/>
            <a:chOff x="4241331" y="6243495"/>
            <a:chExt cx="2338380" cy="720000"/>
          </a:xfrm>
        </p:grpSpPr>
        <p:pic>
          <p:nvPicPr>
            <p:cNvPr id="3" name="Picture 2">
              <a:extLst>
                <a:ext uri="{FF2B5EF4-FFF2-40B4-BE49-F238E27FC236}">
                  <a16:creationId xmlns:a16="http://schemas.microsoft.com/office/drawing/2014/main" id="{96CF0B52-2434-5E5C-13C6-EAFC7CB1FBD5}"/>
                </a:ext>
              </a:extLst>
            </p:cNvPr>
            <p:cNvPicPr>
              <a:picLocks noChangeAspect="1"/>
            </p:cNvPicPr>
            <p:nvPr/>
          </p:nvPicPr>
          <p:blipFill>
            <a:blip r:embed="rId9"/>
            <a:stretch>
              <a:fillRect/>
            </a:stretch>
          </p:blipFill>
          <p:spPr>
            <a:xfrm>
              <a:off x="5551695" y="6243495"/>
              <a:ext cx="1028016" cy="720000"/>
            </a:xfrm>
            <a:prstGeom prst="rect">
              <a:avLst/>
            </a:prstGeom>
          </p:spPr>
        </p:pic>
        <p:pic>
          <p:nvPicPr>
            <p:cNvPr id="13" name="Picture 12">
              <a:extLst>
                <a:ext uri="{FF2B5EF4-FFF2-40B4-BE49-F238E27FC236}">
                  <a16:creationId xmlns:a16="http://schemas.microsoft.com/office/drawing/2014/main" id="{A963D169-E37C-7859-8A5D-D05BC852897B}"/>
                </a:ext>
              </a:extLst>
            </p:cNvPr>
            <p:cNvPicPr>
              <a:picLocks noChangeAspect="1"/>
            </p:cNvPicPr>
            <p:nvPr/>
          </p:nvPicPr>
          <p:blipFill>
            <a:blip r:embed="rId10"/>
            <a:stretch>
              <a:fillRect/>
            </a:stretch>
          </p:blipFill>
          <p:spPr>
            <a:xfrm>
              <a:off x="4441386" y="6243495"/>
              <a:ext cx="1028570" cy="720000"/>
            </a:xfrm>
            <a:prstGeom prst="rect">
              <a:avLst/>
            </a:prstGeom>
          </p:spPr>
        </p:pic>
        <p:sp>
          <p:nvSpPr>
            <p:cNvPr id="34" name="TextBox 33">
              <a:extLst>
                <a:ext uri="{FF2B5EF4-FFF2-40B4-BE49-F238E27FC236}">
                  <a16:creationId xmlns:a16="http://schemas.microsoft.com/office/drawing/2014/main" id="{A898BD02-E942-3917-F5B0-A92EA9E973D8}"/>
                </a:ext>
              </a:extLst>
            </p:cNvPr>
            <p:cNvSpPr txBox="1"/>
            <p:nvPr/>
          </p:nvSpPr>
          <p:spPr>
            <a:xfrm rot="16200000">
              <a:off x="4030216" y="6503468"/>
              <a:ext cx="622286" cy="200055"/>
            </a:xfrm>
            <a:prstGeom prst="rect">
              <a:avLst/>
            </a:prstGeom>
            <a:noFill/>
          </p:spPr>
          <p:txBody>
            <a:bodyPr wrap="none" rtlCol="0">
              <a:spAutoFit/>
            </a:bodyPr>
            <a:lstStyle/>
            <a:p>
              <a:r>
                <a:rPr lang="en-GB" sz="700" b="1" dirty="0">
                  <a:latin typeface="Arial" panose="020B0604020202020204" pitchFamily="34" charset="0"/>
                  <a:cs typeface="Arial" panose="020B0604020202020204" pitchFamily="34" charset="0"/>
                </a:rPr>
                <a:t>GSE39582</a:t>
              </a:r>
            </a:p>
          </p:txBody>
        </p:sp>
      </p:grpSp>
      <p:sp>
        <p:nvSpPr>
          <p:cNvPr id="36" name="TextBox 35">
            <a:extLst>
              <a:ext uri="{FF2B5EF4-FFF2-40B4-BE49-F238E27FC236}">
                <a16:creationId xmlns:a16="http://schemas.microsoft.com/office/drawing/2014/main" id="{C0888F0D-B59C-8E80-C328-C912B842F4AA}"/>
              </a:ext>
            </a:extLst>
          </p:cNvPr>
          <p:cNvSpPr txBox="1"/>
          <p:nvPr/>
        </p:nvSpPr>
        <p:spPr>
          <a:xfrm>
            <a:off x="1724115" y="4583531"/>
            <a:ext cx="332142" cy="338554"/>
          </a:xfrm>
          <a:prstGeom prst="rect">
            <a:avLst/>
          </a:prstGeom>
          <a:noFill/>
        </p:spPr>
        <p:txBody>
          <a:bodyPr wrap="none" rtlCol="0">
            <a:spAutoFit/>
          </a:bodyPr>
          <a:lstStyle/>
          <a:p>
            <a:r>
              <a:rPr lang="en-GB" sz="1600" b="1" dirty="0">
                <a:latin typeface="Arial" panose="020B0604020202020204" pitchFamily="34" charset="0"/>
                <a:cs typeface="Arial" panose="020B0604020202020204" pitchFamily="34" charset="0"/>
              </a:rPr>
              <a:t>D</a:t>
            </a:r>
          </a:p>
        </p:txBody>
      </p:sp>
      <p:sp>
        <p:nvSpPr>
          <p:cNvPr id="37" name="TextBox 36">
            <a:extLst>
              <a:ext uri="{FF2B5EF4-FFF2-40B4-BE49-F238E27FC236}">
                <a16:creationId xmlns:a16="http://schemas.microsoft.com/office/drawing/2014/main" id="{B329AFFE-118D-B27B-21FC-AE2C67C7CA37}"/>
              </a:ext>
            </a:extLst>
          </p:cNvPr>
          <p:cNvSpPr txBox="1"/>
          <p:nvPr/>
        </p:nvSpPr>
        <p:spPr>
          <a:xfrm>
            <a:off x="4111527" y="4583531"/>
            <a:ext cx="320922" cy="338554"/>
          </a:xfrm>
          <a:prstGeom prst="rect">
            <a:avLst/>
          </a:prstGeom>
          <a:noFill/>
        </p:spPr>
        <p:txBody>
          <a:bodyPr wrap="none" rtlCol="0">
            <a:spAutoFit/>
          </a:bodyPr>
          <a:lstStyle/>
          <a:p>
            <a:r>
              <a:rPr lang="en-GB" sz="1600" b="1" dirty="0">
                <a:latin typeface="Arial" panose="020B0604020202020204" pitchFamily="34" charset="0"/>
                <a:cs typeface="Arial" panose="020B0604020202020204" pitchFamily="34" charset="0"/>
              </a:rPr>
              <a:t>E</a:t>
            </a:r>
          </a:p>
        </p:txBody>
      </p:sp>
      <p:pic>
        <p:nvPicPr>
          <p:cNvPr id="39" name="Picture 38">
            <a:extLst>
              <a:ext uri="{FF2B5EF4-FFF2-40B4-BE49-F238E27FC236}">
                <a16:creationId xmlns:a16="http://schemas.microsoft.com/office/drawing/2014/main" id="{3FFCF98C-5719-7516-AD82-BED7A31EC791}"/>
              </a:ext>
            </a:extLst>
          </p:cNvPr>
          <p:cNvPicPr>
            <a:picLocks noChangeAspect="1"/>
          </p:cNvPicPr>
          <p:nvPr/>
        </p:nvPicPr>
        <p:blipFill>
          <a:blip r:embed="rId11"/>
          <a:stretch>
            <a:fillRect/>
          </a:stretch>
        </p:blipFill>
        <p:spPr>
          <a:xfrm>
            <a:off x="288849" y="4268738"/>
            <a:ext cx="1298958" cy="3165317"/>
          </a:xfrm>
          <a:prstGeom prst="rect">
            <a:avLst/>
          </a:prstGeom>
        </p:spPr>
      </p:pic>
      <p:pic>
        <p:nvPicPr>
          <p:cNvPr id="23" name="Picture 22">
            <a:extLst>
              <a:ext uri="{FF2B5EF4-FFF2-40B4-BE49-F238E27FC236}">
                <a16:creationId xmlns:a16="http://schemas.microsoft.com/office/drawing/2014/main" id="{14B69B71-F8D5-91FB-A6E8-BB13A54066B0}"/>
              </a:ext>
            </a:extLst>
          </p:cNvPr>
          <p:cNvPicPr>
            <a:picLocks noChangeAspect="1"/>
          </p:cNvPicPr>
          <p:nvPr/>
        </p:nvPicPr>
        <p:blipFill>
          <a:blip r:embed="rId12"/>
          <a:stretch>
            <a:fillRect/>
          </a:stretch>
        </p:blipFill>
        <p:spPr>
          <a:xfrm>
            <a:off x="389234" y="308958"/>
            <a:ext cx="5830591" cy="2168893"/>
          </a:xfrm>
          <a:prstGeom prst="rect">
            <a:avLst/>
          </a:prstGeom>
        </p:spPr>
      </p:pic>
      <p:sp>
        <p:nvSpPr>
          <p:cNvPr id="2" name="Rectangle 1"/>
          <p:cNvSpPr/>
          <p:nvPr/>
        </p:nvSpPr>
        <p:spPr>
          <a:xfrm>
            <a:off x="56898" y="7351483"/>
            <a:ext cx="6598908" cy="2549737"/>
          </a:xfrm>
          <a:prstGeom prst="rect">
            <a:avLst/>
          </a:prstGeom>
        </p:spPr>
        <p:txBody>
          <a:bodyPr wrap="square">
            <a:spAutoFit/>
          </a:bodyPr>
          <a:lstStyle/>
          <a:p>
            <a:pPr algn="just">
              <a:lnSpc>
                <a:spcPct val="107000"/>
              </a:lnSpc>
              <a:spcAft>
                <a:spcPts val="800"/>
              </a:spcAft>
            </a:pPr>
            <a:r>
              <a:rPr lang="en-GB" sz="1100" b="1" dirty="0">
                <a:latin typeface="Arial" panose="020B0604020202020204" pitchFamily="34" charset="0"/>
                <a:ea typeface="Calibri" panose="020F0502020204030204" pitchFamily="34" charset="0"/>
                <a:cs typeface="Times New Roman" panose="02020603050405020304" pitchFamily="18" charset="0"/>
              </a:rPr>
              <a:t>Figure S3: Transcriptional landscape of PDS validated across multiple different cohort </a:t>
            </a:r>
            <a:endParaRPr lang="en-GB" sz="1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GB" sz="1100" b="1" dirty="0">
                <a:latin typeface="Arial" panose="020B0604020202020204" pitchFamily="34" charset="0"/>
                <a:ea typeface="Calibri" panose="020F0502020204030204" pitchFamily="34" charset="0"/>
                <a:cs typeface="Times New Roman" panose="02020603050405020304" pitchFamily="18" charset="0"/>
              </a:rPr>
              <a:t>A) </a:t>
            </a:r>
            <a:r>
              <a:rPr lang="en-GB" sz="1100" dirty="0" err="1">
                <a:latin typeface="Arial" panose="020B0604020202020204" pitchFamily="34" charset="0"/>
                <a:ea typeface="Calibri" panose="020F0502020204030204" pitchFamily="34" charset="0"/>
                <a:cs typeface="Times New Roman" panose="02020603050405020304" pitchFamily="18" charset="0"/>
              </a:rPr>
              <a:t>Heatmaps</a:t>
            </a:r>
            <a:r>
              <a:rPr lang="en-GB" sz="1100" dirty="0">
                <a:latin typeface="Arial" panose="020B0604020202020204" pitchFamily="34" charset="0"/>
                <a:ea typeface="Calibri" panose="020F0502020204030204" pitchFamily="34" charset="0"/>
                <a:cs typeface="Times New Roman" panose="02020603050405020304" pitchFamily="18" charset="0"/>
              </a:rPr>
              <a:t> represent the single sample ‘Hallmark’ gene set scores across the FOCUS (</a:t>
            </a:r>
            <a:r>
              <a:rPr lang="en-GB" sz="1100" i="1" dirty="0">
                <a:latin typeface="Arial" panose="020B0604020202020204" pitchFamily="34" charset="0"/>
                <a:ea typeface="Calibri" panose="020F0502020204030204" pitchFamily="34" charset="0"/>
                <a:cs typeface="Times New Roman" panose="02020603050405020304" pitchFamily="18" charset="0"/>
              </a:rPr>
              <a:t>left</a:t>
            </a:r>
            <a:r>
              <a:rPr lang="en-GB" sz="1100" dirty="0">
                <a:latin typeface="Arial" panose="020B0604020202020204" pitchFamily="34" charset="0"/>
                <a:ea typeface="Calibri" panose="020F0502020204030204" pitchFamily="34" charset="0"/>
                <a:cs typeface="Times New Roman" panose="02020603050405020304" pitchFamily="18" charset="0"/>
              </a:rPr>
              <a:t>), GSE39582 (</a:t>
            </a:r>
            <a:r>
              <a:rPr lang="en-GB" sz="1100" i="1" dirty="0">
                <a:latin typeface="Arial" panose="020B0604020202020204" pitchFamily="34" charset="0"/>
                <a:ea typeface="Calibri" panose="020F0502020204030204" pitchFamily="34" charset="0"/>
                <a:cs typeface="Times New Roman" panose="02020603050405020304" pitchFamily="18" charset="0"/>
              </a:rPr>
              <a:t>centre</a:t>
            </a:r>
            <a:r>
              <a:rPr lang="en-GB" sz="1100" dirty="0">
                <a:latin typeface="Arial" panose="020B0604020202020204" pitchFamily="34" charset="0"/>
                <a:ea typeface="Calibri" panose="020F0502020204030204" pitchFamily="34" charset="0"/>
                <a:cs typeface="Times New Roman" panose="02020603050405020304" pitchFamily="18" charset="0"/>
              </a:rPr>
              <a:t>) and SPINAL (</a:t>
            </a:r>
            <a:r>
              <a:rPr lang="en-GB" sz="1100" i="1" dirty="0">
                <a:latin typeface="Arial" panose="020B0604020202020204" pitchFamily="34" charset="0"/>
                <a:ea typeface="Calibri" panose="020F0502020204030204" pitchFamily="34" charset="0"/>
                <a:cs typeface="Times New Roman" panose="02020603050405020304" pitchFamily="18" charset="0"/>
              </a:rPr>
              <a:t>right</a:t>
            </a:r>
            <a:r>
              <a:rPr lang="en-GB" sz="1100" dirty="0">
                <a:latin typeface="Arial" panose="020B0604020202020204" pitchFamily="34" charset="0"/>
                <a:ea typeface="Calibri" panose="020F0502020204030204" pitchFamily="34" charset="0"/>
                <a:cs typeface="Times New Roman" panose="02020603050405020304" pitchFamily="18" charset="0"/>
              </a:rPr>
              <a:t>), where the samples are ordered based on PDS with top annotation bar displaying the PDS prediction probabilities, PDS, </a:t>
            </a:r>
            <a:r>
              <a:rPr lang="en-GB" sz="1100" dirty="0" err="1">
                <a:latin typeface="Arial" panose="020B0604020202020204" pitchFamily="34" charset="0"/>
                <a:ea typeface="Calibri" panose="020F0502020204030204" pitchFamily="34" charset="0"/>
                <a:cs typeface="Times New Roman" panose="02020603050405020304" pitchFamily="18" charset="0"/>
              </a:rPr>
              <a:t>iCMS</a:t>
            </a:r>
            <a:r>
              <a:rPr lang="en-GB" sz="1100" dirty="0">
                <a:latin typeface="Arial" panose="020B0604020202020204" pitchFamily="34" charset="0"/>
                <a:ea typeface="Calibri" panose="020F0502020204030204" pitchFamily="34" charset="0"/>
                <a:cs typeface="Times New Roman" panose="02020603050405020304" pitchFamily="18" charset="0"/>
              </a:rPr>
              <a:t>, CMS, CRIS, and mutational status of KRAS, BRAF and TP53. The PDS coloured Hallmark gene set texts denote the upregulated Hallmark in the cohort. </a:t>
            </a:r>
            <a:r>
              <a:rPr lang="en-GB" sz="1100" b="1" dirty="0">
                <a:latin typeface="Arial" panose="020B0604020202020204" pitchFamily="34" charset="0"/>
                <a:ea typeface="Calibri" panose="020F0502020204030204" pitchFamily="34" charset="0"/>
                <a:cs typeface="Times New Roman" panose="02020603050405020304" pitchFamily="18" charset="0"/>
              </a:rPr>
              <a:t>B)</a:t>
            </a:r>
            <a:r>
              <a:rPr lang="en-GB" sz="1100" dirty="0">
                <a:latin typeface="Arial" panose="020B0604020202020204" pitchFamily="34" charset="0"/>
                <a:ea typeface="Calibri" panose="020F0502020204030204" pitchFamily="34" charset="0"/>
                <a:cs typeface="Times New Roman" panose="02020603050405020304" pitchFamily="18" charset="0"/>
              </a:rPr>
              <a:t> Enrichment plots for MYC targets V1, Epithelial Mesenchymal Transition (EMT) and KRAS signalling DN across the FOCUS, GSE39582 and SPINAL cohorts, where grouped pairwise gene set enrichment analysis across PDS was performed. </a:t>
            </a:r>
            <a:r>
              <a:rPr lang="en-GB" sz="1100" b="1" dirty="0">
                <a:latin typeface="Arial" panose="020B0604020202020204" pitchFamily="34" charset="0"/>
                <a:ea typeface="Calibri" panose="020F0502020204030204" pitchFamily="34" charset="0"/>
                <a:cs typeface="Times New Roman" panose="02020603050405020304" pitchFamily="18" charset="0"/>
              </a:rPr>
              <a:t>C)</a:t>
            </a:r>
            <a:r>
              <a:rPr lang="en-GB" sz="1100" dirty="0">
                <a:latin typeface="Arial" panose="020B0604020202020204" pitchFamily="34" charset="0"/>
                <a:ea typeface="Calibri" panose="020F0502020204030204" pitchFamily="34" charset="0"/>
                <a:cs typeface="Times New Roman" panose="02020603050405020304" pitchFamily="18" charset="0"/>
              </a:rPr>
              <a:t> </a:t>
            </a:r>
            <a:r>
              <a:rPr lang="en-GB" sz="1100" dirty="0" err="1">
                <a:latin typeface="Arial" panose="020B0604020202020204" pitchFamily="34" charset="0"/>
                <a:ea typeface="Calibri" panose="020F0502020204030204" pitchFamily="34" charset="0"/>
                <a:cs typeface="Times New Roman" panose="02020603050405020304" pitchFamily="18" charset="0"/>
              </a:rPr>
              <a:t>Heatmap</a:t>
            </a:r>
            <a:r>
              <a:rPr lang="en-GB" sz="1100" dirty="0">
                <a:latin typeface="Arial" panose="020B0604020202020204" pitchFamily="34" charset="0"/>
                <a:ea typeface="Calibri" panose="020F0502020204030204" pitchFamily="34" charset="0"/>
                <a:cs typeface="Times New Roman" panose="02020603050405020304" pitchFamily="18" charset="0"/>
              </a:rPr>
              <a:t> represents the transcriptional factor activity generated via </a:t>
            </a:r>
            <a:r>
              <a:rPr lang="en-GB" sz="1100" dirty="0" err="1">
                <a:latin typeface="Arial" panose="020B0604020202020204" pitchFamily="34" charset="0"/>
                <a:ea typeface="Calibri" panose="020F0502020204030204" pitchFamily="34" charset="0"/>
                <a:cs typeface="Times New Roman" panose="02020603050405020304" pitchFamily="18" charset="0"/>
              </a:rPr>
              <a:t>DoROthEA</a:t>
            </a:r>
            <a:r>
              <a:rPr lang="en-GB" sz="1100" dirty="0">
                <a:latin typeface="Arial" panose="020B0604020202020204" pitchFamily="34" charset="0"/>
                <a:ea typeface="Calibri" panose="020F0502020204030204" pitchFamily="34" charset="0"/>
                <a:cs typeface="Times New Roman" panose="02020603050405020304" pitchFamily="18" charset="0"/>
              </a:rPr>
              <a:t> in association to PDS in the SPINAL cohort. TF repression or activation denoted by red and green, respectively. </a:t>
            </a:r>
            <a:r>
              <a:rPr lang="en-GB" sz="1100" b="1" dirty="0">
                <a:latin typeface="Arial" panose="020B0604020202020204" pitchFamily="34" charset="0"/>
                <a:ea typeface="Calibri" panose="020F0502020204030204" pitchFamily="34" charset="0"/>
                <a:cs typeface="Times New Roman" panose="02020603050405020304" pitchFamily="18" charset="0"/>
              </a:rPr>
              <a:t>D) </a:t>
            </a:r>
            <a:r>
              <a:rPr lang="en-GB" sz="1100" dirty="0">
                <a:latin typeface="Arial" panose="020B0604020202020204" pitchFamily="34" charset="0"/>
                <a:ea typeface="Calibri" panose="020F0502020204030204" pitchFamily="34" charset="0"/>
                <a:cs typeface="Times New Roman" panose="02020603050405020304" pitchFamily="18" charset="0"/>
              </a:rPr>
              <a:t>ESTIMATE Stromal (</a:t>
            </a:r>
            <a:r>
              <a:rPr lang="en-GB" sz="1100" i="1" dirty="0">
                <a:latin typeface="Arial" panose="020B0604020202020204" pitchFamily="34" charset="0"/>
                <a:ea typeface="Calibri" panose="020F0502020204030204" pitchFamily="34" charset="0"/>
                <a:cs typeface="Times New Roman" panose="02020603050405020304" pitchFamily="18" charset="0"/>
              </a:rPr>
              <a:t>left</a:t>
            </a:r>
            <a:r>
              <a:rPr lang="en-GB" sz="1100" dirty="0">
                <a:latin typeface="Arial" panose="020B0604020202020204" pitchFamily="34" charset="0"/>
                <a:ea typeface="Calibri" panose="020F0502020204030204" pitchFamily="34" charset="0"/>
                <a:cs typeface="Times New Roman" panose="02020603050405020304" pitchFamily="18" charset="0"/>
              </a:rPr>
              <a:t>) and Immune (</a:t>
            </a:r>
            <a:r>
              <a:rPr lang="en-GB" sz="1100" i="1" dirty="0">
                <a:latin typeface="Arial" panose="020B0604020202020204" pitchFamily="34" charset="0"/>
                <a:ea typeface="Calibri" panose="020F0502020204030204" pitchFamily="34" charset="0"/>
                <a:cs typeface="Times New Roman" panose="02020603050405020304" pitchFamily="18" charset="0"/>
              </a:rPr>
              <a:t>right</a:t>
            </a:r>
            <a:r>
              <a:rPr lang="en-GB" sz="1100" dirty="0">
                <a:latin typeface="Arial" panose="020B0604020202020204" pitchFamily="34" charset="0"/>
                <a:ea typeface="Calibri" panose="020F0502020204030204" pitchFamily="34" charset="0"/>
                <a:cs typeface="Times New Roman" panose="02020603050405020304" pitchFamily="18" charset="0"/>
              </a:rPr>
              <a:t>) scores examined across PDS in the GSE39582 cohort. </a:t>
            </a:r>
            <a:r>
              <a:rPr lang="en-GB" sz="1100" b="1" dirty="0">
                <a:latin typeface="Arial" panose="020B0604020202020204" pitchFamily="34" charset="0"/>
                <a:ea typeface="Calibri" panose="020F0502020204030204" pitchFamily="34" charset="0"/>
                <a:cs typeface="Times New Roman" panose="02020603050405020304" pitchFamily="18" charset="0"/>
              </a:rPr>
              <a:t>E)</a:t>
            </a:r>
            <a:r>
              <a:rPr lang="en-GB" sz="1100" dirty="0">
                <a:latin typeface="Arial" panose="020B0604020202020204" pitchFamily="34" charset="0"/>
                <a:ea typeface="Calibri" panose="020F0502020204030204" pitchFamily="34" charset="0"/>
                <a:cs typeface="Times New Roman" panose="02020603050405020304" pitchFamily="18" charset="0"/>
              </a:rPr>
              <a:t> Boxplots shows Fibroblast (</a:t>
            </a:r>
            <a:r>
              <a:rPr lang="en-GB" sz="1100" i="1" dirty="0">
                <a:latin typeface="Arial" panose="020B0604020202020204" pitchFamily="34" charset="0"/>
                <a:ea typeface="Calibri" panose="020F0502020204030204" pitchFamily="34" charset="0"/>
                <a:cs typeface="Times New Roman" panose="02020603050405020304" pitchFamily="18" charset="0"/>
              </a:rPr>
              <a:t>left</a:t>
            </a:r>
            <a:r>
              <a:rPr lang="en-GB" sz="1100" dirty="0">
                <a:latin typeface="Arial" panose="020B0604020202020204" pitchFamily="34" charset="0"/>
                <a:ea typeface="Calibri" panose="020F0502020204030204" pitchFamily="34" charset="0"/>
                <a:cs typeface="Times New Roman" panose="02020603050405020304" pitchFamily="18" charset="0"/>
              </a:rPr>
              <a:t>) and </a:t>
            </a:r>
            <a:r>
              <a:rPr lang="en-GB" sz="1100" dirty="0" err="1">
                <a:latin typeface="Arial" panose="020B0604020202020204" pitchFamily="34" charset="0"/>
                <a:ea typeface="Calibri" panose="020F0502020204030204" pitchFamily="34" charset="0"/>
                <a:cs typeface="Times New Roman" panose="02020603050405020304" pitchFamily="18" charset="0"/>
              </a:rPr>
              <a:t>Monocytic</a:t>
            </a:r>
            <a:r>
              <a:rPr lang="en-GB" sz="1100" dirty="0">
                <a:latin typeface="Arial" panose="020B0604020202020204" pitchFamily="34" charset="0"/>
                <a:ea typeface="Calibri" panose="020F0502020204030204" pitchFamily="34" charset="0"/>
                <a:cs typeface="Times New Roman" panose="02020603050405020304" pitchFamily="18" charset="0"/>
              </a:rPr>
              <a:t> Lineage (</a:t>
            </a:r>
            <a:r>
              <a:rPr lang="en-GB" sz="1100" i="1" dirty="0">
                <a:latin typeface="Arial" panose="020B0604020202020204" pitchFamily="34" charset="0"/>
                <a:ea typeface="Calibri" panose="020F0502020204030204" pitchFamily="34" charset="0"/>
                <a:cs typeface="Times New Roman" panose="02020603050405020304" pitchFamily="18" charset="0"/>
              </a:rPr>
              <a:t>right</a:t>
            </a:r>
            <a:r>
              <a:rPr lang="en-GB" sz="1100" dirty="0">
                <a:latin typeface="Arial" panose="020B0604020202020204" pitchFamily="34" charset="0"/>
                <a:ea typeface="Calibri" panose="020F0502020204030204" pitchFamily="34" charset="0"/>
                <a:cs typeface="Times New Roman" panose="02020603050405020304" pitchFamily="18" charset="0"/>
              </a:rPr>
              <a:t>) MCP scores across PDS in the FOCUS (</a:t>
            </a:r>
            <a:r>
              <a:rPr lang="en-GB" sz="1100" i="1" dirty="0">
                <a:latin typeface="Arial" panose="020B0604020202020204" pitchFamily="34" charset="0"/>
                <a:ea typeface="Calibri" panose="020F0502020204030204" pitchFamily="34" charset="0"/>
                <a:cs typeface="Times New Roman" panose="02020603050405020304" pitchFamily="18" charset="0"/>
              </a:rPr>
              <a:t>top</a:t>
            </a:r>
            <a:r>
              <a:rPr lang="en-GB" sz="1100" dirty="0">
                <a:latin typeface="Arial" panose="020B0604020202020204" pitchFamily="34" charset="0"/>
                <a:ea typeface="Calibri" panose="020F0502020204030204" pitchFamily="34" charset="0"/>
                <a:cs typeface="Times New Roman" panose="02020603050405020304" pitchFamily="18" charset="0"/>
              </a:rPr>
              <a:t>) and GSE39582 (</a:t>
            </a:r>
            <a:r>
              <a:rPr lang="en-GB" sz="1100" i="1" dirty="0">
                <a:latin typeface="Arial" panose="020B0604020202020204" pitchFamily="34" charset="0"/>
                <a:ea typeface="Calibri" panose="020F0502020204030204" pitchFamily="34" charset="0"/>
                <a:cs typeface="Times New Roman" panose="02020603050405020304" pitchFamily="18" charset="0"/>
              </a:rPr>
              <a:t>bottom</a:t>
            </a:r>
            <a:r>
              <a:rPr lang="en-GB" sz="1100" dirty="0">
                <a:latin typeface="Arial" panose="020B0604020202020204" pitchFamily="34" charset="0"/>
                <a:ea typeface="Calibri" panose="020F0502020204030204" pitchFamily="34" charset="0"/>
                <a:cs typeface="Times New Roman" panose="02020603050405020304" pitchFamily="18" charset="0"/>
              </a:rPr>
              <a:t>).</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9" name="TextBox 28">
            <a:extLst>
              <a:ext uri="{FF2B5EF4-FFF2-40B4-BE49-F238E27FC236}">
                <a16:creationId xmlns:a16="http://schemas.microsoft.com/office/drawing/2014/main" id="{BE7E8728-1CA4-F44E-A64A-47ACD1FB718D}"/>
              </a:ext>
            </a:extLst>
          </p:cNvPr>
          <p:cNvSpPr txBox="1"/>
          <p:nvPr/>
        </p:nvSpPr>
        <p:spPr>
          <a:xfrm>
            <a:off x="0" y="0"/>
            <a:ext cx="6858000" cy="461665"/>
          </a:xfrm>
          <a:prstGeom prst="rect">
            <a:avLst/>
          </a:prstGeom>
          <a:noFill/>
        </p:spPr>
        <p:txBody>
          <a:bodyPr wrap="square" rtlCol="0">
            <a:spAutoFit/>
          </a:bodyPr>
          <a:lstStyle/>
          <a:p>
            <a:r>
              <a:rPr lang="en-GB" sz="2400" b="1" dirty="0">
                <a:solidFill>
                  <a:srgbClr val="FF0000"/>
                </a:solidFill>
              </a:rPr>
              <a:t>Supplementary Figure 3</a:t>
            </a:r>
          </a:p>
        </p:txBody>
      </p:sp>
    </p:spTree>
    <p:extLst>
      <p:ext uri="{BB962C8B-B14F-4D97-AF65-F5344CB8AC3E}">
        <p14:creationId xmlns:p14="http://schemas.microsoft.com/office/powerpoint/2010/main" val="19772216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5E85A4B-0B8E-88FF-27D6-51093A784A08}"/>
              </a:ext>
            </a:extLst>
          </p:cNvPr>
          <p:cNvSpPr txBox="1"/>
          <p:nvPr/>
        </p:nvSpPr>
        <p:spPr>
          <a:xfrm>
            <a:off x="0" y="0"/>
            <a:ext cx="6858000" cy="461665"/>
          </a:xfrm>
          <a:prstGeom prst="rect">
            <a:avLst/>
          </a:prstGeom>
          <a:noFill/>
        </p:spPr>
        <p:txBody>
          <a:bodyPr wrap="square" rtlCol="0">
            <a:spAutoFit/>
          </a:bodyPr>
          <a:lstStyle/>
          <a:p>
            <a:r>
              <a:rPr lang="en-GB" sz="2400" b="1" dirty="0">
                <a:solidFill>
                  <a:srgbClr val="FF0000"/>
                </a:solidFill>
              </a:rPr>
              <a:t>Supplementary Figure 4</a:t>
            </a:r>
          </a:p>
        </p:txBody>
      </p:sp>
      <p:sp>
        <p:nvSpPr>
          <p:cNvPr id="3" name="Rectangle 2"/>
          <p:cNvSpPr/>
          <p:nvPr/>
        </p:nvSpPr>
        <p:spPr>
          <a:xfrm>
            <a:off x="271263" y="2433935"/>
            <a:ext cx="6208295" cy="635751"/>
          </a:xfrm>
          <a:prstGeom prst="rect">
            <a:avLst/>
          </a:prstGeom>
        </p:spPr>
        <p:txBody>
          <a:bodyPr wrap="square">
            <a:spAutoFit/>
          </a:bodyPr>
          <a:lstStyle/>
          <a:p>
            <a:pPr lvl="0" algn="just">
              <a:lnSpc>
                <a:spcPct val="107000"/>
              </a:lnSpc>
              <a:spcAft>
                <a:spcPts val="800"/>
              </a:spcAft>
            </a:pPr>
            <a:r>
              <a:rPr lang="en-GB" sz="1100" b="1" dirty="0">
                <a:solidFill>
                  <a:prstClr val="black"/>
                </a:solidFill>
                <a:latin typeface="Arial" panose="020B0604020202020204" pitchFamily="34" charset="0"/>
                <a:ea typeface="Calibri" panose="020F0502020204030204" pitchFamily="34" charset="0"/>
                <a:cs typeface="Times New Roman" panose="02020603050405020304" pitchFamily="18" charset="0"/>
              </a:rPr>
              <a:t>Figure S4: </a:t>
            </a:r>
            <a:r>
              <a:rPr lang="en-GB" sz="1100" b="1" dirty="0">
                <a:latin typeface="Arial" panose="020B0604020202020204" pitchFamily="34" charset="0"/>
                <a:ea typeface="Calibri" panose="020F0502020204030204" pitchFamily="34" charset="0"/>
              </a:rPr>
              <a:t>Digital pathology classification of PDS concludes heterogeneous histological PDS3 features. </a:t>
            </a:r>
            <a:r>
              <a:rPr lang="en-GB" sz="1100" dirty="0">
                <a:solidFill>
                  <a:prstClr val="black"/>
                </a:solidFill>
                <a:latin typeface="Arial" panose="020B0604020202020204" pitchFamily="34" charset="0"/>
                <a:ea typeface="Calibri" panose="020F0502020204030204" pitchFamily="34" charset="0"/>
                <a:cs typeface="Times New Roman" panose="02020603050405020304" pitchFamily="18" charset="0"/>
              </a:rPr>
              <a:t>Representation of PDS3 tumours using the same tile-level confidence probability in Figure 4 D.</a:t>
            </a:r>
            <a:endParaRPr lang="en-GB" dirty="0"/>
          </a:p>
        </p:txBody>
      </p:sp>
      <p:grpSp>
        <p:nvGrpSpPr>
          <p:cNvPr id="5" name="Group 4">
            <a:extLst>
              <a:ext uri="{FF2B5EF4-FFF2-40B4-BE49-F238E27FC236}">
                <a16:creationId xmlns:a16="http://schemas.microsoft.com/office/drawing/2014/main" id="{487B5D39-DB64-5069-2DA5-4C1BB5267721}"/>
              </a:ext>
            </a:extLst>
          </p:cNvPr>
          <p:cNvGrpSpPr/>
          <p:nvPr/>
        </p:nvGrpSpPr>
        <p:grpSpPr>
          <a:xfrm>
            <a:off x="187941" y="743651"/>
            <a:ext cx="6291617" cy="1408298"/>
            <a:chOff x="187941" y="743651"/>
            <a:chExt cx="6291617" cy="1408298"/>
          </a:xfrm>
        </p:grpSpPr>
        <p:pic>
          <p:nvPicPr>
            <p:cNvPr id="6" name="Picture 5">
              <a:extLst>
                <a:ext uri="{FF2B5EF4-FFF2-40B4-BE49-F238E27FC236}">
                  <a16:creationId xmlns:a16="http://schemas.microsoft.com/office/drawing/2014/main" id="{5280EBB4-E37C-C74E-F516-357CC16997C9}"/>
                </a:ext>
              </a:extLst>
            </p:cNvPr>
            <p:cNvPicPr>
              <a:picLocks noChangeAspect="1"/>
            </p:cNvPicPr>
            <p:nvPr/>
          </p:nvPicPr>
          <p:blipFill>
            <a:blip r:embed="rId2"/>
            <a:stretch>
              <a:fillRect/>
            </a:stretch>
          </p:blipFill>
          <p:spPr>
            <a:xfrm>
              <a:off x="187941" y="743651"/>
              <a:ext cx="6291617" cy="1408298"/>
            </a:xfrm>
            <a:prstGeom prst="rect">
              <a:avLst/>
            </a:prstGeom>
          </p:spPr>
        </p:pic>
        <p:pic>
          <p:nvPicPr>
            <p:cNvPr id="2" name="Picture 1">
              <a:extLst>
                <a:ext uri="{FF2B5EF4-FFF2-40B4-BE49-F238E27FC236}">
                  <a16:creationId xmlns:a16="http://schemas.microsoft.com/office/drawing/2014/main" id="{9FFF3B1E-E96B-6BEF-3D0D-67DC8BC87E7D}"/>
                </a:ext>
              </a:extLst>
            </p:cNvPr>
            <p:cNvPicPr>
              <a:picLocks noChangeAspect="1"/>
            </p:cNvPicPr>
            <p:nvPr/>
          </p:nvPicPr>
          <p:blipFill rotWithShape="1">
            <a:blip r:embed="rId3"/>
            <a:srcRect l="85614" t="75092" r="94" b="1351"/>
            <a:stretch/>
          </p:blipFill>
          <p:spPr>
            <a:xfrm>
              <a:off x="4702842" y="1047750"/>
              <a:ext cx="1719566" cy="800099"/>
            </a:xfrm>
            <a:prstGeom prst="rect">
              <a:avLst/>
            </a:prstGeom>
          </p:spPr>
        </p:pic>
      </p:grpSp>
    </p:spTree>
    <p:extLst>
      <p:ext uri="{BB962C8B-B14F-4D97-AF65-F5344CB8AC3E}">
        <p14:creationId xmlns:p14="http://schemas.microsoft.com/office/powerpoint/2010/main" val="18606434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550E2F6-47BA-8C4D-A4FC-5DF0B0ADD3D3}"/>
              </a:ext>
            </a:extLst>
          </p:cNvPr>
          <p:cNvSpPr txBox="1"/>
          <p:nvPr/>
        </p:nvSpPr>
        <p:spPr>
          <a:xfrm>
            <a:off x="0" y="0"/>
            <a:ext cx="6858000" cy="461665"/>
          </a:xfrm>
          <a:prstGeom prst="rect">
            <a:avLst/>
          </a:prstGeom>
          <a:noFill/>
        </p:spPr>
        <p:txBody>
          <a:bodyPr wrap="square" rtlCol="0">
            <a:spAutoFit/>
          </a:bodyPr>
          <a:lstStyle/>
          <a:p>
            <a:r>
              <a:rPr lang="en-GB" sz="2400" b="1" dirty="0">
                <a:solidFill>
                  <a:srgbClr val="FF0000"/>
                </a:solidFill>
              </a:rPr>
              <a:t>Supplementary Figure 5</a:t>
            </a:r>
          </a:p>
        </p:txBody>
      </p:sp>
      <p:sp>
        <p:nvSpPr>
          <p:cNvPr id="3" name="TextBox 2">
            <a:extLst>
              <a:ext uri="{FF2B5EF4-FFF2-40B4-BE49-F238E27FC236}">
                <a16:creationId xmlns:a16="http://schemas.microsoft.com/office/drawing/2014/main" id="{0B1431A3-EB0E-FB4A-BCFF-6DDB08109736}"/>
              </a:ext>
            </a:extLst>
          </p:cNvPr>
          <p:cNvSpPr txBox="1"/>
          <p:nvPr/>
        </p:nvSpPr>
        <p:spPr>
          <a:xfrm>
            <a:off x="1396099" y="789931"/>
            <a:ext cx="799644" cy="320658"/>
          </a:xfrm>
          <a:prstGeom prst="rect">
            <a:avLst/>
          </a:prstGeom>
          <a:noFill/>
        </p:spPr>
        <p:txBody>
          <a:bodyPr wrap="none" rtlCol="0">
            <a:spAutoFit/>
          </a:bodyPr>
          <a:lstStyle/>
          <a:p>
            <a:r>
              <a:rPr lang="en-GB" sz="1000" b="1" dirty="0">
                <a:latin typeface="Arial" panose="020B0604020202020204" pitchFamily="34" charset="0"/>
                <a:cs typeface="Arial" panose="020B0604020202020204" pitchFamily="34" charset="0"/>
              </a:rPr>
              <a:t>FOCUS</a:t>
            </a:r>
            <a:endParaRPr lang="en-GB" sz="1200" b="1" dirty="0">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id="{0EC40978-05BF-453D-8975-3F7349CC0A5A}"/>
              </a:ext>
            </a:extLst>
          </p:cNvPr>
          <p:cNvSpPr txBox="1"/>
          <p:nvPr/>
        </p:nvSpPr>
        <p:spPr>
          <a:xfrm>
            <a:off x="4706525" y="820905"/>
            <a:ext cx="806631" cy="246221"/>
          </a:xfrm>
          <a:prstGeom prst="rect">
            <a:avLst/>
          </a:prstGeom>
          <a:noFill/>
        </p:spPr>
        <p:txBody>
          <a:bodyPr wrap="none" rtlCol="0">
            <a:spAutoFit/>
          </a:bodyPr>
          <a:lstStyle/>
          <a:p>
            <a:r>
              <a:rPr lang="en-GB" sz="1000" b="1" dirty="0">
                <a:latin typeface="Arial" panose="020B0604020202020204" pitchFamily="34" charset="0"/>
                <a:cs typeface="Arial" panose="020B0604020202020204" pitchFamily="34" charset="0"/>
              </a:rPr>
              <a:t>GSE39582</a:t>
            </a:r>
            <a:endParaRPr lang="en-GB" sz="1200" b="1" dirty="0">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id="{DAA45ADA-670A-4725-891F-8E7581A6FF9E}"/>
              </a:ext>
            </a:extLst>
          </p:cNvPr>
          <p:cNvSpPr txBox="1"/>
          <p:nvPr/>
        </p:nvSpPr>
        <p:spPr>
          <a:xfrm>
            <a:off x="28013" y="660438"/>
            <a:ext cx="381836" cy="338554"/>
          </a:xfrm>
          <a:prstGeom prst="rect">
            <a:avLst/>
          </a:prstGeom>
          <a:noFill/>
        </p:spPr>
        <p:txBody>
          <a:bodyPr wrap="square" rtlCol="0">
            <a:spAutoFit/>
          </a:bodyPr>
          <a:lstStyle/>
          <a:p>
            <a:r>
              <a:rPr lang="en-GB" sz="1600" b="1" dirty="0">
                <a:latin typeface="Arial" panose="020B0604020202020204" pitchFamily="34" charset="0"/>
                <a:cs typeface="Arial" panose="020B0604020202020204" pitchFamily="34" charset="0"/>
              </a:rPr>
              <a:t>A</a:t>
            </a:r>
          </a:p>
        </p:txBody>
      </p:sp>
      <p:sp>
        <p:nvSpPr>
          <p:cNvPr id="28" name="TextBox 27">
            <a:extLst>
              <a:ext uri="{FF2B5EF4-FFF2-40B4-BE49-F238E27FC236}">
                <a16:creationId xmlns:a16="http://schemas.microsoft.com/office/drawing/2014/main" id="{9FC80575-9D8E-4537-B55D-D0EC404C36E9}"/>
              </a:ext>
            </a:extLst>
          </p:cNvPr>
          <p:cNvSpPr txBox="1"/>
          <p:nvPr/>
        </p:nvSpPr>
        <p:spPr>
          <a:xfrm>
            <a:off x="3429000" y="655612"/>
            <a:ext cx="381836" cy="338554"/>
          </a:xfrm>
          <a:prstGeom prst="rect">
            <a:avLst/>
          </a:prstGeom>
          <a:noFill/>
        </p:spPr>
        <p:txBody>
          <a:bodyPr wrap="square" rtlCol="0">
            <a:spAutoFit/>
          </a:bodyPr>
          <a:lstStyle/>
          <a:p>
            <a:r>
              <a:rPr lang="en-GB" sz="1600" b="1" dirty="0">
                <a:latin typeface="Arial" panose="020B0604020202020204" pitchFamily="34" charset="0"/>
                <a:cs typeface="Arial" panose="020B0604020202020204" pitchFamily="34" charset="0"/>
              </a:rPr>
              <a:t>B</a:t>
            </a:r>
          </a:p>
        </p:txBody>
      </p:sp>
      <p:pic>
        <p:nvPicPr>
          <p:cNvPr id="44" name="Picture 43">
            <a:extLst>
              <a:ext uri="{FF2B5EF4-FFF2-40B4-BE49-F238E27FC236}">
                <a16:creationId xmlns:a16="http://schemas.microsoft.com/office/drawing/2014/main" id="{17C12B18-3EAF-544A-B6EA-B6DA533D037C}"/>
              </a:ext>
            </a:extLst>
          </p:cNvPr>
          <p:cNvPicPr>
            <a:picLocks noChangeAspect="1"/>
          </p:cNvPicPr>
          <p:nvPr/>
        </p:nvPicPr>
        <p:blipFill>
          <a:blip r:embed="rId3"/>
          <a:stretch>
            <a:fillRect/>
          </a:stretch>
        </p:blipFill>
        <p:spPr>
          <a:xfrm>
            <a:off x="222961" y="2289048"/>
            <a:ext cx="1495246" cy="1080000"/>
          </a:xfrm>
          <a:prstGeom prst="rect">
            <a:avLst/>
          </a:prstGeom>
        </p:spPr>
      </p:pic>
      <p:pic>
        <p:nvPicPr>
          <p:cNvPr id="45" name="Picture 44">
            <a:extLst>
              <a:ext uri="{FF2B5EF4-FFF2-40B4-BE49-F238E27FC236}">
                <a16:creationId xmlns:a16="http://schemas.microsoft.com/office/drawing/2014/main" id="{9F9C75E4-1AAE-384B-9C74-909C7485A534}"/>
              </a:ext>
            </a:extLst>
          </p:cNvPr>
          <p:cNvPicPr>
            <a:picLocks noChangeAspect="1"/>
          </p:cNvPicPr>
          <p:nvPr/>
        </p:nvPicPr>
        <p:blipFill>
          <a:blip r:embed="rId4"/>
          <a:stretch>
            <a:fillRect/>
          </a:stretch>
        </p:blipFill>
        <p:spPr>
          <a:xfrm>
            <a:off x="1843094" y="2289048"/>
            <a:ext cx="1495972" cy="1080000"/>
          </a:xfrm>
          <a:prstGeom prst="rect">
            <a:avLst/>
          </a:prstGeom>
        </p:spPr>
      </p:pic>
      <p:pic>
        <p:nvPicPr>
          <p:cNvPr id="48" name="Picture 47">
            <a:extLst>
              <a:ext uri="{FF2B5EF4-FFF2-40B4-BE49-F238E27FC236}">
                <a16:creationId xmlns:a16="http://schemas.microsoft.com/office/drawing/2014/main" id="{DCA096FE-49A9-B342-8E27-851D7652C528}"/>
              </a:ext>
            </a:extLst>
          </p:cNvPr>
          <p:cNvPicPr>
            <a:picLocks noChangeAspect="1"/>
          </p:cNvPicPr>
          <p:nvPr/>
        </p:nvPicPr>
        <p:blipFill>
          <a:blip r:embed="rId5"/>
          <a:stretch>
            <a:fillRect/>
          </a:stretch>
        </p:blipFill>
        <p:spPr>
          <a:xfrm>
            <a:off x="3505119" y="2289048"/>
            <a:ext cx="1542855" cy="1080000"/>
          </a:xfrm>
          <a:prstGeom prst="rect">
            <a:avLst/>
          </a:prstGeom>
        </p:spPr>
      </p:pic>
      <p:pic>
        <p:nvPicPr>
          <p:cNvPr id="49" name="Picture 48">
            <a:extLst>
              <a:ext uri="{FF2B5EF4-FFF2-40B4-BE49-F238E27FC236}">
                <a16:creationId xmlns:a16="http://schemas.microsoft.com/office/drawing/2014/main" id="{DB93EE31-52AA-C44A-B1BE-3CB6E350FB86}"/>
              </a:ext>
            </a:extLst>
          </p:cNvPr>
          <p:cNvPicPr>
            <a:picLocks noChangeAspect="1"/>
          </p:cNvPicPr>
          <p:nvPr/>
        </p:nvPicPr>
        <p:blipFill>
          <a:blip r:embed="rId6"/>
          <a:stretch>
            <a:fillRect/>
          </a:stretch>
        </p:blipFill>
        <p:spPr>
          <a:xfrm>
            <a:off x="5112883" y="2289048"/>
            <a:ext cx="1541250" cy="1080000"/>
          </a:xfrm>
          <a:prstGeom prst="rect">
            <a:avLst/>
          </a:prstGeom>
        </p:spPr>
      </p:pic>
      <p:sp>
        <p:nvSpPr>
          <p:cNvPr id="24" name="TextBox 23">
            <a:extLst>
              <a:ext uri="{FF2B5EF4-FFF2-40B4-BE49-F238E27FC236}">
                <a16:creationId xmlns:a16="http://schemas.microsoft.com/office/drawing/2014/main" id="{CEE6EC7E-BF1E-4F69-87AC-2275C2FC18A2}"/>
              </a:ext>
            </a:extLst>
          </p:cNvPr>
          <p:cNvSpPr txBox="1"/>
          <p:nvPr/>
        </p:nvSpPr>
        <p:spPr>
          <a:xfrm>
            <a:off x="28013" y="5064353"/>
            <a:ext cx="381836" cy="338554"/>
          </a:xfrm>
          <a:prstGeom prst="rect">
            <a:avLst/>
          </a:prstGeom>
          <a:noFill/>
        </p:spPr>
        <p:txBody>
          <a:bodyPr wrap="square" rtlCol="0">
            <a:spAutoFit/>
          </a:bodyPr>
          <a:lstStyle/>
          <a:p>
            <a:r>
              <a:rPr lang="en-GB" sz="1600" b="1" dirty="0">
                <a:latin typeface="Arial" panose="020B0604020202020204" pitchFamily="34" charset="0"/>
                <a:cs typeface="Arial" panose="020B0604020202020204" pitchFamily="34" charset="0"/>
              </a:rPr>
              <a:t>E</a:t>
            </a:r>
          </a:p>
        </p:txBody>
      </p:sp>
      <p:pic>
        <p:nvPicPr>
          <p:cNvPr id="8" name="Picture 7">
            <a:extLst>
              <a:ext uri="{FF2B5EF4-FFF2-40B4-BE49-F238E27FC236}">
                <a16:creationId xmlns:a16="http://schemas.microsoft.com/office/drawing/2014/main" id="{5F195F57-354A-8197-05ED-F14CFEEA7A16}"/>
              </a:ext>
            </a:extLst>
          </p:cNvPr>
          <p:cNvPicPr>
            <a:picLocks noChangeAspect="1"/>
          </p:cNvPicPr>
          <p:nvPr/>
        </p:nvPicPr>
        <p:blipFill>
          <a:blip r:embed="rId7"/>
          <a:stretch>
            <a:fillRect/>
          </a:stretch>
        </p:blipFill>
        <p:spPr>
          <a:xfrm>
            <a:off x="199284" y="1085584"/>
            <a:ext cx="1542600" cy="1080000"/>
          </a:xfrm>
          <a:prstGeom prst="rect">
            <a:avLst/>
          </a:prstGeom>
        </p:spPr>
      </p:pic>
      <p:pic>
        <p:nvPicPr>
          <p:cNvPr id="11" name="Picture 10">
            <a:extLst>
              <a:ext uri="{FF2B5EF4-FFF2-40B4-BE49-F238E27FC236}">
                <a16:creationId xmlns:a16="http://schemas.microsoft.com/office/drawing/2014/main" id="{87F8E701-C321-F1DC-BE2C-BB8527BE023C}"/>
              </a:ext>
            </a:extLst>
          </p:cNvPr>
          <p:cNvPicPr>
            <a:picLocks noChangeAspect="1"/>
          </p:cNvPicPr>
          <p:nvPr/>
        </p:nvPicPr>
        <p:blipFill>
          <a:blip r:embed="rId8"/>
          <a:stretch>
            <a:fillRect/>
          </a:stretch>
        </p:blipFill>
        <p:spPr>
          <a:xfrm>
            <a:off x="1819023" y="1085584"/>
            <a:ext cx="1544114" cy="1080000"/>
          </a:xfrm>
          <a:prstGeom prst="rect">
            <a:avLst/>
          </a:prstGeom>
        </p:spPr>
      </p:pic>
      <p:pic>
        <p:nvPicPr>
          <p:cNvPr id="14" name="Picture 13">
            <a:extLst>
              <a:ext uri="{FF2B5EF4-FFF2-40B4-BE49-F238E27FC236}">
                <a16:creationId xmlns:a16="http://schemas.microsoft.com/office/drawing/2014/main" id="{AF54C774-0142-6572-5D12-B205BF4605B9}"/>
              </a:ext>
            </a:extLst>
          </p:cNvPr>
          <p:cNvPicPr>
            <a:picLocks noChangeAspect="1"/>
          </p:cNvPicPr>
          <p:nvPr/>
        </p:nvPicPr>
        <p:blipFill>
          <a:blip r:embed="rId9"/>
          <a:stretch>
            <a:fillRect/>
          </a:stretch>
        </p:blipFill>
        <p:spPr>
          <a:xfrm>
            <a:off x="218931" y="5135264"/>
            <a:ext cx="1976812" cy="1773289"/>
          </a:xfrm>
          <a:prstGeom prst="rect">
            <a:avLst/>
          </a:prstGeom>
        </p:spPr>
      </p:pic>
      <p:pic>
        <p:nvPicPr>
          <p:cNvPr id="23" name="Picture 22">
            <a:extLst>
              <a:ext uri="{FF2B5EF4-FFF2-40B4-BE49-F238E27FC236}">
                <a16:creationId xmlns:a16="http://schemas.microsoft.com/office/drawing/2014/main" id="{7C312851-28F1-B1CE-4CB5-DDF0AA8A014D}"/>
              </a:ext>
            </a:extLst>
          </p:cNvPr>
          <p:cNvPicPr>
            <a:picLocks noChangeAspect="1"/>
          </p:cNvPicPr>
          <p:nvPr/>
        </p:nvPicPr>
        <p:blipFill>
          <a:blip r:embed="rId10"/>
          <a:stretch>
            <a:fillRect/>
          </a:stretch>
        </p:blipFill>
        <p:spPr>
          <a:xfrm>
            <a:off x="3504793" y="1085584"/>
            <a:ext cx="1543506" cy="1080000"/>
          </a:xfrm>
          <a:prstGeom prst="rect">
            <a:avLst/>
          </a:prstGeom>
        </p:spPr>
      </p:pic>
      <p:pic>
        <p:nvPicPr>
          <p:cNvPr id="25" name="Picture 24">
            <a:extLst>
              <a:ext uri="{FF2B5EF4-FFF2-40B4-BE49-F238E27FC236}">
                <a16:creationId xmlns:a16="http://schemas.microsoft.com/office/drawing/2014/main" id="{918737DD-4130-DE57-BD8F-7FAFB56FB069}"/>
              </a:ext>
            </a:extLst>
          </p:cNvPr>
          <p:cNvPicPr>
            <a:picLocks noChangeAspect="1"/>
          </p:cNvPicPr>
          <p:nvPr/>
        </p:nvPicPr>
        <p:blipFill>
          <a:blip r:embed="rId11"/>
          <a:stretch>
            <a:fillRect/>
          </a:stretch>
        </p:blipFill>
        <p:spPr>
          <a:xfrm>
            <a:off x="5112394" y="1085584"/>
            <a:ext cx="1542228" cy="1080000"/>
          </a:xfrm>
          <a:prstGeom prst="rect">
            <a:avLst/>
          </a:prstGeom>
        </p:spPr>
      </p:pic>
      <p:pic>
        <p:nvPicPr>
          <p:cNvPr id="31" name="Picture 30">
            <a:extLst>
              <a:ext uri="{FF2B5EF4-FFF2-40B4-BE49-F238E27FC236}">
                <a16:creationId xmlns:a16="http://schemas.microsoft.com/office/drawing/2014/main" id="{5B925738-7381-C4C3-6E59-1D510804A60C}"/>
              </a:ext>
            </a:extLst>
          </p:cNvPr>
          <p:cNvPicPr>
            <a:picLocks noChangeAspect="1"/>
          </p:cNvPicPr>
          <p:nvPr/>
        </p:nvPicPr>
        <p:blipFill>
          <a:blip r:embed="rId12"/>
          <a:stretch>
            <a:fillRect/>
          </a:stretch>
        </p:blipFill>
        <p:spPr>
          <a:xfrm>
            <a:off x="90697" y="3614315"/>
            <a:ext cx="3352130" cy="1260000"/>
          </a:xfrm>
          <a:prstGeom prst="rect">
            <a:avLst/>
          </a:prstGeom>
        </p:spPr>
      </p:pic>
      <p:sp>
        <p:nvSpPr>
          <p:cNvPr id="34" name="TextBox 33">
            <a:extLst>
              <a:ext uri="{FF2B5EF4-FFF2-40B4-BE49-F238E27FC236}">
                <a16:creationId xmlns:a16="http://schemas.microsoft.com/office/drawing/2014/main" id="{3EB6FCD2-4D6B-803F-9CB5-C8137D23966C}"/>
              </a:ext>
            </a:extLst>
          </p:cNvPr>
          <p:cNvSpPr txBox="1"/>
          <p:nvPr/>
        </p:nvSpPr>
        <p:spPr>
          <a:xfrm>
            <a:off x="28013" y="3483887"/>
            <a:ext cx="381836" cy="338554"/>
          </a:xfrm>
          <a:prstGeom prst="rect">
            <a:avLst/>
          </a:prstGeom>
          <a:noFill/>
        </p:spPr>
        <p:txBody>
          <a:bodyPr wrap="square" rtlCol="0">
            <a:spAutoFit/>
          </a:bodyPr>
          <a:lstStyle/>
          <a:p>
            <a:r>
              <a:rPr lang="en-GB" sz="1600" b="1" dirty="0">
                <a:latin typeface="Arial" panose="020B0604020202020204" pitchFamily="34" charset="0"/>
                <a:cs typeface="Arial" panose="020B0604020202020204" pitchFamily="34" charset="0"/>
              </a:rPr>
              <a:t>C</a:t>
            </a:r>
          </a:p>
        </p:txBody>
      </p:sp>
      <p:pic>
        <p:nvPicPr>
          <p:cNvPr id="37" name="Picture 36">
            <a:extLst>
              <a:ext uri="{FF2B5EF4-FFF2-40B4-BE49-F238E27FC236}">
                <a16:creationId xmlns:a16="http://schemas.microsoft.com/office/drawing/2014/main" id="{B0006A09-90F0-1EB8-4B4C-7C76F3450406}"/>
              </a:ext>
            </a:extLst>
          </p:cNvPr>
          <p:cNvPicPr>
            <a:picLocks noChangeAspect="1"/>
          </p:cNvPicPr>
          <p:nvPr/>
        </p:nvPicPr>
        <p:blipFill>
          <a:blip r:embed="rId13"/>
          <a:stretch>
            <a:fillRect/>
          </a:stretch>
        </p:blipFill>
        <p:spPr>
          <a:xfrm>
            <a:off x="3447592" y="3614315"/>
            <a:ext cx="3355000" cy="1260000"/>
          </a:xfrm>
          <a:prstGeom prst="rect">
            <a:avLst/>
          </a:prstGeom>
        </p:spPr>
      </p:pic>
      <p:sp>
        <p:nvSpPr>
          <p:cNvPr id="42" name="TextBox 41">
            <a:extLst>
              <a:ext uri="{FF2B5EF4-FFF2-40B4-BE49-F238E27FC236}">
                <a16:creationId xmlns:a16="http://schemas.microsoft.com/office/drawing/2014/main" id="{3F9CBE8F-8F9F-EA6B-9331-047D33CB8DE1}"/>
              </a:ext>
            </a:extLst>
          </p:cNvPr>
          <p:cNvSpPr txBox="1"/>
          <p:nvPr/>
        </p:nvSpPr>
        <p:spPr>
          <a:xfrm>
            <a:off x="3479156" y="3483887"/>
            <a:ext cx="381836" cy="338554"/>
          </a:xfrm>
          <a:prstGeom prst="rect">
            <a:avLst/>
          </a:prstGeom>
          <a:noFill/>
        </p:spPr>
        <p:txBody>
          <a:bodyPr wrap="square" rtlCol="0">
            <a:spAutoFit/>
          </a:bodyPr>
          <a:lstStyle/>
          <a:p>
            <a:r>
              <a:rPr lang="en-GB" sz="1600" b="1" dirty="0">
                <a:latin typeface="Arial" panose="020B0604020202020204" pitchFamily="34" charset="0"/>
                <a:cs typeface="Arial" panose="020B0604020202020204" pitchFamily="34" charset="0"/>
              </a:rPr>
              <a:t>D</a:t>
            </a:r>
          </a:p>
        </p:txBody>
      </p:sp>
      <p:sp>
        <p:nvSpPr>
          <p:cNvPr id="2" name="Rectangle 1"/>
          <p:cNvSpPr/>
          <p:nvPr/>
        </p:nvSpPr>
        <p:spPr>
          <a:xfrm>
            <a:off x="147037" y="7190034"/>
            <a:ext cx="6563925" cy="1462901"/>
          </a:xfrm>
          <a:prstGeom prst="rect">
            <a:avLst/>
          </a:prstGeom>
        </p:spPr>
        <p:txBody>
          <a:bodyPr wrap="square">
            <a:spAutoFit/>
          </a:bodyPr>
          <a:lstStyle/>
          <a:p>
            <a:pPr algn="just">
              <a:lnSpc>
                <a:spcPct val="107000"/>
              </a:lnSpc>
              <a:spcAft>
                <a:spcPts val="800"/>
              </a:spcAft>
            </a:pPr>
            <a:r>
              <a:rPr lang="en-GB" sz="1100" b="1">
                <a:latin typeface="Arial" panose="020B0604020202020204" pitchFamily="34" charset="0"/>
                <a:ea typeface="Calibri" panose="020F0502020204030204" pitchFamily="34" charset="0"/>
                <a:cs typeface="Times New Roman" panose="02020603050405020304" pitchFamily="18" charset="0"/>
              </a:rPr>
              <a:t>Figure S5: Polyp and stem association of PDS</a:t>
            </a:r>
            <a:endParaRPr lang="en-GB" sz="110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GB" sz="1100" b="1" dirty="0">
                <a:latin typeface="Arial" panose="020B0604020202020204" pitchFamily="34" charset="0"/>
                <a:ea typeface="Calibri" panose="020F0502020204030204" pitchFamily="34" charset="0"/>
                <a:cs typeface="Times New Roman" panose="02020603050405020304" pitchFamily="18" charset="0"/>
              </a:rPr>
              <a:t>A) </a:t>
            </a:r>
            <a:r>
              <a:rPr lang="en-GB" sz="1100" dirty="0">
                <a:latin typeface="Arial" panose="020B0604020202020204" pitchFamily="34" charset="0"/>
                <a:ea typeface="Calibri" panose="020F0502020204030204" pitchFamily="34" charset="0"/>
                <a:cs typeface="Times New Roman" panose="02020603050405020304" pitchFamily="18" charset="0"/>
              </a:rPr>
              <a:t>Violin plots show comparison of single sample scores across PDS for CBC (</a:t>
            </a:r>
            <a:r>
              <a:rPr lang="en-GB" sz="1100" i="1" dirty="0">
                <a:latin typeface="Arial" panose="020B0604020202020204" pitchFamily="34" charset="0"/>
                <a:ea typeface="Calibri" panose="020F0502020204030204" pitchFamily="34" charset="0"/>
                <a:cs typeface="Times New Roman" panose="02020603050405020304" pitchFamily="18" charset="0"/>
              </a:rPr>
              <a:t>top-left</a:t>
            </a:r>
            <a:r>
              <a:rPr lang="en-GB" sz="1100" dirty="0">
                <a:latin typeface="Arial" panose="020B0604020202020204" pitchFamily="34" charset="0"/>
                <a:ea typeface="Calibri" panose="020F0502020204030204" pitchFamily="34" charset="0"/>
                <a:cs typeface="Times New Roman" panose="02020603050405020304" pitchFamily="18" charset="0"/>
              </a:rPr>
              <a:t>), RSC (</a:t>
            </a:r>
            <a:r>
              <a:rPr lang="en-GB" sz="1100" i="1" dirty="0">
                <a:latin typeface="Arial" panose="020B0604020202020204" pitchFamily="34" charset="0"/>
                <a:ea typeface="Calibri" panose="020F0502020204030204" pitchFamily="34" charset="0"/>
                <a:cs typeface="Times New Roman" panose="02020603050405020304" pitchFamily="18" charset="0"/>
              </a:rPr>
              <a:t>top-right</a:t>
            </a:r>
            <a:r>
              <a:rPr lang="en-GB" sz="1100" dirty="0">
                <a:latin typeface="Arial" panose="020B0604020202020204" pitchFamily="34" charset="0"/>
                <a:ea typeface="Calibri" panose="020F0502020204030204" pitchFamily="34" charset="0"/>
                <a:cs typeface="Times New Roman" panose="02020603050405020304" pitchFamily="18" charset="0"/>
              </a:rPr>
              <a:t>) stem signatures and tubular (</a:t>
            </a:r>
            <a:r>
              <a:rPr lang="en-GB" sz="1100" i="1" dirty="0">
                <a:latin typeface="Arial" panose="020B0604020202020204" pitchFamily="34" charset="0"/>
                <a:ea typeface="Calibri" panose="020F0502020204030204" pitchFamily="34" charset="0"/>
                <a:cs typeface="Times New Roman" panose="02020603050405020304" pitchFamily="18" charset="0"/>
              </a:rPr>
              <a:t>bottom-left</a:t>
            </a:r>
            <a:r>
              <a:rPr lang="en-GB" sz="1100" dirty="0">
                <a:latin typeface="Arial" panose="020B0604020202020204" pitchFamily="34" charset="0"/>
                <a:ea typeface="Calibri" panose="020F0502020204030204" pitchFamily="34" charset="0"/>
                <a:cs typeface="Times New Roman" panose="02020603050405020304" pitchFamily="18" charset="0"/>
              </a:rPr>
              <a:t>), serrated (</a:t>
            </a:r>
            <a:r>
              <a:rPr lang="en-GB" sz="1100" i="1" dirty="0">
                <a:latin typeface="Arial" panose="020B0604020202020204" pitchFamily="34" charset="0"/>
                <a:ea typeface="Calibri" panose="020F0502020204030204" pitchFamily="34" charset="0"/>
                <a:cs typeface="Times New Roman" panose="02020603050405020304" pitchFamily="18" charset="0"/>
              </a:rPr>
              <a:t>bottom-right</a:t>
            </a:r>
            <a:r>
              <a:rPr lang="en-GB" sz="1100" dirty="0">
                <a:latin typeface="Arial" panose="020B0604020202020204" pitchFamily="34" charset="0"/>
                <a:ea typeface="Calibri" panose="020F0502020204030204" pitchFamily="34" charset="0"/>
                <a:cs typeface="Times New Roman" panose="02020603050405020304" pitchFamily="18" charset="0"/>
              </a:rPr>
              <a:t>) precursor polyp signatures in the FOCUS, and </a:t>
            </a:r>
            <a:r>
              <a:rPr lang="en-GB" sz="1100" b="1" dirty="0">
                <a:latin typeface="Arial" panose="020B0604020202020204" pitchFamily="34" charset="0"/>
                <a:ea typeface="Calibri" panose="020F0502020204030204" pitchFamily="34" charset="0"/>
                <a:cs typeface="Times New Roman" panose="02020603050405020304" pitchFamily="18" charset="0"/>
              </a:rPr>
              <a:t>B)</a:t>
            </a:r>
            <a:r>
              <a:rPr lang="en-GB" sz="1100" dirty="0">
                <a:latin typeface="Arial" panose="020B0604020202020204" pitchFamily="34" charset="0"/>
                <a:ea typeface="Calibri" panose="020F0502020204030204" pitchFamily="34" charset="0"/>
                <a:cs typeface="Times New Roman" panose="02020603050405020304" pitchFamily="18" charset="0"/>
              </a:rPr>
              <a:t> GSE39582 cohort. </a:t>
            </a:r>
            <a:r>
              <a:rPr lang="en-GB" sz="1100" b="1" dirty="0">
                <a:latin typeface="Arial" panose="020B0604020202020204" pitchFamily="34" charset="0"/>
                <a:ea typeface="Calibri" panose="020F0502020204030204" pitchFamily="34" charset="0"/>
                <a:cs typeface="Times New Roman" panose="02020603050405020304" pitchFamily="18" charset="0"/>
              </a:rPr>
              <a:t>C)</a:t>
            </a:r>
            <a:r>
              <a:rPr lang="en-GB" sz="1100" dirty="0">
                <a:latin typeface="Arial" panose="020B0604020202020204" pitchFamily="34" charset="0"/>
                <a:ea typeface="Calibri" panose="020F0502020204030204" pitchFamily="34" charset="0"/>
                <a:cs typeface="Times New Roman" panose="02020603050405020304" pitchFamily="18" charset="0"/>
              </a:rPr>
              <a:t> Grouped pairwise gene set enrichment analysis outcome for PDS with stem and polyp signatures represented as </a:t>
            </a:r>
            <a:r>
              <a:rPr lang="en-GB" sz="1100" dirty="0" err="1">
                <a:latin typeface="Arial" panose="020B0604020202020204" pitchFamily="34" charset="0"/>
                <a:ea typeface="Calibri" panose="020F0502020204030204" pitchFamily="34" charset="0"/>
                <a:cs typeface="Times New Roman" panose="02020603050405020304" pitchFamily="18" charset="0"/>
              </a:rPr>
              <a:t>barplot</a:t>
            </a:r>
            <a:r>
              <a:rPr lang="en-GB" sz="1100" dirty="0">
                <a:latin typeface="Arial" panose="020B0604020202020204" pitchFamily="34" charset="0"/>
                <a:ea typeface="Calibri" panose="020F0502020204030204" pitchFamily="34" charset="0"/>
                <a:cs typeface="Times New Roman" panose="02020603050405020304" pitchFamily="18" charset="0"/>
              </a:rPr>
              <a:t> in the FOCUS, and </a:t>
            </a:r>
            <a:r>
              <a:rPr lang="en-GB" sz="1100" b="1" dirty="0">
                <a:latin typeface="Arial" panose="020B0604020202020204" pitchFamily="34" charset="0"/>
                <a:ea typeface="Calibri" panose="020F0502020204030204" pitchFamily="34" charset="0"/>
                <a:cs typeface="Times New Roman" panose="02020603050405020304" pitchFamily="18" charset="0"/>
              </a:rPr>
              <a:t>D)</a:t>
            </a:r>
            <a:r>
              <a:rPr lang="en-GB" sz="1100" dirty="0">
                <a:latin typeface="Arial" panose="020B0604020202020204" pitchFamily="34" charset="0"/>
                <a:ea typeface="Calibri" panose="020F0502020204030204" pitchFamily="34" charset="0"/>
                <a:cs typeface="Times New Roman" panose="02020603050405020304" pitchFamily="18" charset="0"/>
              </a:rPr>
              <a:t> GSE39582 cohort. </a:t>
            </a:r>
            <a:r>
              <a:rPr lang="en-GB" sz="1100" b="1" dirty="0">
                <a:latin typeface="Arial" panose="020B0604020202020204" pitchFamily="34" charset="0"/>
                <a:ea typeface="Calibri" panose="020F0502020204030204" pitchFamily="34" charset="0"/>
                <a:cs typeface="Times New Roman" panose="02020603050405020304" pitchFamily="18" charset="0"/>
              </a:rPr>
              <a:t>E)</a:t>
            </a:r>
            <a:r>
              <a:rPr lang="en-GB" sz="1100" dirty="0">
                <a:latin typeface="Arial" panose="020B0604020202020204" pitchFamily="34" charset="0"/>
                <a:ea typeface="Calibri" panose="020F0502020204030204" pitchFamily="34" charset="0"/>
                <a:cs typeface="Times New Roman" panose="02020603050405020304" pitchFamily="18" charset="0"/>
              </a:rPr>
              <a:t> </a:t>
            </a:r>
            <a:r>
              <a:rPr lang="en-GB" sz="1100" dirty="0" err="1">
                <a:latin typeface="Arial" panose="020B0604020202020204" pitchFamily="34" charset="0"/>
                <a:ea typeface="Calibri" panose="020F0502020204030204" pitchFamily="34" charset="0"/>
                <a:cs typeface="Times New Roman" panose="02020603050405020304" pitchFamily="18" charset="0"/>
              </a:rPr>
              <a:t>Heatmap</a:t>
            </a:r>
            <a:r>
              <a:rPr lang="en-GB" sz="1100" dirty="0">
                <a:latin typeface="Arial" panose="020B0604020202020204" pitchFamily="34" charset="0"/>
                <a:ea typeface="Calibri" panose="020F0502020204030204" pitchFamily="34" charset="0"/>
                <a:cs typeface="Times New Roman" panose="02020603050405020304" pitchFamily="18" charset="0"/>
              </a:rPr>
              <a:t> depict single sample scores per sample for the stem and polyp signatures in GSE39582 with the top annotation bar denoting PDS and the Intestinal Stem Cell Index.</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758782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7DAE012-64C3-4A49-AECD-F2678F7AB156}"/>
              </a:ext>
            </a:extLst>
          </p:cNvPr>
          <p:cNvSpPr txBox="1"/>
          <p:nvPr/>
        </p:nvSpPr>
        <p:spPr>
          <a:xfrm>
            <a:off x="0" y="0"/>
            <a:ext cx="6858000" cy="461665"/>
          </a:xfrm>
          <a:prstGeom prst="rect">
            <a:avLst/>
          </a:prstGeom>
          <a:noFill/>
        </p:spPr>
        <p:txBody>
          <a:bodyPr wrap="square" rtlCol="0">
            <a:spAutoFit/>
          </a:bodyPr>
          <a:lstStyle/>
          <a:p>
            <a:r>
              <a:rPr lang="en-GB" sz="2400" b="1" dirty="0">
                <a:solidFill>
                  <a:srgbClr val="FF0000"/>
                </a:solidFill>
              </a:rPr>
              <a:t>Supplementary Figure 6</a:t>
            </a:r>
          </a:p>
        </p:txBody>
      </p:sp>
      <p:pic>
        <p:nvPicPr>
          <p:cNvPr id="5" name="Picture 4">
            <a:extLst>
              <a:ext uri="{FF2B5EF4-FFF2-40B4-BE49-F238E27FC236}">
                <a16:creationId xmlns:a16="http://schemas.microsoft.com/office/drawing/2014/main" id="{C3E9AAE1-4CDA-4497-880F-855678C881E5}"/>
              </a:ext>
            </a:extLst>
          </p:cNvPr>
          <p:cNvPicPr>
            <a:picLocks noChangeAspect="1"/>
          </p:cNvPicPr>
          <p:nvPr/>
        </p:nvPicPr>
        <p:blipFill>
          <a:blip r:embed="rId3"/>
          <a:stretch>
            <a:fillRect/>
          </a:stretch>
        </p:blipFill>
        <p:spPr>
          <a:xfrm>
            <a:off x="1447176" y="4665793"/>
            <a:ext cx="1350299" cy="1080000"/>
          </a:xfrm>
          <a:prstGeom prst="rect">
            <a:avLst/>
          </a:prstGeom>
        </p:spPr>
      </p:pic>
      <p:pic>
        <p:nvPicPr>
          <p:cNvPr id="6" name="Picture 5">
            <a:extLst>
              <a:ext uri="{FF2B5EF4-FFF2-40B4-BE49-F238E27FC236}">
                <a16:creationId xmlns:a16="http://schemas.microsoft.com/office/drawing/2014/main" id="{3773A3D3-AD69-4692-9AE1-49C8968B83CA}"/>
              </a:ext>
            </a:extLst>
          </p:cNvPr>
          <p:cNvPicPr>
            <a:picLocks noChangeAspect="1"/>
          </p:cNvPicPr>
          <p:nvPr/>
        </p:nvPicPr>
        <p:blipFill>
          <a:blip r:embed="rId4"/>
          <a:stretch>
            <a:fillRect/>
          </a:stretch>
        </p:blipFill>
        <p:spPr>
          <a:xfrm>
            <a:off x="2797703" y="4655874"/>
            <a:ext cx="1349688" cy="1080000"/>
          </a:xfrm>
          <a:prstGeom prst="rect">
            <a:avLst/>
          </a:prstGeom>
        </p:spPr>
      </p:pic>
      <p:pic>
        <p:nvPicPr>
          <p:cNvPr id="7" name="Picture 6">
            <a:extLst>
              <a:ext uri="{FF2B5EF4-FFF2-40B4-BE49-F238E27FC236}">
                <a16:creationId xmlns:a16="http://schemas.microsoft.com/office/drawing/2014/main" id="{BC8FC2C6-5555-4F01-A0F4-E9560D690700}"/>
              </a:ext>
            </a:extLst>
          </p:cNvPr>
          <p:cNvPicPr>
            <a:picLocks noChangeAspect="1"/>
          </p:cNvPicPr>
          <p:nvPr/>
        </p:nvPicPr>
        <p:blipFill>
          <a:blip r:embed="rId5"/>
          <a:stretch>
            <a:fillRect/>
          </a:stretch>
        </p:blipFill>
        <p:spPr>
          <a:xfrm>
            <a:off x="66382" y="4665793"/>
            <a:ext cx="1349690" cy="1080000"/>
          </a:xfrm>
          <a:prstGeom prst="rect">
            <a:avLst/>
          </a:prstGeom>
        </p:spPr>
      </p:pic>
      <p:sp>
        <p:nvSpPr>
          <p:cNvPr id="11" name="TextBox 10">
            <a:extLst>
              <a:ext uri="{FF2B5EF4-FFF2-40B4-BE49-F238E27FC236}">
                <a16:creationId xmlns:a16="http://schemas.microsoft.com/office/drawing/2014/main" id="{B0DC6CE5-35E1-4067-89D5-ECFA848C328C}"/>
              </a:ext>
            </a:extLst>
          </p:cNvPr>
          <p:cNvSpPr txBox="1"/>
          <p:nvPr/>
        </p:nvSpPr>
        <p:spPr>
          <a:xfrm>
            <a:off x="3653235" y="567363"/>
            <a:ext cx="381836" cy="338554"/>
          </a:xfrm>
          <a:prstGeom prst="rect">
            <a:avLst/>
          </a:prstGeom>
          <a:noFill/>
        </p:spPr>
        <p:txBody>
          <a:bodyPr wrap="square" rtlCol="0">
            <a:spAutoFit/>
          </a:bodyPr>
          <a:lstStyle/>
          <a:p>
            <a:r>
              <a:rPr lang="en-GB" sz="1600" b="1" dirty="0">
                <a:latin typeface="Arial" panose="020B0604020202020204" pitchFamily="34" charset="0"/>
                <a:cs typeface="Arial" panose="020B0604020202020204" pitchFamily="34" charset="0"/>
              </a:rPr>
              <a:t>B</a:t>
            </a:r>
          </a:p>
        </p:txBody>
      </p:sp>
      <p:sp>
        <p:nvSpPr>
          <p:cNvPr id="12" name="TextBox 11">
            <a:extLst>
              <a:ext uri="{FF2B5EF4-FFF2-40B4-BE49-F238E27FC236}">
                <a16:creationId xmlns:a16="http://schemas.microsoft.com/office/drawing/2014/main" id="{CDEDEBFC-A0F7-445A-975A-F6DC8295E770}"/>
              </a:ext>
            </a:extLst>
          </p:cNvPr>
          <p:cNvSpPr txBox="1"/>
          <p:nvPr/>
        </p:nvSpPr>
        <p:spPr>
          <a:xfrm>
            <a:off x="15401" y="2174272"/>
            <a:ext cx="381836" cy="338554"/>
          </a:xfrm>
          <a:prstGeom prst="rect">
            <a:avLst/>
          </a:prstGeom>
          <a:noFill/>
        </p:spPr>
        <p:txBody>
          <a:bodyPr wrap="square" rtlCol="0">
            <a:spAutoFit/>
          </a:bodyPr>
          <a:lstStyle/>
          <a:p>
            <a:r>
              <a:rPr lang="en-GB" sz="1600" b="1" dirty="0">
                <a:latin typeface="Arial" panose="020B0604020202020204" pitchFamily="34" charset="0"/>
                <a:cs typeface="Arial" panose="020B0604020202020204" pitchFamily="34" charset="0"/>
              </a:rPr>
              <a:t>C</a:t>
            </a:r>
          </a:p>
        </p:txBody>
      </p:sp>
      <p:sp>
        <p:nvSpPr>
          <p:cNvPr id="13" name="TextBox 12">
            <a:extLst>
              <a:ext uri="{FF2B5EF4-FFF2-40B4-BE49-F238E27FC236}">
                <a16:creationId xmlns:a16="http://schemas.microsoft.com/office/drawing/2014/main" id="{EAED6A18-DC4A-4ED4-8942-5C6CB242D163}"/>
              </a:ext>
            </a:extLst>
          </p:cNvPr>
          <p:cNvSpPr txBox="1"/>
          <p:nvPr/>
        </p:nvSpPr>
        <p:spPr>
          <a:xfrm>
            <a:off x="3149003" y="2174272"/>
            <a:ext cx="381836" cy="338554"/>
          </a:xfrm>
          <a:prstGeom prst="rect">
            <a:avLst/>
          </a:prstGeom>
          <a:noFill/>
        </p:spPr>
        <p:txBody>
          <a:bodyPr wrap="square" rtlCol="0">
            <a:spAutoFit/>
          </a:bodyPr>
          <a:lstStyle/>
          <a:p>
            <a:r>
              <a:rPr lang="en-GB" sz="1600" b="1" dirty="0">
                <a:latin typeface="Arial" panose="020B0604020202020204" pitchFamily="34" charset="0"/>
                <a:cs typeface="Arial" panose="020B0604020202020204" pitchFamily="34" charset="0"/>
              </a:rPr>
              <a:t>D</a:t>
            </a:r>
          </a:p>
        </p:txBody>
      </p:sp>
      <p:pic>
        <p:nvPicPr>
          <p:cNvPr id="18" name="Picture 17" descr="Graphical user interface, diagram&#10;&#10;Description automatically generated">
            <a:extLst>
              <a:ext uri="{FF2B5EF4-FFF2-40B4-BE49-F238E27FC236}">
                <a16:creationId xmlns:a16="http://schemas.microsoft.com/office/drawing/2014/main" id="{29631884-D0BF-4B05-8E05-4732646B46FD}"/>
              </a:ext>
            </a:extLst>
          </p:cNvPr>
          <p:cNvPicPr>
            <a:picLocks noChangeAspect="1"/>
          </p:cNvPicPr>
          <p:nvPr/>
        </p:nvPicPr>
        <p:blipFill>
          <a:blip r:embed="rId6"/>
          <a:stretch>
            <a:fillRect/>
          </a:stretch>
        </p:blipFill>
        <p:spPr>
          <a:xfrm>
            <a:off x="4035071" y="630942"/>
            <a:ext cx="2491549" cy="1744084"/>
          </a:xfrm>
          <a:prstGeom prst="rect">
            <a:avLst/>
          </a:prstGeom>
        </p:spPr>
      </p:pic>
      <p:pic>
        <p:nvPicPr>
          <p:cNvPr id="19" name="Picture 18">
            <a:extLst>
              <a:ext uri="{FF2B5EF4-FFF2-40B4-BE49-F238E27FC236}">
                <a16:creationId xmlns:a16="http://schemas.microsoft.com/office/drawing/2014/main" id="{AC06F354-914C-4EE2-92A5-A275FC8110D1}"/>
              </a:ext>
            </a:extLst>
          </p:cNvPr>
          <p:cNvPicPr>
            <a:picLocks noChangeAspect="1"/>
          </p:cNvPicPr>
          <p:nvPr/>
        </p:nvPicPr>
        <p:blipFill>
          <a:blip r:embed="rId7"/>
          <a:stretch>
            <a:fillRect/>
          </a:stretch>
        </p:blipFill>
        <p:spPr>
          <a:xfrm>
            <a:off x="333478" y="653224"/>
            <a:ext cx="1835085" cy="1284107"/>
          </a:xfrm>
          <a:prstGeom prst="rect">
            <a:avLst/>
          </a:prstGeom>
        </p:spPr>
      </p:pic>
      <p:pic>
        <p:nvPicPr>
          <p:cNvPr id="20" name="Picture 19">
            <a:extLst>
              <a:ext uri="{FF2B5EF4-FFF2-40B4-BE49-F238E27FC236}">
                <a16:creationId xmlns:a16="http://schemas.microsoft.com/office/drawing/2014/main" id="{4DBB5F6E-BD7D-4450-BA45-95489F1760CD}"/>
              </a:ext>
            </a:extLst>
          </p:cNvPr>
          <p:cNvPicPr>
            <a:picLocks noChangeAspect="1"/>
          </p:cNvPicPr>
          <p:nvPr/>
        </p:nvPicPr>
        <p:blipFill rotWithShape="1">
          <a:blip r:embed="rId8"/>
          <a:srcRect l="30526" r="26316"/>
          <a:stretch/>
        </p:blipFill>
        <p:spPr>
          <a:xfrm>
            <a:off x="2168563" y="731002"/>
            <a:ext cx="1437856" cy="1338959"/>
          </a:xfrm>
          <a:prstGeom prst="rect">
            <a:avLst/>
          </a:prstGeom>
        </p:spPr>
      </p:pic>
      <p:pic>
        <p:nvPicPr>
          <p:cNvPr id="23" name="Picture 22">
            <a:extLst>
              <a:ext uri="{FF2B5EF4-FFF2-40B4-BE49-F238E27FC236}">
                <a16:creationId xmlns:a16="http://schemas.microsoft.com/office/drawing/2014/main" id="{8BE98D85-44D7-4A21-9C9F-CEF2FDC1A677}"/>
              </a:ext>
            </a:extLst>
          </p:cNvPr>
          <p:cNvPicPr>
            <a:picLocks noChangeAspect="1"/>
          </p:cNvPicPr>
          <p:nvPr/>
        </p:nvPicPr>
        <p:blipFill>
          <a:blip r:embed="rId9"/>
          <a:stretch>
            <a:fillRect/>
          </a:stretch>
        </p:blipFill>
        <p:spPr>
          <a:xfrm>
            <a:off x="1740354" y="2274388"/>
            <a:ext cx="1286254" cy="900000"/>
          </a:xfrm>
          <a:prstGeom prst="rect">
            <a:avLst/>
          </a:prstGeom>
        </p:spPr>
      </p:pic>
      <p:pic>
        <p:nvPicPr>
          <p:cNvPr id="24" name="Picture 23">
            <a:extLst>
              <a:ext uri="{FF2B5EF4-FFF2-40B4-BE49-F238E27FC236}">
                <a16:creationId xmlns:a16="http://schemas.microsoft.com/office/drawing/2014/main" id="{2417C4F3-161F-4195-990B-7135CF02B806}"/>
              </a:ext>
            </a:extLst>
          </p:cNvPr>
          <p:cNvPicPr>
            <a:picLocks noChangeAspect="1"/>
          </p:cNvPicPr>
          <p:nvPr/>
        </p:nvPicPr>
        <p:blipFill>
          <a:blip r:embed="rId10"/>
          <a:stretch>
            <a:fillRect/>
          </a:stretch>
        </p:blipFill>
        <p:spPr>
          <a:xfrm>
            <a:off x="3226867" y="2438373"/>
            <a:ext cx="1931332" cy="1126415"/>
          </a:xfrm>
          <a:prstGeom prst="rect">
            <a:avLst/>
          </a:prstGeom>
        </p:spPr>
      </p:pic>
      <p:pic>
        <p:nvPicPr>
          <p:cNvPr id="25" name="Picture 24">
            <a:extLst>
              <a:ext uri="{FF2B5EF4-FFF2-40B4-BE49-F238E27FC236}">
                <a16:creationId xmlns:a16="http://schemas.microsoft.com/office/drawing/2014/main" id="{75ED5D5E-A9F8-4A0D-B861-B4237894A5F8}"/>
              </a:ext>
            </a:extLst>
          </p:cNvPr>
          <p:cNvPicPr>
            <a:picLocks noChangeAspect="1"/>
          </p:cNvPicPr>
          <p:nvPr/>
        </p:nvPicPr>
        <p:blipFill>
          <a:blip r:embed="rId11"/>
          <a:stretch>
            <a:fillRect/>
          </a:stretch>
        </p:blipFill>
        <p:spPr>
          <a:xfrm>
            <a:off x="1742403" y="3323070"/>
            <a:ext cx="1284205" cy="900000"/>
          </a:xfrm>
          <a:prstGeom prst="rect">
            <a:avLst/>
          </a:prstGeom>
        </p:spPr>
      </p:pic>
      <p:pic>
        <p:nvPicPr>
          <p:cNvPr id="26" name="Picture 25">
            <a:extLst>
              <a:ext uri="{FF2B5EF4-FFF2-40B4-BE49-F238E27FC236}">
                <a16:creationId xmlns:a16="http://schemas.microsoft.com/office/drawing/2014/main" id="{76F9D582-EFFD-9940-9935-245ED6275B37}"/>
              </a:ext>
            </a:extLst>
          </p:cNvPr>
          <p:cNvPicPr>
            <a:picLocks noChangeAspect="1"/>
          </p:cNvPicPr>
          <p:nvPr/>
        </p:nvPicPr>
        <p:blipFill>
          <a:blip r:embed="rId12"/>
          <a:stretch>
            <a:fillRect/>
          </a:stretch>
        </p:blipFill>
        <p:spPr>
          <a:xfrm>
            <a:off x="325587" y="2274388"/>
            <a:ext cx="1214508" cy="972000"/>
          </a:xfrm>
          <a:prstGeom prst="rect">
            <a:avLst/>
          </a:prstGeom>
        </p:spPr>
      </p:pic>
      <p:pic>
        <p:nvPicPr>
          <p:cNvPr id="27" name="Picture 26">
            <a:extLst>
              <a:ext uri="{FF2B5EF4-FFF2-40B4-BE49-F238E27FC236}">
                <a16:creationId xmlns:a16="http://schemas.microsoft.com/office/drawing/2014/main" id="{D67FDD08-37D9-FA46-BB54-6656F5E0930C}"/>
              </a:ext>
            </a:extLst>
          </p:cNvPr>
          <p:cNvPicPr>
            <a:picLocks noChangeAspect="1"/>
          </p:cNvPicPr>
          <p:nvPr/>
        </p:nvPicPr>
        <p:blipFill>
          <a:blip r:embed="rId13"/>
          <a:stretch>
            <a:fillRect/>
          </a:stretch>
        </p:blipFill>
        <p:spPr>
          <a:xfrm>
            <a:off x="325587" y="3323070"/>
            <a:ext cx="1214327" cy="972000"/>
          </a:xfrm>
          <a:prstGeom prst="rect">
            <a:avLst/>
          </a:prstGeom>
        </p:spPr>
      </p:pic>
      <p:sp>
        <p:nvSpPr>
          <p:cNvPr id="9" name="TextBox 8">
            <a:extLst>
              <a:ext uri="{FF2B5EF4-FFF2-40B4-BE49-F238E27FC236}">
                <a16:creationId xmlns:a16="http://schemas.microsoft.com/office/drawing/2014/main" id="{265F6AF1-3CFA-4E62-8514-0566D6CE0386}"/>
              </a:ext>
            </a:extLst>
          </p:cNvPr>
          <p:cNvSpPr txBox="1"/>
          <p:nvPr/>
        </p:nvSpPr>
        <p:spPr>
          <a:xfrm>
            <a:off x="39163" y="567363"/>
            <a:ext cx="381836" cy="338554"/>
          </a:xfrm>
          <a:prstGeom prst="rect">
            <a:avLst/>
          </a:prstGeom>
          <a:noFill/>
        </p:spPr>
        <p:txBody>
          <a:bodyPr wrap="square" rtlCol="0">
            <a:spAutoFit/>
          </a:bodyPr>
          <a:lstStyle/>
          <a:p>
            <a:r>
              <a:rPr lang="en-GB" sz="1600" b="1" dirty="0">
                <a:latin typeface="Arial" panose="020B0604020202020204" pitchFamily="34" charset="0"/>
                <a:cs typeface="Arial" panose="020B0604020202020204" pitchFamily="34" charset="0"/>
              </a:rPr>
              <a:t>A</a:t>
            </a:r>
          </a:p>
        </p:txBody>
      </p:sp>
      <p:sp>
        <p:nvSpPr>
          <p:cNvPr id="10" name="TextBox 9">
            <a:extLst>
              <a:ext uri="{FF2B5EF4-FFF2-40B4-BE49-F238E27FC236}">
                <a16:creationId xmlns:a16="http://schemas.microsoft.com/office/drawing/2014/main" id="{528B26BF-D1DD-8B64-8038-507733F8CBFF}"/>
              </a:ext>
            </a:extLst>
          </p:cNvPr>
          <p:cNvSpPr txBox="1"/>
          <p:nvPr/>
        </p:nvSpPr>
        <p:spPr>
          <a:xfrm>
            <a:off x="21732" y="4361654"/>
            <a:ext cx="381836" cy="338554"/>
          </a:xfrm>
          <a:prstGeom prst="rect">
            <a:avLst/>
          </a:prstGeom>
          <a:noFill/>
        </p:spPr>
        <p:txBody>
          <a:bodyPr wrap="square" rtlCol="0">
            <a:spAutoFit/>
          </a:bodyPr>
          <a:lstStyle/>
          <a:p>
            <a:r>
              <a:rPr lang="en-GB" sz="1600" b="1" dirty="0">
                <a:latin typeface="Arial" panose="020B0604020202020204" pitchFamily="34" charset="0"/>
                <a:cs typeface="Arial" panose="020B0604020202020204" pitchFamily="34" charset="0"/>
              </a:rPr>
              <a:t>E</a:t>
            </a:r>
          </a:p>
        </p:txBody>
      </p:sp>
      <p:sp>
        <p:nvSpPr>
          <p:cNvPr id="2" name="Rectangle 1"/>
          <p:cNvSpPr/>
          <p:nvPr/>
        </p:nvSpPr>
        <p:spPr>
          <a:xfrm>
            <a:off x="85379" y="5991388"/>
            <a:ext cx="6509084" cy="2549737"/>
          </a:xfrm>
          <a:prstGeom prst="rect">
            <a:avLst/>
          </a:prstGeom>
        </p:spPr>
        <p:txBody>
          <a:bodyPr wrap="square">
            <a:spAutoFit/>
          </a:bodyPr>
          <a:lstStyle/>
          <a:p>
            <a:pPr algn="just">
              <a:lnSpc>
                <a:spcPct val="107000"/>
              </a:lnSpc>
              <a:spcAft>
                <a:spcPts val="800"/>
              </a:spcAft>
            </a:pPr>
            <a:r>
              <a:rPr lang="en-GB" sz="1100" b="1" dirty="0">
                <a:latin typeface="Arial" panose="020B0604020202020204" pitchFamily="34" charset="0"/>
                <a:ea typeface="Calibri" panose="020F0502020204030204" pitchFamily="34" charset="0"/>
                <a:cs typeface="Times New Roman" panose="02020603050405020304" pitchFamily="18" charset="0"/>
              </a:rPr>
              <a:t>Figure S6: PDS PRC/MYC targets association</a:t>
            </a:r>
            <a:endParaRPr lang="en-GB" sz="1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GB" sz="1100" b="1" dirty="0">
                <a:latin typeface="Arial" panose="020B0604020202020204" pitchFamily="34" charset="0"/>
                <a:ea typeface="Calibri" panose="020F0502020204030204" pitchFamily="34" charset="0"/>
                <a:cs typeface="Times New Roman" panose="02020603050405020304" pitchFamily="18" charset="0"/>
              </a:rPr>
              <a:t>A) </a:t>
            </a:r>
            <a:r>
              <a:rPr lang="en-GB" sz="1100" dirty="0" err="1">
                <a:latin typeface="Arial" panose="020B0604020202020204" pitchFamily="34" charset="0"/>
                <a:ea typeface="Calibri" panose="020F0502020204030204" pitchFamily="34" charset="0"/>
                <a:cs typeface="Times New Roman" panose="02020603050405020304" pitchFamily="18" charset="0"/>
              </a:rPr>
              <a:t>Enrichr</a:t>
            </a:r>
            <a:r>
              <a:rPr lang="en-GB" sz="1100" dirty="0">
                <a:latin typeface="Arial" panose="020B0604020202020204" pitchFamily="34" charset="0"/>
                <a:ea typeface="Calibri" panose="020F0502020204030204" pitchFamily="34" charset="0"/>
                <a:cs typeface="Times New Roman" panose="02020603050405020304" pitchFamily="18" charset="0"/>
              </a:rPr>
              <a:t> analysis result (</a:t>
            </a:r>
            <a:r>
              <a:rPr lang="en-GB" sz="1100" i="1" dirty="0">
                <a:latin typeface="Arial" panose="020B0604020202020204" pitchFamily="34" charset="0"/>
                <a:ea typeface="Calibri" panose="020F0502020204030204" pitchFamily="34" charset="0"/>
                <a:cs typeface="Times New Roman" panose="02020603050405020304" pitchFamily="18" charset="0"/>
              </a:rPr>
              <a:t>left</a:t>
            </a:r>
            <a:r>
              <a:rPr lang="en-GB" sz="1100" dirty="0">
                <a:latin typeface="Arial" panose="020B0604020202020204" pitchFamily="34" charset="0"/>
                <a:ea typeface="Calibri" panose="020F0502020204030204" pitchFamily="34" charset="0"/>
                <a:cs typeface="Times New Roman" panose="02020603050405020304" pitchFamily="18" charset="0"/>
              </a:rPr>
              <a:t>) from the </a:t>
            </a:r>
            <a:r>
              <a:rPr lang="en-GB" sz="1100" dirty="0" err="1">
                <a:latin typeface="Arial" panose="020B0604020202020204" pitchFamily="34" charset="0"/>
                <a:ea typeface="Calibri" panose="020F0502020204030204" pitchFamily="34" charset="0"/>
                <a:cs typeface="Times New Roman" panose="02020603050405020304" pitchFamily="18" charset="0"/>
              </a:rPr>
              <a:t>ChEA</a:t>
            </a:r>
            <a:r>
              <a:rPr lang="en-GB" sz="1100" dirty="0">
                <a:latin typeface="Arial" panose="020B0604020202020204" pitchFamily="34" charset="0"/>
                <a:ea typeface="Calibri" panose="020F0502020204030204" pitchFamily="34" charset="0"/>
                <a:cs typeface="Times New Roman" panose="02020603050405020304" pitchFamily="18" charset="0"/>
              </a:rPr>
              <a:t> 2016 database shows significant association of the list of PDS3 genes with </a:t>
            </a:r>
            <a:r>
              <a:rPr lang="en-GB" sz="1100" i="1" dirty="0">
                <a:latin typeface="Arial" panose="020B0604020202020204" pitchFamily="34" charset="0"/>
                <a:ea typeface="Calibri" panose="020F0502020204030204" pitchFamily="34" charset="0"/>
                <a:cs typeface="Times New Roman" panose="02020603050405020304" pitchFamily="18" charset="0"/>
              </a:rPr>
              <a:t>SUZ12</a:t>
            </a:r>
            <a:r>
              <a:rPr lang="en-GB" sz="1100" dirty="0">
                <a:latin typeface="Arial" panose="020B0604020202020204" pitchFamily="34" charset="0"/>
                <a:ea typeface="Calibri" panose="020F0502020204030204" pitchFamily="34" charset="0"/>
                <a:cs typeface="Times New Roman" panose="02020603050405020304" pitchFamily="18" charset="0"/>
              </a:rPr>
              <a:t>, </a:t>
            </a:r>
            <a:r>
              <a:rPr lang="en-GB" sz="1100" i="1" dirty="0">
                <a:latin typeface="Arial" panose="020B0604020202020204" pitchFamily="34" charset="0"/>
                <a:ea typeface="Calibri" panose="020F0502020204030204" pitchFamily="34" charset="0"/>
                <a:cs typeface="Times New Roman" panose="02020603050405020304" pitchFamily="18" charset="0"/>
              </a:rPr>
              <a:t>MTF2</a:t>
            </a:r>
            <a:r>
              <a:rPr lang="en-GB" sz="1100" dirty="0">
                <a:latin typeface="Arial" panose="020B0604020202020204" pitchFamily="34" charset="0"/>
                <a:ea typeface="Calibri" panose="020F0502020204030204" pitchFamily="34" charset="0"/>
                <a:cs typeface="Times New Roman" panose="02020603050405020304" pitchFamily="18" charset="0"/>
              </a:rPr>
              <a:t>, </a:t>
            </a:r>
            <a:r>
              <a:rPr lang="en-GB" sz="1100" i="1" dirty="0">
                <a:latin typeface="Arial" panose="020B0604020202020204" pitchFamily="34" charset="0"/>
                <a:ea typeface="Calibri" panose="020F0502020204030204" pitchFamily="34" charset="0"/>
                <a:cs typeface="Times New Roman" panose="02020603050405020304" pitchFamily="18" charset="0"/>
              </a:rPr>
              <a:t>EZH2</a:t>
            </a:r>
            <a:r>
              <a:rPr lang="en-GB" sz="1100" dirty="0">
                <a:latin typeface="Arial" panose="020B0604020202020204" pitchFamily="34" charset="0"/>
                <a:ea typeface="Calibri" panose="020F0502020204030204" pitchFamily="34" charset="0"/>
                <a:cs typeface="Times New Roman" panose="02020603050405020304" pitchFamily="18" charset="0"/>
              </a:rPr>
              <a:t>, </a:t>
            </a:r>
            <a:r>
              <a:rPr lang="en-GB" sz="1100" i="1" dirty="0">
                <a:latin typeface="Arial" panose="020B0604020202020204" pitchFamily="34" charset="0"/>
                <a:ea typeface="Calibri" panose="020F0502020204030204" pitchFamily="34" charset="0"/>
                <a:cs typeface="Times New Roman" panose="02020603050405020304" pitchFamily="18" charset="0"/>
              </a:rPr>
              <a:t>REST</a:t>
            </a:r>
            <a:r>
              <a:rPr lang="en-GB" sz="1100" dirty="0">
                <a:latin typeface="Arial" panose="020B0604020202020204" pitchFamily="34" charset="0"/>
                <a:ea typeface="Calibri" panose="020F0502020204030204" pitchFamily="34" charset="0"/>
                <a:cs typeface="Times New Roman" panose="02020603050405020304" pitchFamily="18" charset="0"/>
              </a:rPr>
              <a:t>, </a:t>
            </a:r>
            <a:r>
              <a:rPr lang="en-GB" sz="1100" i="1" dirty="0">
                <a:latin typeface="Arial" panose="020B0604020202020204" pitchFamily="34" charset="0"/>
                <a:ea typeface="Calibri" panose="020F0502020204030204" pitchFamily="34" charset="0"/>
                <a:cs typeface="Times New Roman" panose="02020603050405020304" pitchFamily="18" charset="0"/>
              </a:rPr>
              <a:t>SMAD4</a:t>
            </a:r>
            <a:r>
              <a:rPr lang="en-GB" sz="1100" dirty="0">
                <a:latin typeface="Arial" panose="020B0604020202020204" pitchFamily="34" charset="0"/>
                <a:ea typeface="Calibri" panose="020F0502020204030204" pitchFamily="34" charset="0"/>
                <a:cs typeface="Times New Roman" panose="02020603050405020304" pitchFamily="18" charset="0"/>
              </a:rPr>
              <a:t>, </a:t>
            </a:r>
            <a:r>
              <a:rPr lang="en-GB" sz="1100" i="1" dirty="0">
                <a:latin typeface="Arial" panose="020B0604020202020204" pitchFamily="34" charset="0"/>
                <a:ea typeface="Calibri" panose="020F0502020204030204" pitchFamily="34" charset="0"/>
                <a:cs typeface="Times New Roman" panose="02020603050405020304" pitchFamily="18" charset="0"/>
              </a:rPr>
              <a:t>JARID2</a:t>
            </a:r>
            <a:r>
              <a:rPr lang="en-GB" sz="1100" dirty="0">
                <a:latin typeface="Arial" panose="020B0604020202020204" pitchFamily="34" charset="0"/>
                <a:ea typeface="Calibri" panose="020F0502020204030204" pitchFamily="34" charset="0"/>
                <a:cs typeface="Times New Roman" panose="02020603050405020304" pitchFamily="18" charset="0"/>
              </a:rPr>
              <a:t>, </a:t>
            </a:r>
            <a:r>
              <a:rPr lang="en-GB" sz="1100" i="1" dirty="0">
                <a:latin typeface="Arial" panose="020B0604020202020204" pitchFamily="34" charset="0"/>
                <a:ea typeface="Calibri" panose="020F0502020204030204" pitchFamily="34" charset="0"/>
                <a:cs typeface="Times New Roman" panose="02020603050405020304" pitchFamily="18" charset="0"/>
              </a:rPr>
              <a:t>RNF2</a:t>
            </a:r>
            <a:r>
              <a:rPr lang="en-GB" sz="1100" dirty="0">
                <a:latin typeface="Arial" panose="020B0604020202020204" pitchFamily="34" charset="0"/>
                <a:ea typeface="Calibri" panose="020F0502020204030204" pitchFamily="34" charset="0"/>
                <a:cs typeface="Times New Roman" panose="02020603050405020304" pitchFamily="18" charset="0"/>
              </a:rPr>
              <a:t> and </a:t>
            </a:r>
            <a:r>
              <a:rPr lang="en-GB" sz="1100" i="1" dirty="0">
                <a:latin typeface="Arial" panose="020B0604020202020204" pitchFamily="34" charset="0"/>
                <a:ea typeface="Calibri" panose="020F0502020204030204" pitchFamily="34" charset="0"/>
                <a:cs typeface="Times New Roman" panose="02020603050405020304" pitchFamily="18" charset="0"/>
              </a:rPr>
              <a:t>IKZF1</a:t>
            </a:r>
            <a:r>
              <a:rPr lang="en-GB" sz="1100" dirty="0">
                <a:latin typeface="Arial" panose="020B0604020202020204" pitchFamily="34" charset="0"/>
                <a:ea typeface="Calibri" panose="020F0502020204030204" pitchFamily="34" charset="0"/>
                <a:cs typeface="Times New Roman" panose="02020603050405020304" pitchFamily="18" charset="0"/>
              </a:rPr>
              <a:t>. STRING analysis of these protein-protein interaction networks (</a:t>
            </a:r>
            <a:r>
              <a:rPr lang="en-GB" sz="1100" i="1" dirty="0">
                <a:latin typeface="Arial" panose="020B0604020202020204" pitchFamily="34" charset="0"/>
                <a:ea typeface="Calibri" panose="020F0502020204030204" pitchFamily="34" charset="0"/>
                <a:cs typeface="Times New Roman" panose="02020603050405020304" pitchFamily="18" charset="0"/>
              </a:rPr>
              <a:t>right</a:t>
            </a:r>
            <a:r>
              <a:rPr lang="en-GB" sz="1100" dirty="0">
                <a:latin typeface="Arial" panose="020B0604020202020204" pitchFamily="34" charset="0"/>
                <a:ea typeface="Calibri" panose="020F0502020204030204" pitchFamily="34" charset="0"/>
                <a:cs typeface="Times New Roman" panose="02020603050405020304" pitchFamily="18" charset="0"/>
              </a:rPr>
              <a:t>). </a:t>
            </a:r>
            <a:r>
              <a:rPr lang="en-GB" sz="1100" b="1" dirty="0">
                <a:latin typeface="Arial" panose="020B0604020202020204" pitchFamily="34" charset="0"/>
                <a:ea typeface="Calibri" panose="020F0502020204030204" pitchFamily="34" charset="0"/>
                <a:cs typeface="Times New Roman" panose="02020603050405020304" pitchFamily="18" charset="0"/>
              </a:rPr>
              <a:t>B)</a:t>
            </a:r>
            <a:r>
              <a:rPr lang="en-GB" sz="1100" dirty="0">
                <a:latin typeface="Arial" panose="020B0604020202020204" pitchFamily="34" charset="0"/>
                <a:ea typeface="Calibri" panose="020F0502020204030204" pitchFamily="34" charset="0"/>
                <a:cs typeface="Times New Roman" panose="02020603050405020304" pitchFamily="18" charset="0"/>
              </a:rPr>
              <a:t> The genes/proteins show link to </a:t>
            </a:r>
            <a:r>
              <a:rPr lang="en-GB" sz="1100" dirty="0" err="1">
                <a:latin typeface="Arial" panose="020B0604020202020204" pitchFamily="34" charset="0"/>
                <a:ea typeface="Calibri" panose="020F0502020204030204" pitchFamily="34" charset="0"/>
                <a:cs typeface="Times New Roman" panose="02020603050405020304" pitchFamily="18" charset="0"/>
              </a:rPr>
              <a:t>polycomb</a:t>
            </a:r>
            <a:r>
              <a:rPr lang="en-GB" sz="1100" dirty="0">
                <a:latin typeface="Arial" panose="020B0604020202020204" pitchFamily="34" charset="0"/>
                <a:ea typeface="Calibri" panose="020F0502020204030204" pitchFamily="34" charset="0"/>
                <a:cs typeface="Times New Roman" panose="02020603050405020304" pitchFamily="18" charset="0"/>
              </a:rPr>
              <a:t> repressive protein complex (PRC) with the (n=2/3) core protein involving SUZ12 and EZH2. PRC marks lysine 27 in histone 3 (H3K27) with </a:t>
            </a:r>
            <a:r>
              <a:rPr lang="en-GB" sz="1100" dirty="0" err="1">
                <a:latin typeface="Arial" panose="020B0604020202020204" pitchFamily="34" charset="0"/>
                <a:ea typeface="Calibri" panose="020F0502020204030204" pitchFamily="34" charset="0"/>
                <a:cs typeface="Times New Roman" panose="02020603050405020304" pitchFamily="18" charset="0"/>
              </a:rPr>
              <a:t>trimethylation</a:t>
            </a:r>
            <a:r>
              <a:rPr lang="en-GB" sz="1100" dirty="0">
                <a:latin typeface="Arial" panose="020B0604020202020204" pitchFamily="34" charset="0"/>
                <a:ea typeface="Calibri" panose="020F0502020204030204" pitchFamily="34" charset="0"/>
                <a:cs typeface="Times New Roman" panose="02020603050405020304" pitchFamily="18" charset="0"/>
              </a:rPr>
              <a:t> (Me3) that lead to repression of the PRC target genes while the PRC target genes are expressed upon the absence of this marker from PRC. </a:t>
            </a:r>
            <a:r>
              <a:rPr lang="en-GB" sz="1100" b="1" dirty="0">
                <a:latin typeface="Arial" panose="020B0604020202020204" pitchFamily="34" charset="0"/>
                <a:ea typeface="Calibri" panose="020F0502020204030204" pitchFamily="34" charset="0"/>
                <a:cs typeface="Times New Roman" panose="02020603050405020304" pitchFamily="18" charset="0"/>
              </a:rPr>
              <a:t>C)</a:t>
            </a:r>
            <a:r>
              <a:rPr lang="en-GB" sz="1100" dirty="0">
                <a:latin typeface="Arial" panose="020B0604020202020204" pitchFamily="34" charset="0"/>
                <a:ea typeface="Calibri" panose="020F0502020204030204" pitchFamily="34" charset="0"/>
                <a:cs typeface="Times New Roman" panose="02020603050405020304" pitchFamily="18" charset="0"/>
              </a:rPr>
              <a:t> Enrichment plot of gene set enrichment analysis (GSEA) between PDS3 and PDS1/2 for PRC targets (</a:t>
            </a:r>
            <a:r>
              <a:rPr lang="en-GB" sz="1100" i="1" dirty="0">
                <a:latin typeface="Arial" panose="020B0604020202020204" pitchFamily="34" charset="0"/>
                <a:ea typeface="Calibri" panose="020F0502020204030204" pitchFamily="34" charset="0"/>
                <a:cs typeface="Times New Roman" panose="02020603050405020304" pitchFamily="18" charset="0"/>
              </a:rPr>
              <a:t>top-left</a:t>
            </a:r>
            <a:r>
              <a:rPr lang="en-GB" sz="1100" dirty="0">
                <a:latin typeface="Arial" panose="020B0604020202020204" pitchFamily="34" charset="0"/>
                <a:ea typeface="Calibri" panose="020F0502020204030204" pitchFamily="34" charset="0"/>
                <a:cs typeface="Times New Roman" panose="02020603050405020304" pitchFamily="18" charset="0"/>
              </a:rPr>
              <a:t>) and MYC targets (</a:t>
            </a:r>
            <a:r>
              <a:rPr lang="en-GB" sz="1100" i="1" dirty="0">
                <a:latin typeface="Arial" panose="020B0604020202020204" pitchFamily="34" charset="0"/>
                <a:ea typeface="Calibri" panose="020F0502020204030204" pitchFamily="34" charset="0"/>
                <a:cs typeface="Times New Roman" panose="02020603050405020304" pitchFamily="18" charset="0"/>
              </a:rPr>
              <a:t>bottom-left</a:t>
            </a:r>
            <a:r>
              <a:rPr lang="en-GB" sz="1100" dirty="0">
                <a:latin typeface="Arial" panose="020B0604020202020204" pitchFamily="34" charset="0"/>
                <a:ea typeface="Calibri" panose="020F0502020204030204" pitchFamily="34" charset="0"/>
                <a:cs typeface="Times New Roman" panose="02020603050405020304" pitchFamily="18" charset="0"/>
              </a:rPr>
              <a:t>) in SPINAL. Violin plot (</a:t>
            </a:r>
            <a:r>
              <a:rPr lang="en-GB" sz="1100" i="1" dirty="0">
                <a:latin typeface="Arial" panose="020B0604020202020204" pitchFamily="34" charset="0"/>
                <a:ea typeface="Calibri" panose="020F0502020204030204" pitchFamily="34" charset="0"/>
                <a:cs typeface="Times New Roman" panose="02020603050405020304" pitchFamily="18" charset="0"/>
              </a:rPr>
              <a:t>top-right</a:t>
            </a:r>
            <a:r>
              <a:rPr lang="en-GB" sz="1100" dirty="0">
                <a:latin typeface="Arial" panose="020B0604020202020204" pitchFamily="34" charset="0"/>
                <a:ea typeface="Calibri" panose="020F0502020204030204" pitchFamily="34" charset="0"/>
                <a:cs typeface="Times New Roman" panose="02020603050405020304" pitchFamily="18" charset="0"/>
              </a:rPr>
              <a:t>) shows single-sample scores for PRC targets and MYC targets signatures across PDS in SPINAL. </a:t>
            </a:r>
            <a:r>
              <a:rPr lang="en-GB" sz="1100" b="1" dirty="0">
                <a:latin typeface="Arial" panose="020B0604020202020204" pitchFamily="34" charset="0"/>
                <a:ea typeface="Calibri" panose="020F0502020204030204" pitchFamily="34" charset="0"/>
                <a:cs typeface="Times New Roman" panose="02020603050405020304" pitchFamily="18" charset="0"/>
              </a:rPr>
              <a:t>D)</a:t>
            </a:r>
            <a:r>
              <a:rPr lang="en-GB" sz="1100" dirty="0">
                <a:latin typeface="Arial" panose="020B0604020202020204" pitchFamily="34" charset="0"/>
                <a:ea typeface="Calibri" panose="020F0502020204030204" pitchFamily="34" charset="0"/>
                <a:cs typeface="Times New Roman" panose="02020603050405020304" pitchFamily="18" charset="0"/>
              </a:rPr>
              <a:t> Scatterplot confirms the inverse correlation of MYC targets and PRC targets with samples annotated with PDS calls in the SPINAL. </a:t>
            </a:r>
            <a:r>
              <a:rPr lang="en-GB" sz="1100" b="1" dirty="0">
                <a:latin typeface="Arial" panose="020B0604020202020204" pitchFamily="34" charset="0"/>
                <a:ea typeface="Calibri" panose="020F0502020204030204" pitchFamily="34" charset="0"/>
                <a:cs typeface="Times New Roman" panose="02020603050405020304" pitchFamily="18" charset="0"/>
              </a:rPr>
              <a:t>E)</a:t>
            </a:r>
            <a:r>
              <a:rPr lang="en-GB" sz="1100" dirty="0">
                <a:latin typeface="Arial" panose="020B0604020202020204" pitchFamily="34" charset="0"/>
                <a:ea typeface="Calibri" panose="020F0502020204030204" pitchFamily="34" charset="0"/>
                <a:cs typeface="Times New Roman" panose="02020603050405020304" pitchFamily="18" charset="0"/>
              </a:rPr>
              <a:t> Measure of expression level of Ezh2 (</a:t>
            </a:r>
            <a:r>
              <a:rPr lang="en-GB" sz="1100" i="1" dirty="0">
                <a:latin typeface="Arial" panose="020B0604020202020204" pitchFamily="34" charset="0"/>
                <a:ea typeface="Calibri" panose="020F0502020204030204" pitchFamily="34" charset="0"/>
                <a:cs typeface="Times New Roman" panose="02020603050405020304" pitchFamily="18" charset="0"/>
              </a:rPr>
              <a:t>left</a:t>
            </a:r>
            <a:r>
              <a:rPr lang="en-GB" sz="1100" dirty="0">
                <a:latin typeface="Arial" panose="020B0604020202020204" pitchFamily="34" charset="0"/>
                <a:ea typeface="Calibri" panose="020F0502020204030204" pitchFamily="34" charset="0"/>
                <a:cs typeface="Times New Roman" panose="02020603050405020304" pitchFamily="18" charset="0"/>
              </a:rPr>
              <a:t>), Suz12 (</a:t>
            </a:r>
            <a:r>
              <a:rPr lang="en-GB" sz="1100" i="1" dirty="0">
                <a:latin typeface="Arial" panose="020B0604020202020204" pitchFamily="34" charset="0"/>
                <a:ea typeface="Calibri" panose="020F0502020204030204" pitchFamily="34" charset="0"/>
                <a:cs typeface="Times New Roman" panose="02020603050405020304" pitchFamily="18" charset="0"/>
              </a:rPr>
              <a:t>centre</a:t>
            </a:r>
            <a:r>
              <a:rPr lang="en-GB" sz="1100" dirty="0">
                <a:latin typeface="Arial" panose="020B0604020202020204" pitchFamily="34" charset="0"/>
                <a:ea typeface="Calibri" panose="020F0502020204030204" pitchFamily="34" charset="0"/>
                <a:cs typeface="Times New Roman" panose="02020603050405020304" pitchFamily="18" charset="0"/>
              </a:rPr>
              <a:t>) and Rest (</a:t>
            </a:r>
            <a:r>
              <a:rPr lang="en-GB" sz="1100" i="1" dirty="0">
                <a:latin typeface="Arial" panose="020B0604020202020204" pitchFamily="34" charset="0"/>
                <a:ea typeface="Calibri" panose="020F0502020204030204" pitchFamily="34" charset="0"/>
                <a:cs typeface="Times New Roman" panose="02020603050405020304" pitchFamily="18" charset="0"/>
              </a:rPr>
              <a:t>right</a:t>
            </a:r>
            <a:r>
              <a:rPr lang="en-GB" sz="1100" dirty="0">
                <a:latin typeface="Arial" panose="020B0604020202020204" pitchFamily="34" charset="0"/>
                <a:ea typeface="Calibri" panose="020F0502020204030204" pitchFamily="34" charset="0"/>
                <a:cs typeface="Times New Roman" panose="02020603050405020304" pitchFamily="18" charset="0"/>
              </a:rPr>
              <a:t>) across mouse intestinal crypt cell populations in GSE143915 shown as boxplots.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98399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3468F4C-4B18-F17A-9FD4-D9D1569843DF}"/>
              </a:ext>
            </a:extLst>
          </p:cNvPr>
          <p:cNvPicPr>
            <a:picLocks noChangeAspect="1"/>
          </p:cNvPicPr>
          <p:nvPr/>
        </p:nvPicPr>
        <p:blipFill>
          <a:blip r:embed="rId2"/>
          <a:stretch>
            <a:fillRect/>
          </a:stretch>
        </p:blipFill>
        <p:spPr>
          <a:xfrm>
            <a:off x="1926103" y="655985"/>
            <a:ext cx="1441653" cy="1152000"/>
          </a:xfrm>
          <a:prstGeom prst="rect">
            <a:avLst/>
          </a:prstGeom>
        </p:spPr>
      </p:pic>
      <p:pic>
        <p:nvPicPr>
          <p:cNvPr id="5" name="Picture 4">
            <a:extLst>
              <a:ext uri="{FF2B5EF4-FFF2-40B4-BE49-F238E27FC236}">
                <a16:creationId xmlns:a16="http://schemas.microsoft.com/office/drawing/2014/main" id="{D982190B-1864-DE67-0D39-B28673242F5C}"/>
              </a:ext>
            </a:extLst>
          </p:cNvPr>
          <p:cNvPicPr>
            <a:picLocks noChangeAspect="1"/>
          </p:cNvPicPr>
          <p:nvPr/>
        </p:nvPicPr>
        <p:blipFill>
          <a:blip r:embed="rId3"/>
          <a:stretch>
            <a:fillRect/>
          </a:stretch>
        </p:blipFill>
        <p:spPr>
          <a:xfrm>
            <a:off x="378730" y="655985"/>
            <a:ext cx="1438796" cy="1152000"/>
          </a:xfrm>
          <a:prstGeom prst="rect">
            <a:avLst/>
          </a:prstGeom>
        </p:spPr>
      </p:pic>
      <p:sp>
        <p:nvSpPr>
          <p:cNvPr id="8" name="TextBox 7">
            <a:extLst>
              <a:ext uri="{FF2B5EF4-FFF2-40B4-BE49-F238E27FC236}">
                <a16:creationId xmlns:a16="http://schemas.microsoft.com/office/drawing/2014/main" id="{D578BFEB-E4E3-B8C1-28FB-06BDECDC479E}"/>
              </a:ext>
            </a:extLst>
          </p:cNvPr>
          <p:cNvSpPr txBox="1"/>
          <p:nvPr/>
        </p:nvSpPr>
        <p:spPr>
          <a:xfrm>
            <a:off x="0" y="0"/>
            <a:ext cx="6858000" cy="461665"/>
          </a:xfrm>
          <a:prstGeom prst="rect">
            <a:avLst/>
          </a:prstGeom>
          <a:noFill/>
        </p:spPr>
        <p:txBody>
          <a:bodyPr wrap="square" rtlCol="0">
            <a:spAutoFit/>
          </a:bodyPr>
          <a:lstStyle/>
          <a:p>
            <a:r>
              <a:rPr lang="en-GB" sz="2400" b="1" dirty="0">
                <a:solidFill>
                  <a:srgbClr val="FF0000"/>
                </a:solidFill>
              </a:rPr>
              <a:t>Supplementary Figure 7</a:t>
            </a:r>
          </a:p>
        </p:txBody>
      </p:sp>
      <p:pic>
        <p:nvPicPr>
          <p:cNvPr id="2" name="Picture 1">
            <a:extLst>
              <a:ext uri="{FF2B5EF4-FFF2-40B4-BE49-F238E27FC236}">
                <a16:creationId xmlns:a16="http://schemas.microsoft.com/office/drawing/2014/main" id="{8437E4D6-7091-935C-D95E-711BE2F59D3E}"/>
              </a:ext>
            </a:extLst>
          </p:cNvPr>
          <p:cNvPicPr>
            <a:picLocks noChangeAspect="1"/>
          </p:cNvPicPr>
          <p:nvPr/>
        </p:nvPicPr>
        <p:blipFill>
          <a:blip r:embed="rId4"/>
          <a:stretch>
            <a:fillRect/>
          </a:stretch>
        </p:blipFill>
        <p:spPr>
          <a:xfrm>
            <a:off x="377526" y="1920674"/>
            <a:ext cx="1440000" cy="1152000"/>
          </a:xfrm>
          <a:prstGeom prst="rect">
            <a:avLst/>
          </a:prstGeom>
        </p:spPr>
      </p:pic>
      <p:pic>
        <p:nvPicPr>
          <p:cNvPr id="3" name="Picture 2">
            <a:extLst>
              <a:ext uri="{FF2B5EF4-FFF2-40B4-BE49-F238E27FC236}">
                <a16:creationId xmlns:a16="http://schemas.microsoft.com/office/drawing/2014/main" id="{BAB873CF-2D61-C083-D424-8CE12D3FD0A0}"/>
              </a:ext>
            </a:extLst>
          </p:cNvPr>
          <p:cNvPicPr>
            <a:picLocks noChangeAspect="1"/>
          </p:cNvPicPr>
          <p:nvPr/>
        </p:nvPicPr>
        <p:blipFill>
          <a:blip r:embed="rId5"/>
          <a:stretch>
            <a:fillRect/>
          </a:stretch>
        </p:blipFill>
        <p:spPr>
          <a:xfrm>
            <a:off x="1926103" y="1920674"/>
            <a:ext cx="1440001" cy="1152000"/>
          </a:xfrm>
          <a:prstGeom prst="rect">
            <a:avLst/>
          </a:prstGeom>
        </p:spPr>
      </p:pic>
      <p:sp>
        <p:nvSpPr>
          <p:cNvPr id="6" name="TextBox 5">
            <a:extLst>
              <a:ext uri="{FF2B5EF4-FFF2-40B4-BE49-F238E27FC236}">
                <a16:creationId xmlns:a16="http://schemas.microsoft.com/office/drawing/2014/main" id="{1C135486-94ED-B692-CA08-7E2C6D7FC4CE}"/>
              </a:ext>
            </a:extLst>
          </p:cNvPr>
          <p:cNvSpPr txBox="1"/>
          <p:nvPr/>
        </p:nvSpPr>
        <p:spPr>
          <a:xfrm>
            <a:off x="124117" y="500781"/>
            <a:ext cx="381836" cy="338554"/>
          </a:xfrm>
          <a:prstGeom prst="rect">
            <a:avLst/>
          </a:prstGeom>
          <a:noFill/>
        </p:spPr>
        <p:txBody>
          <a:bodyPr wrap="square" rtlCol="0">
            <a:spAutoFit/>
          </a:bodyPr>
          <a:lstStyle/>
          <a:p>
            <a:r>
              <a:rPr lang="en-GB" sz="1600" b="1" dirty="0">
                <a:latin typeface="Arial" panose="020B0604020202020204" pitchFamily="34" charset="0"/>
                <a:cs typeface="Arial" panose="020B0604020202020204" pitchFamily="34" charset="0"/>
              </a:rPr>
              <a:t>A</a:t>
            </a:r>
          </a:p>
        </p:txBody>
      </p:sp>
      <p:sp>
        <p:nvSpPr>
          <p:cNvPr id="7" name="TextBox 6">
            <a:extLst>
              <a:ext uri="{FF2B5EF4-FFF2-40B4-BE49-F238E27FC236}">
                <a16:creationId xmlns:a16="http://schemas.microsoft.com/office/drawing/2014/main" id="{2904600A-8B20-9511-A3B8-641B32E4855A}"/>
              </a:ext>
            </a:extLst>
          </p:cNvPr>
          <p:cNvSpPr txBox="1"/>
          <p:nvPr/>
        </p:nvSpPr>
        <p:spPr>
          <a:xfrm>
            <a:off x="124117" y="1751397"/>
            <a:ext cx="381836" cy="338554"/>
          </a:xfrm>
          <a:prstGeom prst="rect">
            <a:avLst/>
          </a:prstGeom>
          <a:noFill/>
        </p:spPr>
        <p:txBody>
          <a:bodyPr wrap="square" rtlCol="0">
            <a:spAutoFit/>
          </a:bodyPr>
          <a:lstStyle/>
          <a:p>
            <a:r>
              <a:rPr lang="en-GB" sz="1600" b="1" dirty="0">
                <a:latin typeface="Arial" panose="020B0604020202020204" pitchFamily="34" charset="0"/>
                <a:cs typeface="Arial" panose="020B0604020202020204" pitchFamily="34" charset="0"/>
              </a:rPr>
              <a:t>B</a:t>
            </a:r>
          </a:p>
        </p:txBody>
      </p:sp>
      <p:sp>
        <p:nvSpPr>
          <p:cNvPr id="9" name="Rectangle 8"/>
          <p:cNvSpPr/>
          <p:nvPr/>
        </p:nvSpPr>
        <p:spPr>
          <a:xfrm>
            <a:off x="377525" y="4221550"/>
            <a:ext cx="6059369" cy="919482"/>
          </a:xfrm>
          <a:prstGeom prst="rect">
            <a:avLst/>
          </a:prstGeom>
        </p:spPr>
        <p:txBody>
          <a:bodyPr wrap="square">
            <a:spAutoFit/>
          </a:bodyPr>
          <a:lstStyle/>
          <a:p>
            <a:pPr algn="just">
              <a:lnSpc>
                <a:spcPct val="107000"/>
              </a:lnSpc>
              <a:spcAft>
                <a:spcPts val="800"/>
              </a:spcAft>
            </a:pPr>
            <a:r>
              <a:rPr lang="en-GB" sz="1100" b="1" dirty="0">
                <a:latin typeface="Arial" panose="020B0604020202020204" pitchFamily="34" charset="0"/>
                <a:ea typeface="Calibri" panose="020F0502020204030204" pitchFamily="34" charset="0"/>
                <a:cs typeface="Times New Roman" panose="02020603050405020304" pitchFamily="18" charset="0"/>
              </a:rPr>
              <a:t>Figure S7: PDS in genetically engineered mouse models (GEMMs) </a:t>
            </a:r>
            <a:endParaRPr lang="en-GB" sz="1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GB" sz="1100" b="1" dirty="0">
                <a:latin typeface="Arial" panose="020B0604020202020204" pitchFamily="34" charset="0"/>
                <a:ea typeface="Calibri" panose="020F0502020204030204" pitchFamily="34" charset="0"/>
                <a:cs typeface="Times New Roman" panose="02020603050405020304" pitchFamily="18" charset="0"/>
              </a:rPr>
              <a:t>A) </a:t>
            </a:r>
            <a:r>
              <a:rPr lang="en-GB" sz="1100" dirty="0">
                <a:latin typeface="Arial" panose="020B0604020202020204" pitchFamily="34" charset="0"/>
                <a:ea typeface="Calibri" panose="020F0502020204030204" pitchFamily="34" charset="0"/>
                <a:cs typeface="Times New Roman" panose="02020603050405020304" pitchFamily="18" charset="0"/>
              </a:rPr>
              <a:t>PCA plot of the n=51 GEMMs, annotated with six genotypes (</a:t>
            </a:r>
            <a:r>
              <a:rPr lang="en-GB" sz="1100" i="1" dirty="0">
                <a:latin typeface="Arial" panose="020B0604020202020204" pitchFamily="34" charset="0"/>
                <a:ea typeface="Calibri" panose="020F0502020204030204" pitchFamily="34" charset="0"/>
                <a:cs typeface="Times New Roman" panose="02020603050405020304" pitchFamily="18" charset="0"/>
              </a:rPr>
              <a:t>left</a:t>
            </a:r>
            <a:r>
              <a:rPr lang="en-GB" sz="1100" dirty="0">
                <a:latin typeface="Arial" panose="020B0604020202020204" pitchFamily="34" charset="0"/>
                <a:ea typeface="Calibri" panose="020F0502020204030204" pitchFamily="34" charset="0"/>
                <a:cs typeface="Times New Roman" panose="02020603050405020304" pitchFamily="18" charset="0"/>
              </a:rPr>
              <a:t>) and PDS calls (</a:t>
            </a:r>
            <a:r>
              <a:rPr lang="en-GB" sz="1100" i="1" dirty="0">
                <a:latin typeface="Arial" panose="020B0604020202020204" pitchFamily="34" charset="0"/>
                <a:ea typeface="Calibri" panose="020F0502020204030204" pitchFamily="34" charset="0"/>
                <a:cs typeface="Times New Roman" panose="02020603050405020304" pitchFamily="18" charset="0"/>
              </a:rPr>
              <a:t>right</a:t>
            </a:r>
            <a:r>
              <a:rPr lang="en-GB" sz="1100" dirty="0">
                <a:latin typeface="Arial" panose="020B0604020202020204" pitchFamily="34" charset="0"/>
                <a:ea typeface="Calibri" panose="020F0502020204030204" pitchFamily="34" charset="0"/>
                <a:cs typeface="Times New Roman" panose="02020603050405020304" pitchFamily="18" charset="0"/>
              </a:rPr>
              <a:t>). </a:t>
            </a:r>
            <a:r>
              <a:rPr lang="en-GB" sz="1100" b="1" dirty="0">
                <a:latin typeface="Arial" panose="020B0604020202020204" pitchFamily="34" charset="0"/>
                <a:ea typeface="Calibri" panose="020F0502020204030204" pitchFamily="34" charset="0"/>
                <a:cs typeface="Times New Roman" panose="02020603050405020304" pitchFamily="18" charset="0"/>
              </a:rPr>
              <a:t>B)</a:t>
            </a:r>
            <a:r>
              <a:rPr lang="en-GB" sz="1100" dirty="0">
                <a:latin typeface="Arial" panose="020B0604020202020204" pitchFamily="34" charset="0"/>
                <a:ea typeface="Calibri" panose="020F0502020204030204" pitchFamily="34" charset="0"/>
                <a:cs typeface="Times New Roman" panose="02020603050405020304" pitchFamily="18" charset="0"/>
              </a:rPr>
              <a:t> Boxplot shows proliferative index (</a:t>
            </a:r>
            <a:r>
              <a:rPr lang="en-GB" sz="1100" i="1" dirty="0">
                <a:latin typeface="Arial" panose="020B0604020202020204" pitchFamily="34" charset="0"/>
                <a:ea typeface="Calibri" panose="020F0502020204030204" pitchFamily="34" charset="0"/>
                <a:cs typeface="Times New Roman" panose="02020603050405020304" pitchFamily="18" charset="0"/>
              </a:rPr>
              <a:t>left</a:t>
            </a:r>
            <a:r>
              <a:rPr lang="en-GB" sz="1100" dirty="0">
                <a:latin typeface="Arial" panose="020B0604020202020204" pitchFamily="34" charset="0"/>
                <a:ea typeface="Calibri" panose="020F0502020204030204" pitchFamily="34" charset="0"/>
                <a:cs typeface="Times New Roman" panose="02020603050405020304" pitchFamily="18" charset="0"/>
              </a:rPr>
              <a:t>) and replication stress (</a:t>
            </a:r>
            <a:r>
              <a:rPr lang="en-GB" sz="1100" i="1" dirty="0">
                <a:latin typeface="Arial" panose="020B0604020202020204" pitchFamily="34" charset="0"/>
                <a:ea typeface="Calibri" panose="020F0502020204030204" pitchFamily="34" charset="0"/>
                <a:cs typeface="Times New Roman" panose="02020603050405020304" pitchFamily="18" charset="0"/>
              </a:rPr>
              <a:t>right</a:t>
            </a:r>
            <a:r>
              <a:rPr lang="en-GB" sz="1100" dirty="0">
                <a:latin typeface="Arial" panose="020B0604020202020204" pitchFamily="34" charset="0"/>
                <a:ea typeface="Calibri" panose="020F0502020204030204" pitchFamily="34" charset="0"/>
                <a:cs typeface="Times New Roman" panose="02020603050405020304" pitchFamily="18" charset="0"/>
              </a:rPr>
              <a:t>) across GEMM genotypes annotated with PDS.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094536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21AD01E-47CC-F8BC-2D4B-FC3570D5A4FE}"/>
              </a:ext>
            </a:extLst>
          </p:cNvPr>
          <p:cNvPicPr>
            <a:picLocks noChangeAspect="1"/>
          </p:cNvPicPr>
          <p:nvPr/>
        </p:nvPicPr>
        <p:blipFill>
          <a:blip r:embed="rId2"/>
          <a:stretch>
            <a:fillRect/>
          </a:stretch>
        </p:blipFill>
        <p:spPr>
          <a:xfrm>
            <a:off x="208780" y="2072682"/>
            <a:ext cx="4354166" cy="1454400"/>
          </a:xfrm>
          <a:prstGeom prst="rect">
            <a:avLst/>
          </a:prstGeom>
        </p:spPr>
      </p:pic>
      <p:pic>
        <p:nvPicPr>
          <p:cNvPr id="9" name="Picture 8">
            <a:extLst>
              <a:ext uri="{FF2B5EF4-FFF2-40B4-BE49-F238E27FC236}">
                <a16:creationId xmlns:a16="http://schemas.microsoft.com/office/drawing/2014/main" id="{8BCB4E1B-6ADD-5CB2-5B01-937A168E756B}"/>
              </a:ext>
            </a:extLst>
          </p:cNvPr>
          <p:cNvPicPr>
            <a:picLocks noChangeAspect="1"/>
          </p:cNvPicPr>
          <p:nvPr/>
        </p:nvPicPr>
        <p:blipFill>
          <a:blip r:embed="rId3"/>
          <a:stretch>
            <a:fillRect/>
          </a:stretch>
        </p:blipFill>
        <p:spPr>
          <a:xfrm>
            <a:off x="4250732" y="3786886"/>
            <a:ext cx="1349661" cy="1080000"/>
          </a:xfrm>
          <a:prstGeom prst="rect">
            <a:avLst/>
          </a:prstGeom>
        </p:spPr>
      </p:pic>
      <p:pic>
        <p:nvPicPr>
          <p:cNvPr id="5" name="Picture 4">
            <a:extLst>
              <a:ext uri="{FF2B5EF4-FFF2-40B4-BE49-F238E27FC236}">
                <a16:creationId xmlns:a16="http://schemas.microsoft.com/office/drawing/2014/main" id="{20A747E1-9D2D-5464-52F9-904E0B09DF09}"/>
              </a:ext>
            </a:extLst>
          </p:cNvPr>
          <p:cNvPicPr>
            <a:picLocks noChangeAspect="1"/>
          </p:cNvPicPr>
          <p:nvPr/>
        </p:nvPicPr>
        <p:blipFill>
          <a:blip r:embed="rId4"/>
          <a:stretch>
            <a:fillRect/>
          </a:stretch>
        </p:blipFill>
        <p:spPr>
          <a:xfrm>
            <a:off x="157464" y="3786043"/>
            <a:ext cx="1349591" cy="1080000"/>
          </a:xfrm>
          <a:prstGeom prst="rect">
            <a:avLst/>
          </a:prstGeom>
        </p:spPr>
      </p:pic>
      <p:pic>
        <p:nvPicPr>
          <p:cNvPr id="14" name="Picture 13">
            <a:extLst>
              <a:ext uri="{FF2B5EF4-FFF2-40B4-BE49-F238E27FC236}">
                <a16:creationId xmlns:a16="http://schemas.microsoft.com/office/drawing/2014/main" id="{6B2F1AA3-2442-B1CE-3E0D-033C919E5817}"/>
              </a:ext>
            </a:extLst>
          </p:cNvPr>
          <p:cNvPicPr>
            <a:picLocks noChangeAspect="1"/>
          </p:cNvPicPr>
          <p:nvPr/>
        </p:nvPicPr>
        <p:blipFill>
          <a:blip r:embed="rId5"/>
          <a:stretch>
            <a:fillRect/>
          </a:stretch>
        </p:blipFill>
        <p:spPr>
          <a:xfrm>
            <a:off x="1520360" y="3785126"/>
            <a:ext cx="1350801" cy="1080000"/>
          </a:xfrm>
          <a:prstGeom prst="rect">
            <a:avLst/>
          </a:prstGeom>
        </p:spPr>
      </p:pic>
      <p:pic>
        <p:nvPicPr>
          <p:cNvPr id="37" name="Picture 36">
            <a:extLst>
              <a:ext uri="{FF2B5EF4-FFF2-40B4-BE49-F238E27FC236}">
                <a16:creationId xmlns:a16="http://schemas.microsoft.com/office/drawing/2014/main" id="{6AB8B03C-D85A-DE27-FB3E-1EDCB6F7940F}"/>
              </a:ext>
            </a:extLst>
          </p:cNvPr>
          <p:cNvPicPr>
            <a:picLocks noChangeAspect="1"/>
          </p:cNvPicPr>
          <p:nvPr/>
        </p:nvPicPr>
        <p:blipFill>
          <a:blip r:embed="rId6"/>
          <a:stretch>
            <a:fillRect/>
          </a:stretch>
        </p:blipFill>
        <p:spPr>
          <a:xfrm>
            <a:off x="1720636" y="5066352"/>
            <a:ext cx="1368645" cy="1093070"/>
          </a:xfrm>
          <a:prstGeom prst="rect">
            <a:avLst/>
          </a:prstGeom>
        </p:spPr>
      </p:pic>
      <p:pic>
        <p:nvPicPr>
          <p:cNvPr id="47" name="Picture 46">
            <a:extLst>
              <a:ext uri="{FF2B5EF4-FFF2-40B4-BE49-F238E27FC236}">
                <a16:creationId xmlns:a16="http://schemas.microsoft.com/office/drawing/2014/main" id="{20E493F0-674B-D964-7586-093B4EB9B84B}"/>
              </a:ext>
            </a:extLst>
          </p:cNvPr>
          <p:cNvPicPr>
            <a:picLocks noChangeAspect="1"/>
          </p:cNvPicPr>
          <p:nvPr/>
        </p:nvPicPr>
        <p:blipFill>
          <a:blip r:embed="rId7"/>
          <a:stretch>
            <a:fillRect/>
          </a:stretch>
        </p:blipFill>
        <p:spPr>
          <a:xfrm>
            <a:off x="2931480" y="3787730"/>
            <a:ext cx="1350308" cy="1080000"/>
          </a:xfrm>
          <a:prstGeom prst="rect">
            <a:avLst/>
          </a:prstGeom>
        </p:spPr>
      </p:pic>
      <p:sp>
        <p:nvSpPr>
          <p:cNvPr id="52" name="TextBox 51">
            <a:extLst>
              <a:ext uri="{FF2B5EF4-FFF2-40B4-BE49-F238E27FC236}">
                <a16:creationId xmlns:a16="http://schemas.microsoft.com/office/drawing/2014/main" id="{B6759605-7822-C35F-F2ED-D2465FD79DCF}"/>
              </a:ext>
            </a:extLst>
          </p:cNvPr>
          <p:cNvSpPr txBox="1"/>
          <p:nvPr/>
        </p:nvSpPr>
        <p:spPr>
          <a:xfrm>
            <a:off x="0" y="0"/>
            <a:ext cx="6858000" cy="461665"/>
          </a:xfrm>
          <a:prstGeom prst="rect">
            <a:avLst/>
          </a:prstGeom>
          <a:noFill/>
        </p:spPr>
        <p:txBody>
          <a:bodyPr wrap="square" rtlCol="0">
            <a:spAutoFit/>
          </a:bodyPr>
          <a:lstStyle/>
          <a:p>
            <a:r>
              <a:rPr lang="en-GB" sz="2400" b="1" dirty="0">
                <a:solidFill>
                  <a:srgbClr val="FF0000"/>
                </a:solidFill>
              </a:rPr>
              <a:t>Supplementary </a:t>
            </a:r>
            <a:r>
              <a:rPr lang="en-GB" sz="2400" b="1">
                <a:solidFill>
                  <a:srgbClr val="FF0000"/>
                </a:solidFill>
              </a:rPr>
              <a:t>Figure 8</a:t>
            </a:r>
            <a:endParaRPr lang="en-GB" sz="2400" b="1" dirty="0">
              <a:solidFill>
                <a:srgbClr val="FF0000"/>
              </a:solidFill>
            </a:endParaRPr>
          </a:p>
        </p:txBody>
      </p:sp>
      <p:sp>
        <p:nvSpPr>
          <p:cNvPr id="24" name="TextBox 23">
            <a:extLst>
              <a:ext uri="{FF2B5EF4-FFF2-40B4-BE49-F238E27FC236}">
                <a16:creationId xmlns:a16="http://schemas.microsoft.com/office/drawing/2014/main" id="{564424A6-94BC-6654-47BE-D90B6AF132A0}"/>
              </a:ext>
            </a:extLst>
          </p:cNvPr>
          <p:cNvSpPr txBox="1"/>
          <p:nvPr/>
        </p:nvSpPr>
        <p:spPr>
          <a:xfrm>
            <a:off x="1720636" y="500979"/>
            <a:ext cx="381836" cy="338554"/>
          </a:xfrm>
          <a:prstGeom prst="rect">
            <a:avLst/>
          </a:prstGeom>
          <a:noFill/>
        </p:spPr>
        <p:txBody>
          <a:bodyPr wrap="square" rtlCol="0">
            <a:spAutoFit/>
          </a:bodyPr>
          <a:lstStyle/>
          <a:p>
            <a:r>
              <a:rPr lang="en-GB" sz="1600" b="1" dirty="0">
                <a:latin typeface="Arial" panose="020B0604020202020204" pitchFamily="34" charset="0"/>
                <a:cs typeface="Arial" panose="020B0604020202020204" pitchFamily="34" charset="0"/>
              </a:rPr>
              <a:t>B</a:t>
            </a:r>
          </a:p>
        </p:txBody>
      </p:sp>
      <p:sp>
        <p:nvSpPr>
          <p:cNvPr id="25" name="TextBox 24">
            <a:extLst>
              <a:ext uri="{FF2B5EF4-FFF2-40B4-BE49-F238E27FC236}">
                <a16:creationId xmlns:a16="http://schemas.microsoft.com/office/drawing/2014/main" id="{65477F76-95BC-EADA-09CF-1D40107F7FE6}"/>
              </a:ext>
            </a:extLst>
          </p:cNvPr>
          <p:cNvSpPr txBox="1"/>
          <p:nvPr/>
        </p:nvSpPr>
        <p:spPr>
          <a:xfrm>
            <a:off x="14261" y="463983"/>
            <a:ext cx="381836" cy="338554"/>
          </a:xfrm>
          <a:prstGeom prst="rect">
            <a:avLst/>
          </a:prstGeom>
          <a:noFill/>
        </p:spPr>
        <p:txBody>
          <a:bodyPr wrap="square" rtlCol="0">
            <a:spAutoFit/>
          </a:bodyPr>
          <a:lstStyle/>
          <a:p>
            <a:r>
              <a:rPr lang="en-GB" sz="1600" b="1" dirty="0">
                <a:latin typeface="Arial" panose="020B0604020202020204" pitchFamily="34" charset="0"/>
                <a:cs typeface="Arial" panose="020B0604020202020204" pitchFamily="34" charset="0"/>
              </a:rPr>
              <a:t>A</a:t>
            </a:r>
          </a:p>
        </p:txBody>
      </p:sp>
      <p:sp>
        <p:nvSpPr>
          <p:cNvPr id="28" name="TextBox 27">
            <a:extLst>
              <a:ext uri="{FF2B5EF4-FFF2-40B4-BE49-F238E27FC236}">
                <a16:creationId xmlns:a16="http://schemas.microsoft.com/office/drawing/2014/main" id="{E9330C86-ED9D-110B-C84C-497F997DE65A}"/>
              </a:ext>
            </a:extLst>
          </p:cNvPr>
          <p:cNvSpPr txBox="1"/>
          <p:nvPr/>
        </p:nvSpPr>
        <p:spPr>
          <a:xfrm>
            <a:off x="20397" y="3505878"/>
            <a:ext cx="381836" cy="338554"/>
          </a:xfrm>
          <a:prstGeom prst="rect">
            <a:avLst/>
          </a:prstGeom>
          <a:noFill/>
        </p:spPr>
        <p:txBody>
          <a:bodyPr wrap="square" rtlCol="0">
            <a:spAutoFit/>
          </a:bodyPr>
          <a:lstStyle/>
          <a:p>
            <a:r>
              <a:rPr lang="en-GB" sz="1600" b="1" dirty="0">
                <a:latin typeface="Arial" panose="020B0604020202020204" pitchFamily="34" charset="0"/>
                <a:cs typeface="Arial" panose="020B0604020202020204" pitchFamily="34" charset="0"/>
              </a:rPr>
              <a:t>E</a:t>
            </a:r>
          </a:p>
        </p:txBody>
      </p:sp>
      <p:pic>
        <p:nvPicPr>
          <p:cNvPr id="33" name="Picture 32">
            <a:extLst>
              <a:ext uri="{FF2B5EF4-FFF2-40B4-BE49-F238E27FC236}">
                <a16:creationId xmlns:a16="http://schemas.microsoft.com/office/drawing/2014/main" id="{DB7D8DB4-E873-DE10-89E5-57FBA729556B}"/>
              </a:ext>
            </a:extLst>
          </p:cNvPr>
          <p:cNvPicPr>
            <a:picLocks noChangeAspect="1"/>
          </p:cNvPicPr>
          <p:nvPr/>
        </p:nvPicPr>
        <p:blipFill>
          <a:blip r:embed="rId8"/>
          <a:stretch>
            <a:fillRect/>
          </a:stretch>
        </p:blipFill>
        <p:spPr>
          <a:xfrm>
            <a:off x="211315" y="717911"/>
            <a:ext cx="1503185" cy="1204386"/>
          </a:xfrm>
          <a:prstGeom prst="rect">
            <a:avLst/>
          </a:prstGeom>
        </p:spPr>
      </p:pic>
      <p:sp>
        <p:nvSpPr>
          <p:cNvPr id="34" name="TextBox 33">
            <a:extLst>
              <a:ext uri="{FF2B5EF4-FFF2-40B4-BE49-F238E27FC236}">
                <a16:creationId xmlns:a16="http://schemas.microsoft.com/office/drawing/2014/main" id="{E9330C86-ED9D-110B-C84C-497F997DE65A}"/>
              </a:ext>
            </a:extLst>
          </p:cNvPr>
          <p:cNvSpPr txBox="1"/>
          <p:nvPr/>
        </p:nvSpPr>
        <p:spPr>
          <a:xfrm>
            <a:off x="20397" y="4816292"/>
            <a:ext cx="381836" cy="338554"/>
          </a:xfrm>
          <a:prstGeom prst="rect">
            <a:avLst/>
          </a:prstGeom>
          <a:noFill/>
        </p:spPr>
        <p:txBody>
          <a:bodyPr wrap="square" rtlCol="0">
            <a:spAutoFit/>
          </a:bodyPr>
          <a:lstStyle/>
          <a:p>
            <a:r>
              <a:rPr lang="en-GB" sz="1600" b="1" dirty="0">
                <a:latin typeface="Arial" panose="020B0604020202020204" pitchFamily="34" charset="0"/>
                <a:cs typeface="Arial" panose="020B0604020202020204" pitchFamily="34" charset="0"/>
              </a:rPr>
              <a:t>F</a:t>
            </a:r>
          </a:p>
        </p:txBody>
      </p:sp>
      <p:pic>
        <p:nvPicPr>
          <p:cNvPr id="36" name="Picture 35">
            <a:extLst>
              <a:ext uri="{FF2B5EF4-FFF2-40B4-BE49-F238E27FC236}">
                <a16:creationId xmlns:a16="http://schemas.microsoft.com/office/drawing/2014/main" id="{8D0799F8-BAED-A8F6-621C-01AFB9D15D8A}"/>
              </a:ext>
            </a:extLst>
          </p:cNvPr>
          <p:cNvPicPr>
            <a:picLocks noChangeAspect="1"/>
          </p:cNvPicPr>
          <p:nvPr/>
        </p:nvPicPr>
        <p:blipFill>
          <a:blip r:embed="rId9"/>
          <a:stretch>
            <a:fillRect/>
          </a:stretch>
        </p:blipFill>
        <p:spPr>
          <a:xfrm>
            <a:off x="155055" y="5079422"/>
            <a:ext cx="1352000" cy="1080000"/>
          </a:xfrm>
          <a:prstGeom prst="rect">
            <a:avLst/>
          </a:prstGeom>
        </p:spPr>
      </p:pic>
      <p:sp>
        <p:nvSpPr>
          <p:cNvPr id="39" name="TextBox 38">
            <a:extLst>
              <a:ext uri="{FF2B5EF4-FFF2-40B4-BE49-F238E27FC236}">
                <a16:creationId xmlns:a16="http://schemas.microsoft.com/office/drawing/2014/main" id="{E9330C86-ED9D-110B-C84C-497F997DE65A}"/>
              </a:ext>
            </a:extLst>
          </p:cNvPr>
          <p:cNvSpPr txBox="1"/>
          <p:nvPr/>
        </p:nvSpPr>
        <p:spPr>
          <a:xfrm>
            <a:off x="1520360" y="4816292"/>
            <a:ext cx="381836" cy="338554"/>
          </a:xfrm>
          <a:prstGeom prst="rect">
            <a:avLst/>
          </a:prstGeom>
          <a:noFill/>
        </p:spPr>
        <p:txBody>
          <a:bodyPr wrap="square" rtlCol="0">
            <a:spAutoFit/>
          </a:bodyPr>
          <a:lstStyle/>
          <a:p>
            <a:r>
              <a:rPr lang="en-GB" sz="1600" b="1" dirty="0">
                <a:latin typeface="Arial" panose="020B0604020202020204" pitchFamily="34" charset="0"/>
                <a:cs typeface="Arial" panose="020B0604020202020204" pitchFamily="34" charset="0"/>
              </a:rPr>
              <a:t>G</a:t>
            </a:r>
          </a:p>
        </p:txBody>
      </p:sp>
      <p:pic>
        <p:nvPicPr>
          <p:cNvPr id="4" name="Picture 3">
            <a:extLst>
              <a:ext uri="{FF2B5EF4-FFF2-40B4-BE49-F238E27FC236}">
                <a16:creationId xmlns:a16="http://schemas.microsoft.com/office/drawing/2014/main" id="{A4AF9599-27F5-FAB8-B43A-7740269A4B96}"/>
              </a:ext>
            </a:extLst>
          </p:cNvPr>
          <p:cNvPicPr>
            <a:picLocks noChangeAspect="1"/>
          </p:cNvPicPr>
          <p:nvPr/>
        </p:nvPicPr>
        <p:blipFill>
          <a:blip r:embed="rId10"/>
          <a:stretch>
            <a:fillRect/>
          </a:stretch>
        </p:blipFill>
        <p:spPr>
          <a:xfrm>
            <a:off x="4817639" y="2043223"/>
            <a:ext cx="1350405" cy="1080000"/>
          </a:xfrm>
          <a:prstGeom prst="rect">
            <a:avLst/>
          </a:prstGeom>
        </p:spPr>
      </p:pic>
      <p:sp>
        <p:nvSpPr>
          <p:cNvPr id="30" name="TextBox 29">
            <a:extLst>
              <a:ext uri="{FF2B5EF4-FFF2-40B4-BE49-F238E27FC236}">
                <a16:creationId xmlns:a16="http://schemas.microsoft.com/office/drawing/2014/main" id="{28F6FA4F-5553-37A2-A347-DCC407D1794A}"/>
              </a:ext>
            </a:extLst>
          </p:cNvPr>
          <p:cNvSpPr txBox="1"/>
          <p:nvPr/>
        </p:nvSpPr>
        <p:spPr>
          <a:xfrm>
            <a:off x="4435803" y="1922224"/>
            <a:ext cx="381836" cy="338554"/>
          </a:xfrm>
          <a:prstGeom prst="rect">
            <a:avLst/>
          </a:prstGeom>
          <a:noFill/>
        </p:spPr>
        <p:txBody>
          <a:bodyPr wrap="square" rtlCol="0">
            <a:spAutoFit/>
          </a:bodyPr>
          <a:lstStyle/>
          <a:p>
            <a:r>
              <a:rPr lang="en-GB" sz="1600" b="1" dirty="0">
                <a:latin typeface="Arial" panose="020B0604020202020204" pitchFamily="34" charset="0"/>
                <a:cs typeface="Arial" panose="020B0604020202020204" pitchFamily="34" charset="0"/>
              </a:rPr>
              <a:t>D</a:t>
            </a:r>
          </a:p>
        </p:txBody>
      </p:sp>
      <p:pic>
        <p:nvPicPr>
          <p:cNvPr id="16" name="Picture 15">
            <a:extLst>
              <a:ext uri="{FF2B5EF4-FFF2-40B4-BE49-F238E27FC236}">
                <a16:creationId xmlns:a16="http://schemas.microsoft.com/office/drawing/2014/main" id="{005AFEF6-A46E-AC3F-610B-927E5207AA76}"/>
              </a:ext>
            </a:extLst>
          </p:cNvPr>
          <p:cNvPicPr>
            <a:picLocks noChangeAspect="1"/>
          </p:cNvPicPr>
          <p:nvPr/>
        </p:nvPicPr>
        <p:blipFill>
          <a:blip r:embed="rId11"/>
          <a:stretch>
            <a:fillRect/>
          </a:stretch>
        </p:blipFill>
        <p:spPr>
          <a:xfrm>
            <a:off x="2072299" y="781327"/>
            <a:ext cx="1503185" cy="1052656"/>
          </a:xfrm>
          <a:prstGeom prst="rect">
            <a:avLst/>
          </a:prstGeom>
        </p:spPr>
      </p:pic>
      <p:sp>
        <p:nvSpPr>
          <p:cNvPr id="27" name="TextBox 26">
            <a:extLst>
              <a:ext uri="{FF2B5EF4-FFF2-40B4-BE49-F238E27FC236}">
                <a16:creationId xmlns:a16="http://schemas.microsoft.com/office/drawing/2014/main" id="{FB527C9A-711A-0F7C-EC0E-A162A462B413}"/>
              </a:ext>
            </a:extLst>
          </p:cNvPr>
          <p:cNvSpPr txBox="1"/>
          <p:nvPr/>
        </p:nvSpPr>
        <p:spPr>
          <a:xfrm>
            <a:off x="20397" y="1865932"/>
            <a:ext cx="381836" cy="338554"/>
          </a:xfrm>
          <a:prstGeom prst="rect">
            <a:avLst/>
          </a:prstGeom>
          <a:noFill/>
        </p:spPr>
        <p:txBody>
          <a:bodyPr wrap="square" rtlCol="0">
            <a:spAutoFit/>
          </a:bodyPr>
          <a:lstStyle/>
          <a:p>
            <a:r>
              <a:rPr lang="en-GB" sz="1600" b="1" dirty="0">
                <a:latin typeface="Arial" panose="020B0604020202020204" pitchFamily="34" charset="0"/>
                <a:cs typeface="Arial" panose="020B0604020202020204" pitchFamily="34" charset="0"/>
              </a:rPr>
              <a:t>C</a:t>
            </a:r>
          </a:p>
        </p:txBody>
      </p:sp>
      <p:sp>
        <p:nvSpPr>
          <p:cNvPr id="2" name="Rectangle 1"/>
          <p:cNvSpPr/>
          <p:nvPr/>
        </p:nvSpPr>
        <p:spPr>
          <a:xfrm>
            <a:off x="262419" y="6454008"/>
            <a:ext cx="6282760" cy="1644040"/>
          </a:xfrm>
          <a:prstGeom prst="rect">
            <a:avLst/>
          </a:prstGeom>
        </p:spPr>
        <p:txBody>
          <a:bodyPr wrap="square">
            <a:spAutoFit/>
          </a:bodyPr>
          <a:lstStyle/>
          <a:p>
            <a:pPr algn="just">
              <a:lnSpc>
                <a:spcPct val="107000"/>
              </a:lnSpc>
              <a:spcAft>
                <a:spcPts val="800"/>
              </a:spcAft>
            </a:pPr>
            <a:r>
              <a:rPr lang="en-GB" sz="1100" b="1" dirty="0">
                <a:latin typeface="Arial" panose="020B0604020202020204" pitchFamily="34" charset="0"/>
                <a:ea typeface="Calibri" panose="020F0502020204030204" pitchFamily="34" charset="0"/>
                <a:cs typeface="Times New Roman" panose="02020603050405020304" pitchFamily="18" charset="0"/>
              </a:rPr>
              <a:t>Figure S8: MYC targets and PRC targets examined at the single-cell level</a:t>
            </a:r>
            <a:endParaRPr lang="en-GB" sz="1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GB" sz="1100" b="1" dirty="0">
                <a:latin typeface="Arial" panose="020B0604020202020204" pitchFamily="34" charset="0"/>
                <a:ea typeface="Calibri" panose="020F0502020204030204" pitchFamily="34" charset="0"/>
                <a:cs typeface="Times New Roman" panose="02020603050405020304" pitchFamily="18" charset="0"/>
              </a:rPr>
              <a:t>A) </a:t>
            </a:r>
            <a:r>
              <a:rPr lang="en-GB" sz="1100" dirty="0">
                <a:latin typeface="Arial" panose="020B0604020202020204" pitchFamily="34" charset="0"/>
                <a:ea typeface="Calibri" panose="020F0502020204030204" pitchFamily="34" charset="0"/>
                <a:cs typeface="Times New Roman" panose="02020603050405020304" pitchFamily="18" charset="0"/>
              </a:rPr>
              <a:t>Proportion of cells with </a:t>
            </a:r>
            <a:r>
              <a:rPr lang="en-GB" sz="1100" dirty="0" err="1">
                <a:latin typeface="Arial" panose="020B0604020202020204" pitchFamily="34" charset="0"/>
                <a:ea typeface="Calibri" panose="020F0502020204030204" pitchFamily="34" charset="0"/>
                <a:cs typeface="Times New Roman" panose="02020603050405020304" pitchFamily="18" charset="0"/>
              </a:rPr>
              <a:t>tertile</a:t>
            </a:r>
            <a:r>
              <a:rPr lang="en-GB" sz="1100" dirty="0">
                <a:latin typeface="Arial" panose="020B0604020202020204" pitchFamily="34" charset="0"/>
                <a:ea typeface="Calibri" panose="020F0502020204030204" pitchFamily="34" charset="0"/>
                <a:cs typeface="Times New Roman" panose="02020603050405020304" pitchFamily="18" charset="0"/>
              </a:rPr>
              <a:t>-based split of MYC targets and PRC targets single-cell scores into High, Mid and Low. </a:t>
            </a:r>
            <a:r>
              <a:rPr lang="en-GB" sz="1100" b="1" dirty="0">
                <a:latin typeface="Arial" panose="020B0604020202020204" pitchFamily="34" charset="0"/>
                <a:ea typeface="Calibri" panose="020F0502020204030204" pitchFamily="34" charset="0"/>
                <a:cs typeface="Times New Roman" panose="02020603050405020304" pitchFamily="18" charset="0"/>
              </a:rPr>
              <a:t>B)</a:t>
            </a:r>
            <a:r>
              <a:rPr lang="en-GB" sz="1100" dirty="0">
                <a:latin typeface="Arial" panose="020B0604020202020204" pitchFamily="34" charset="0"/>
                <a:ea typeface="Calibri" panose="020F0502020204030204" pitchFamily="34" charset="0"/>
                <a:cs typeface="Times New Roman" panose="02020603050405020304" pitchFamily="18" charset="0"/>
              </a:rPr>
              <a:t> Scatterplot shows the correlation between MYC targets and PRC targets. The MYC targets-High and PRC targets-High (top </a:t>
            </a:r>
            <a:r>
              <a:rPr lang="en-GB" sz="1100" dirty="0" err="1">
                <a:latin typeface="Arial" panose="020B0604020202020204" pitchFamily="34" charset="0"/>
                <a:ea typeface="Calibri" panose="020F0502020204030204" pitchFamily="34" charset="0"/>
                <a:cs typeface="Times New Roman" panose="02020603050405020304" pitchFamily="18" charset="0"/>
              </a:rPr>
              <a:t>tertiles</a:t>
            </a:r>
            <a:r>
              <a:rPr lang="en-GB" sz="1100" dirty="0">
                <a:latin typeface="Arial" panose="020B0604020202020204" pitchFamily="34" charset="0"/>
                <a:ea typeface="Calibri" panose="020F0502020204030204" pitchFamily="34" charset="0"/>
                <a:cs typeface="Times New Roman" panose="02020603050405020304" pitchFamily="18" charset="0"/>
              </a:rPr>
              <a:t>) highlighted in red and green respectively.</a:t>
            </a:r>
            <a:r>
              <a:rPr lang="en-GB" sz="1100" b="1" dirty="0">
                <a:latin typeface="Arial" panose="020B0604020202020204" pitchFamily="34" charset="0"/>
                <a:ea typeface="Calibri" panose="020F0502020204030204" pitchFamily="34" charset="0"/>
                <a:cs typeface="Times New Roman" panose="02020603050405020304" pitchFamily="18" charset="0"/>
              </a:rPr>
              <a:t> C)</a:t>
            </a:r>
            <a:r>
              <a:rPr lang="en-GB" sz="1100" dirty="0">
                <a:latin typeface="Arial" panose="020B0604020202020204" pitchFamily="34" charset="0"/>
                <a:ea typeface="Calibri" panose="020F0502020204030204" pitchFamily="34" charset="0"/>
                <a:cs typeface="Times New Roman" panose="02020603050405020304" pitchFamily="18" charset="0"/>
              </a:rPr>
              <a:t> UMAP with MYC target-High and PRC target-High cells only. </a:t>
            </a:r>
            <a:r>
              <a:rPr lang="en-GB" sz="1100" b="1" dirty="0">
                <a:latin typeface="Arial" panose="020B0604020202020204" pitchFamily="34" charset="0"/>
                <a:ea typeface="Calibri" panose="020F0502020204030204" pitchFamily="34" charset="0"/>
                <a:cs typeface="Times New Roman" panose="02020603050405020304" pitchFamily="18" charset="0"/>
              </a:rPr>
              <a:t>D)</a:t>
            </a:r>
            <a:r>
              <a:rPr lang="en-GB" sz="1100" dirty="0">
                <a:latin typeface="Arial" panose="020B0604020202020204" pitchFamily="34" charset="0"/>
                <a:ea typeface="Calibri" panose="020F0502020204030204" pitchFamily="34" charset="0"/>
                <a:cs typeface="Times New Roman" panose="02020603050405020304" pitchFamily="18" charset="0"/>
              </a:rPr>
              <a:t> UMAP with cell cycle phase annotated per cells. </a:t>
            </a:r>
            <a:r>
              <a:rPr lang="en-GB" sz="1100" b="1" dirty="0">
                <a:latin typeface="Arial" panose="020B0604020202020204" pitchFamily="34" charset="0"/>
                <a:ea typeface="Calibri" panose="020F0502020204030204" pitchFamily="34" charset="0"/>
                <a:cs typeface="Times New Roman" panose="02020603050405020304" pitchFamily="18" charset="0"/>
              </a:rPr>
              <a:t>E)</a:t>
            </a:r>
            <a:r>
              <a:rPr lang="en-GB" sz="1100" dirty="0">
                <a:latin typeface="Arial" panose="020B0604020202020204" pitchFamily="34" charset="0"/>
                <a:ea typeface="Calibri" panose="020F0502020204030204" pitchFamily="34" charset="0"/>
                <a:cs typeface="Times New Roman" panose="02020603050405020304" pitchFamily="18" charset="0"/>
              </a:rPr>
              <a:t> UMAP displays proliferative index, replication stress, KRAS SIGNAL DN and neuroactive ligand receptor interaction. </a:t>
            </a:r>
            <a:r>
              <a:rPr lang="en-GB" sz="1100" b="1" dirty="0">
                <a:latin typeface="Arial" panose="020B0604020202020204" pitchFamily="34" charset="0"/>
                <a:ea typeface="Calibri" panose="020F0502020204030204" pitchFamily="34" charset="0"/>
                <a:cs typeface="Times New Roman" panose="02020603050405020304" pitchFamily="18" charset="0"/>
              </a:rPr>
              <a:t>F)</a:t>
            </a:r>
            <a:r>
              <a:rPr lang="en-GB" sz="1100" dirty="0">
                <a:latin typeface="Arial" panose="020B0604020202020204" pitchFamily="34" charset="0"/>
                <a:ea typeface="Calibri" panose="020F0502020204030204" pitchFamily="34" charset="0"/>
                <a:cs typeface="Times New Roman" panose="02020603050405020304" pitchFamily="18" charset="0"/>
              </a:rPr>
              <a:t> UMAP displays single-cell scores generated from </a:t>
            </a:r>
            <a:r>
              <a:rPr lang="en-GB" sz="1100" dirty="0" err="1">
                <a:latin typeface="Arial" panose="020B0604020202020204" pitchFamily="34" charset="0"/>
                <a:ea typeface="Calibri" panose="020F0502020204030204" pitchFamily="34" charset="0"/>
                <a:cs typeface="Times New Roman" panose="02020603050405020304" pitchFamily="18" charset="0"/>
              </a:rPr>
              <a:t>enteroendocrine</a:t>
            </a:r>
            <a:r>
              <a:rPr lang="en-GB" sz="1100" dirty="0">
                <a:latin typeface="Arial" panose="020B0604020202020204" pitchFamily="34" charset="0"/>
                <a:ea typeface="Calibri" panose="020F0502020204030204" pitchFamily="34" charset="0"/>
                <a:cs typeface="Times New Roman" panose="02020603050405020304" pitchFamily="18" charset="0"/>
              </a:rPr>
              <a:t> cells (EEC). </a:t>
            </a:r>
            <a:r>
              <a:rPr lang="en-GB" sz="1100" b="1" dirty="0">
                <a:latin typeface="Arial" panose="020B0604020202020204" pitchFamily="34" charset="0"/>
                <a:ea typeface="Calibri" panose="020F0502020204030204" pitchFamily="34" charset="0"/>
                <a:cs typeface="Times New Roman" panose="02020603050405020304" pitchFamily="18" charset="0"/>
              </a:rPr>
              <a:t>G)</a:t>
            </a:r>
            <a:r>
              <a:rPr lang="en-GB" sz="1100" dirty="0">
                <a:latin typeface="Arial" panose="020B0604020202020204" pitchFamily="34" charset="0"/>
                <a:ea typeface="Calibri" panose="020F0502020204030204" pitchFamily="34" charset="0"/>
                <a:cs typeface="Times New Roman" panose="02020603050405020304" pitchFamily="18" charset="0"/>
              </a:rPr>
              <a:t> UMAP annotated with </a:t>
            </a:r>
            <a:r>
              <a:rPr lang="en-GB" sz="1100" dirty="0" err="1">
                <a:latin typeface="Arial" panose="020B0604020202020204" pitchFamily="34" charset="0"/>
                <a:ea typeface="Calibri" panose="020F0502020204030204" pitchFamily="34" charset="0"/>
                <a:cs typeface="Times New Roman" panose="02020603050405020304" pitchFamily="18" charset="0"/>
              </a:rPr>
              <a:t>iCMS</a:t>
            </a:r>
            <a:r>
              <a:rPr lang="en-GB" sz="1100" dirty="0">
                <a:latin typeface="Arial" panose="020B0604020202020204" pitchFamily="34" charset="0"/>
                <a:ea typeface="Calibri" panose="020F0502020204030204" pitchFamily="34" charset="0"/>
                <a:cs typeface="Times New Roman" panose="02020603050405020304" pitchFamily="18" charset="0"/>
              </a:rPr>
              <a:t>.</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967810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35935</TotalTime>
  <Words>1407</Words>
  <Application>Microsoft Office PowerPoint</Application>
  <PresentationFormat>A4 Paper (210x297 mm)</PresentationFormat>
  <Paragraphs>79</Paragraphs>
  <Slides>8</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Sudhir Malla</dc:creator>
  <cp:lastModifiedBy>Philip Dunne</cp:lastModifiedBy>
  <cp:revision>396</cp:revision>
  <cp:lastPrinted>2022-09-01T13:17:16Z</cp:lastPrinted>
  <dcterms:created xsi:type="dcterms:W3CDTF">2022-01-26T09:31:54Z</dcterms:created>
  <dcterms:modified xsi:type="dcterms:W3CDTF">2024-01-23T15:41:14Z</dcterms:modified>
</cp:coreProperties>
</file>