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AA00"/>
    <a:srgbClr val="00437A"/>
    <a:srgbClr val="004277"/>
    <a:srgbClr val="AA0065"/>
    <a:srgbClr val="296DC0"/>
    <a:srgbClr val="0092F7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人数</c:v>
                </c:pt>
              </c:strCache>
            </c:strRef>
          </c:tx>
          <c:dPt>
            <c:idx val="0"/>
            <c:bubble3D val="0"/>
            <c:spPr>
              <a:solidFill>
                <a:srgbClr val="AA006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AA-A343-AA35-BDF1C1671D14}"/>
              </c:ext>
            </c:extLst>
          </c:dPt>
          <c:dPt>
            <c:idx val="1"/>
            <c:bubble3D val="0"/>
            <c:spPr>
              <a:solidFill>
                <a:srgbClr val="00427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7AA-A343-AA35-BDF1C1671D14}"/>
              </c:ext>
            </c:extLst>
          </c:dPt>
          <c:dPt>
            <c:idx val="2"/>
            <c:bubble3D val="0"/>
            <c:spPr>
              <a:solidFill>
                <a:srgbClr val="65AA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AA-A343-AA35-BDF1C1671D14}"/>
              </c:ext>
            </c:extLst>
          </c:dPt>
          <c:cat>
            <c:strRef>
              <c:f>Sheet1!$A$2:$A$4</c:f>
              <c:strCache>
                <c:ptCount val="3"/>
                <c:pt idx="0">
                  <c:v>C3GN</c:v>
                </c:pt>
                <c:pt idx="1">
                  <c:v>DDD</c:v>
                </c:pt>
                <c:pt idx="2">
                  <c:v>IC-MPGN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AA-A343-AA35-BDF1C1671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Clinical characteristics and long-term outcomes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of immune-complex membranoproliferative glomerulonephritis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and C3 glomerulopathy in Japanese children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448" y="1177555"/>
            <a:ext cx="1201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OBJECTIVE</a:t>
            </a:r>
            <a:r>
              <a:rPr lang="en-GB" sz="1600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To </a:t>
            </a:r>
            <a:r>
              <a:rPr lang="en-GB" sz="1600" dirty="0">
                <a:solidFill>
                  <a:schemeClr val="bg1"/>
                </a:solidFill>
              </a:rPr>
              <a:t>analyze clinical characteristics and outcomes of Japanese pediatric patients diagnosed with</a:t>
            </a:r>
            <a:r>
              <a:rPr lang="en-US" sz="1600" dirty="0">
                <a:solidFill>
                  <a:schemeClr val="bg1"/>
                </a:solidFill>
              </a:rPr>
              <a:t> IC-MPGN and C3G (C3GN and DDD)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806453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296DC0"/>
                </a:solidFill>
              </a:rPr>
              <a:t>DESIGN &amp; OUTCOMES</a:t>
            </a:r>
            <a:r>
              <a:rPr lang="en-GB" dirty="0">
                <a:solidFill>
                  <a:srgbClr val="296DC0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Ueda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3350" y="5672168"/>
            <a:ext cx="7387076" cy="124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60"/>
              </a:lnSpc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The majority of patients were diagnosed with C3GN, </a:t>
            </a:r>
          </a:p>
          <a:p>
            <a:pPr>
              <a:lnSpc>
                <a:spcPts val="1760"/>
              </a:lnSpc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exhibiting a notable remission rate and no occurrences of kidney failure.</a:t>
            </a:r>
          </a:p>
          <a:p>
            <a:pPr>
              <a:lnSpc>
                <a:spcPts val="1760"/>
              </a:lnSpc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Pediatric patients with mild C3GN treated with RAS-I alone showed favorable </a:t>
            </a:r>
          </a:p>
          <a:p>
            <a:pPr>
              <a:lnSpc>
                <a:spcPts val="1760"/>
              </a:lnSpc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outcomes, indicating a potential treatment strategy for this subgroup.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9CF09B-6ABA-668C-A643-8274979E3C9E}"/>
              </a:ext>
            </a:extLst>
          </p:cNvPr>
          <p:cNvSpPr txBox="1"/>
          <p:nvPr/>
        </p:nvSpPr>
        <p:spPr>
          <a:xfrm>
            <a:off x="156591" y="2123819"/>
            <a:ext cx="27878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effectLst/>
                <a:ea typeface="Times New Roman" panose="02020603050405020304" pitchFamily="18" charset="0"/>
              </a:rPr>
              <a:t>Japanese pediatric patients</a:t>
            </a:r>
          </a:p>
          <a:p>
            <a:pPr algn="ctr"/>
            <a:r>
              <a:rPr lang="en-US" altLang="ja-JP" dirty="0">
                <a:effectLst/>
                <a:ea typeface="Times New Roman" panose="02020603050405020304" pitchFamily="18" charset="0"/>
              </a:rPr>
              <a:t>diagnosed</a:t>
            </a:r>
            <a:r>
              <a:rPr lang="ja-JP" altLang="en-US">
                <a:effectLst/>
                <a:ea typeface="Times New Roman" panose="02020603050405020304" pitchFamily="18" charset="0"/>
              </a:rPr>
              <a:t> </a:t>
            </a:r>
            <a:r>
              <a:rPr lang="en-US" altLang="ja-JP" dirty="0">
                <a:effectLst/>
                <a:ea typeface="Times New Roman" panose="02020603050405020304" pitchFamily="18" charset="0"/>
              </a:rPr>
              <a:t>with </a:t>
            </a:r>
            <a:r>
              <a:rPr lang="en-US" altLang="ja-JP" b="1" dirty="0">
                <a:effectLst/>
                <a:ea typeface="Times New Roman" panose="02020603050405020304" pitchFamily="18" charset="0"/>
              </a:rPr>
              <a:t>MPGN</a:t>
            </a:r>
            <a:endParaRPr lang="ja-JP" altLang="en-US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D5A88-602F-8CAF-8940-D57F1A933324}"/>
              </a:ext>
            </a:extLst>
          </p:cNvPr>
          <p:cNvSpPr txBox="1"/>
          <p:nvPr/>
        </p:nvSpPr>
        <p:spPr>
          <a:xfrm>
            <a:off x="277201" y="4887091"/>
            <a:ext cx="2633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effectLst/>
                <a:ea typeface="Times New Roman" panose="02020603050405020304" pitchFamily="18" charset="0"/>
              </a:rPr>
              <a:t>25 patients</a:t>
            </a:r>
            <a:endParaRPr lang="en-US" altLang="ja-JP" dirty="0">
              <a:ea typeface="Times New Roman" panose="02020603050405020304" pitchFamily="18" charset="0"/>
            </a:endParaRPr>
          </a:p>
          <a:p>
            <a:pPr algn="ctr"/>
            <a:r>
              <a:rPr lang="en-US" altLang="ja-JP" dirty="0"/>
              <a:t>Age 10.2 (8.7-12.5) years </a:t>
            </a:r>
            <a:endParaRPr lang="ja-JP" altLang="en-US"/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CC46F87-CDEA-0646-7A66-2A5CB38F1D91}"/>
              </a:ext>
            </a:extLst>
          </p:cNvPr>
          <p:cNvGrpSpPr/>
          <p:nvPr/>
        </p:nvGrpSpPr>
        <p:grpSpPr>
          <a:xfrm>
            <a:off x="852211" y="2835265"/>
            <a:ext cx="1507664" cy="2005305"/>
            <a:chOff x="1363652" y="2881760"/>
            <a:chExt cx="1104095" cy="1448542"/>
          </a:xfrm>
        </p:grpSpPr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31FEC8C5-7A35-17C2-C473-F3EC25CB4474}"/>
                </a:ext>
              </a:extLst>
            </p:cNvPr>
            <p:cNvSpPr/>
            <p:nvPr/>
          </p:nvSpPr>
          <p:spPr>
            <a:xfrm>
              <a:off x="1363652" y="2881760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46">
              <a:extLst>
                <a:ext uri="{FF2B5EF4-FFF2-40B4-BE49-F238E27FC236}">
                  <a16:creationId xmlns:a16="http://schemas.microsoft.com/office/drawing/2014/main" id="{B28A863E-7502-084E-C04A-01DFC1F8F264}"/>
                </a:ext>
              </a:extLst>
            </p:cNvPr>
            <p:cNvSpPr/>
            <p:nvPr/>
          </p:nvSpPr>
          <p:spPr>
            <a:xfrm>
              <a:off x="1954463" y="2881760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46">
              <a:extLst>
                <a:ext uri="{FF2B5EF4-FFF2-40B4-BE49-F238E27FC236}">
                  <a16:creationId xmlns:a16="http://schemas.microsoft.com/office/drawing/2014/main" id="{ADC7FF86-0E7D-2CCD-25CD-7CA2E5286C86}"/>
                </a:ext>
              </a:extLst>
            </p:cNvPr>
            <p:cNvSpPr/>
            <p:nvPr/>
          </p:nvSpPr>
          <p:spPr>
            <a:xfrm>
              <a:off x="1650297" y="3280404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cxnSp>
        <p:nvCxnSpPr>
          <p:cNvPr id="29" name="Straight Arrow Connector 13">
            <a:extLst>
              <a:ext uri="{FF2B5EF4-FFF2-40B4-BE49-F238E27FC236}">
                <a16:creationId xmlns:a16="http://schemas.microsoft.com/office/drawing/2014/main" id="{4C8E1CB2-6456-00FC-2EC1-96E6734B7C88}"/>
              </a:ext>
            </a:extLst>
          </p:cNvPr>
          <p:cNvCxnSpPr/>
          <p:nvPr/>
        </p:nvCxnSpPr>
        <p:spPr>
          <a:xfrm flipV="1">
            <a:off x="2604326" y="4026367"/>
            <a:ext cx="715833" cy="1"/>
          </a:xfrm>
          <a:prstGeom prst="straightConnector1">
            <a:avLst/>
          </a:prstGeom>
          <a:ln w="31750">
            <a:solidFill>
              <a:schemeClr val="tx1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グラフ 29">
            <a:extLst>
              <a:ext uri="{FF2B5EF4-FFF2-40B4-BE49-F238E27FC236}">
                <a16:creationId xmlns:a16="http://schemas.microsoft.com/office/drawing/2014/main" id="{B5F59EA3-43E0-B5DA-89CD-CE4219C37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0736505"/>
              </p:ext>
            </p:extLst>
          </p:nvPr>
        </p:nvGraphicFramePr>
        <p:xfrm>
          <a:off x="3035673" y="2773632"/>
          <a:ext cx="3657053" cy="285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51240A1-2785-0407-012C-28F3433FBE6D}"/>
              </a:ext>
            </a:extLst>
          </p:cNvPr>
          <p:cNvSpPr txBox="1"/>
          <p:nvPr/>
        </p:nvSpPr>
        <p:spPr>
          <a:xfrm>
            <a:off x="4754653" y="3860259"/>
            <a:ext cx="1317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</a:rPr>
              <a:t>C3GN</a:t>
            </a:r>
          </a:p>
          <a:p>
            <a:pPr algn="ctr"/>
            <a:r>
              <a:rPr kumimoji="1" lang="en-US" altLang="ja-JP" b="1" dirty="0">
                <a:solidFill>
                  <a:schemeClr val="bg1"/>
                </a:solidFill>
              </a:rPr>
              <a:t>20 patients</a:t>
            </a:r>
          </a:p>
          <a:p>
            <a:pPr algn="ctr"/>
            <a:r>
              <a:rPr kumimoji="1" lang="en-US" altLang="ja-JP" b="1" dirty="0">
                <a:solidFill>
                  <a:schemeClr val="bg1"/>
                </a:solidFill>
              </a:rPr>
              <a:t>(80.0%)</a:t>
            </a:r>
            <a:endParaRPr kumimoji="1" lang="ja-JP" altLang="en-US" b="1">
              <a:solidFill>
                <a:schemeClr val="bg1"/>
              </a:solidFill>
            </a:endParaRPr>
          </a:p>
        </p:txBody>
      </p:sp>
      <p:sp>
        <p:nvSpPr>
          <p:cNvPr id="32" name="線吹き出し 2 (枠付き) 31">
            <a:extLst>
              <a:ext uri="{FF2B5EF4-FFF2-40B4-BE49-F238E27FC236}">
                <a16:creationId xmlns:a16="http://schemas.microsoft.com/office/drawing/2014/main" id="{5AD490C1-0986-B4D7-1EF7-AD9A1ECF7CDC}"/>
              </a:ext>
            </a:extLst>
          </p:cNvPr>
          <p:cNvSpPr/>
          <p:nvPr/>
        </p:nvSpPr>
        <p:spPr>
          <a:xfrm>
            <a:off x="3771180" y="1743074"/>
            <a:ext cx="1390378" cy="790414"/>
          </a:xfrm>
          <a:prstGeom prst="borderCallout2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rgbClr val="65AA00"/>
                </a:solidFill>
              </a:rPr>
              <a:t>IC-MPGN</a:t>
            </a:r>
          </a:p>
          <a:p>
            <a:pPr algn="ctr"/>
            <a:r>
              <a:rPr kumimoji="1" lang="en-US" altLang="ja-JP" b="1" dirty="0">
                <a:solidFill>
                  <a:srgbClr val="65AA00"/>
                </a:solidFill>
              </a:rPr>
              <a:t>2 patients</a:t>
            </a:r>
          </a:p>
          <a:p>
            <a:pPr algn="ctr"/>
            <a:r>
              <a:rPr kumimoji="1" lang="en-US" altLang="ja-JP" b="1" dirty="0">
                <a:solidFill>
                  <a:srgbClr val="65AA00"/>
                </a:solidFill>
              </a:rPr>
              <a:t>(8.0%)</a:t>
            </a:r>
            <a:endParaRPr kumimoji="1" lang="ja-JP" altLang="en-US" b="1">
              <a:solidFill>
                <a:srgbClr val="65AA00"/>
              </a:solidFill>
            </a:endParaRPr>
          </a:p>
        </p:txBody>
      </p:sp>
      <p:sp>
        <p:nvSpPr>
          <p:cNvPr id="33" name="線吹き出し 2 (枠付き) 32">
            <a:extLst>
              <a:ext uri="{FF2B5EF4-FFF2-40B4-BE49-F238E27FC236}">
                <a16:creationId xmlns:a16="http://schemas.microsoft.com/office/drawing/2014/main" id="{51EB843D-6D8B-EC9F-69B1-434BDB65FDE5}"/>
              </a:ext>
            </a:extLst>
          </p:cNvPr>
          <p:cNvSpPr/>
          <p:nvPr/>
        </p:nvSpPr>
        <p:spPr>
          <a:xfrm>
            <a:off x="2891528" y="2275169"/>
            <a:ext cx="1390378" cy="790414"/>
          </a:xfrm>
          <a:prstGeom prst="borderCallout2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rgbClr val="00437A"/>
                </a:solidFill>
              </a:rPr>
              <a:t>DDD</a:t>
            </a:r>
          </a:p>
          <a:p>
            <a:pPr algn="ctr"/>
            <a:r>
              <a:rPr kumimoji="1" lang="en-US" altLang="ja-JP" b="1" dirty="0">
                <a:solidFill>
                  <a:srgbClr val="00437A"/>
                </a:solidFill>
              </a:rPr>
              <a:t>3 patients</a:t>
            </a:r>
          </a:p>
          <a:p>
            <a:pPr algn="ctr"/>
            <a:r>
              <a:rPr kumimoji="1" lang="en-US" altLang="ja-JP" b="1" dirty="0">
                <a:solidFill>
                  <a:srgbClr val="00437A"/>
                </a:solidFill>
              </a:rPr>
              <a:t>(12.0%)</a:t>
            </a:r>
            <a:endParaRPr kumimoji="1" lang="ja-JP" altLang="en-US" b="1">
              <a:solidFill>
                <a:srgbClr val="00437A"/>
              </a:solidFill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6679B3A-1AC1-0724-45BB-0CD710EC6C09}"/>
              </a:ext>
            </a:extLst>
          </p:cNvPr>
          <p:cNvCxnSpPr>
            <a:cxnSpLocks/>
          </p:cNvCxnSpPr>
          <p:nvPr/>
        </p:nvCxnSpPr>
        <p:spPr>
          <a:xfrm>
            <a:off x="4356394" y="2639043"/>
            <a:ext cx="239637" cy="47892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32E6CB3-7B69-57A4-FD76-6426A3EC0156}"/>
              </a:ext>
            </a:extLst>
          </p:cNvPr>
          <p:cNvCxnSpPr/>
          <p:nvPr/>
        </p:nvCxnSpPr>
        <p:spPr>
          <a:xfrm>
            <a:off x="3747030" y="3154518"/>
            <a:ext cx="336655" cy="33621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Up Arrow 10">
            <a:extLst>
              <a:ext uri="{FF2B5EF4-FFF2-40B4-BE49-F238E27FC236}">
                <a16:creationId xmlns:a16="http://schemas.microsoft.com/office/drawing/2014/main" id="{6CBFFF0F-64DA-603C-5A2A-6113399A20CA}"/>
              </a:ext>
            </a:extLst>
          </p:cNvPr>
          <p:cNvSpPr/>
          <p:nvPr/>
        </p:nvSpPr>
        <p:spPr>
          <a:xfrm rot="5400000">
            <a:off x="6117654" y="4200650"/>
            <a:ext cx="605793" cy="372078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 w="22225">
            <a:solidFill>
              <a:srgbClr val="AA0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Up Arrow 10">
            <a:extLst>
              <a:ext uri="{FF2B5EF4-FFF2-40B4-BE49-F238E27FC236}">
                <a16:creationId xmlns:a16="http://schemas.microsoft.com/office/drawing/2014/main" id="{EA4D1541-9382-7E11-9BCA-2340E5054837}"/>
              </a:ext>
            </a:extLst>
          </p:cNvPr>
          <p:cNvSpPr/>
          <p:nvPr/>
        </p:nvSpPr>
        <p:spPr>
          <a:xfrm rot="5400000">
            <a:off x="6319645" y="4200650"/>
            <a:ext cx="605793" cy="372078"/>
          </a:xfrm>
          <a:prstGeom prst="upArrow">
            <a:avLst>
              <a:gd name="adj1" fmla="val 0"/>
              <a:gd name="adj2" fmla="val 108703"/>
            </a:avLst>
          </a:prstGeom>
          <a:noFill/>
          <a:ln w="22225">
            <a:solidFill>
              <a:srgbClr val="AA0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Up Arrow 10">
            <a:extLst>
              <a:ext uri="{FF2B5EF4-FFF2-40B4-BE49-F238E27FC236}">
                <a16:creationId xmlns:a16="http://schemas.microsoft.com/office/drawing/2014/main" id="{2634E4EA-36B9-5E11-6F59-F194C502B389}"/>
              </a:ext>
            </a:extLst>
          </p:cNvPr>
          <p:cNvSpPr/>
          <p:nvPr/>
        </p:nvSpPr>
        <p:spPr>
          <a:xfrm rot="5400000">
            <a:off x="6564096" y="4177004"/>
            <a:ext cx="605793" cy="372078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 w="22225">
            <a:solidFill>
              <a:srgbClr val="AA00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EF10AD2-6665-56D9-3BE4-354D2096DF71}"/>
              </a:ext>
            </a:extLst>
          </p:cNvPr>
          <p:cNvSpPr txBox="1"/>
          <p:nvPr/>
        </p:nvSpPr>
        <p:spPr>
          <a:xfrm>
            <a:off x="7163777" y="2721995"/>
            <a:ext cx="4844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13 patients (65.0%) achieved remission.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No patients developed kidney failure.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Urinary protein creatinine ratio significantly decreased in both prednisolone-used and prednisolone-free groups.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Serum C3 levels significantly increased in both prednisolone-used and prednisolone-free groups.</a:t>
            </a:r>
          </a:p>
        </p:txBody>
      </p:sp>
      <p:sp>
        <p:nvSpPr>
          <p:cNvPr id="55" name="Rectangle 58">
            <a:extLst>
              <a:ext uri="{FF2B5EF4-FFF2-40B4-BE49-F238E27FC236}">
                <a16:creationId xmlns:a16="http://schemas.microsoft.com/office/drawing/2014/main" id="{1A61A3E1-F849-51FF-BA00-2698EBCE3104}"/>
              </a:ext>
            </a:extLst>
          </p:cNvPr>
          <p:cNvSpPr/>
          <p:nvPr/>
        </p:nvSpPr>
        <p:spPr>
          <a:xfrm>
            <a:off x="7128953" y="2502492"/>
            <a:ext cx="4941849" cy="2664785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rgbClr val="AA0065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51B9298-39AA-4BD3-9BD8-81A78F3A7DFE}"/>
              </a:ext>
            </a:extLst>
          </p:cNvPr>
          <p:cNvSpPr/>
          <p:nvPr/>
        </p:nvSpPr>
        <p:spPr>
          <a:xfrm>
            <a:off x="7128953" y="1991119"/>
            <a:ext cx="4941849" cy="614223"/>
          </a:xfrm>
          <a:prstGeom prst="rect">
            <a:avLst/>
          </a:prstGeom>
          <a:solidFill>
            <a:srgbClr val="AA0065"/>
          </a:solidFill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C3GN</a:t>
            </a:r>
          </a:p>
          <a:p>
            <a:pPr algn="ctr"/>
            <a:r>
              <a:rPr lang="en-GB" b="1" dirty="0"/>
              <a:t>( 20 patients )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</TotalTime>
  <Words>167</Words>
  <Application>Microsoft Macintosh PowerPoint</Application>
  <PresentationFormat>ワイド画面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増田 知佳</cp:lastModifiedBy>
  <cp:revision>59</cp:revision>
  <dcterms:created xsi:type="dcterms:W3CDTF">2019-06-13T12:30:18Z</dcterms:created>
  <dcterms:modified xsi:type="dcterms:W3CDTF">2024-01-11T06:28:10Z</dcterms:modified>
</cp:coreProperties>
</file>