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5082"/>
    <a:srgbClr val="983A5E"/>
    <a:srgbClr val="004277"/>
    <a:srgbClr val="296DC0"/>
    <a:srgbClr val="AA0065"/>
    <a:srgbClr val="0092F7"/>
    <a:srgbClr val="65AA00"/>
    <a:srgbClr val="00437A"/>
    <a:srgbClr val="0066B5"/>
    <a:srgbClr val="004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AU" sz="2800" b="1" dirty="0">
                <a:solidFill>
                  <a:schemeClr val="bg1"/>
                </a:solidFill>
              </a:rPr>
              <a:t>Perinatal Risk Factors of Cardiovascular-Renal Outcome </a:t>
            </a:r>
          </a:p>
          <a:p>
            <a:pPr marL="216000" algn="l"/>
            <a:r>
              <a:rPr lang="en-AU" sz="2800" b="1" dirty="0">
                <a:solidFill>
                  <a:schemeClr val="bg1"/>
                </a:solidFill>
              </a:rPr>
              <a:t>in former Extremely Low Birth Weight (ELBW) neonates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AU" dirty="0">
                <a:solidFill>
                  <a:schemeClr val="bg1"/>
                </a:solidFill>
              </a:rPr>
              <a:t>Can perinatal risk factors explain adverse long-term outcomes in former </a:t>
            </a:r>
            <a:r>
              <a:rPr lang="en-AU" dirty="0" err="1">
                <a:solidFill>
                  <a:schemeClr val="bg1"/>
                </a:solidFill>
              </a:rPr>
              <a:t>preterms</a:t>
            </a:r>
            <a:r>
              <a:rPr lang="en-AU" dirty="0">
                <a:solidFill>
                  <a:schemeClr val="bg1"/>
                </a:solidFill>
              </a:rPr>
              <a:t>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Colleman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AU" dirty="0">
                <a:solidFill>
                  <a:schemeClr val="bg1"/>
                </a:solidFill>
              </a:rPr>
              <a:t>Understanding risk profiles for </a:t>
            </a:r>
            <a:r>
              <a:rPr lang="en-AU" dirty="0" err="1">
                <a:solidFill>
                  <a:schemeClr val="bg1"/>
                </a:solidFill>
              </a:rPr>
              <a:t>unfavorable</a:t>
            </a:r>
            <a:r>
              <a:rPr lang="en-AU" dirty="0">
                <a:solidFill>
                  <a:schemeClr val="bg1"/>
                </a:solidFill>
              </a:rPr>
              <a:t> outcomes may help to identify children at increased risk for renal or cardiac dysfunction. These risk profiles could be different for renal and cardiovascular outcome.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B414C5-8086-D2B9-212A-928DB6452733}"/>
              </a:ext>
            </a:extLst>
          </p:cNvPr>
          <p:cNvSpPr txBox="1"/>
          <p:nvPr/>
        </p:nvSpPr>
        <p:spPr>
          <a:xfrm>
            <a:off x="-809635" y="3060712"/>
            <a:ext cx="48021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>
                <a:solidFill>
                  <a:srgbClr val="296DC0"/>
                </a:solidFill>
              </a:rPr>
              <a:t>Premat</a:t>
            </a:r>
            <a:r>
              <a:rPr lang="en-AU" sz="2000" b="1" dirty="0" err="1">
                <a:solidFill>
                  <a:srgbClr val="296DC0"/>
                </a:solidFill>
              </a:rPr>
              <a:t>urity</a:t>
            </a:r>
            <a:r>
              <a:rPr lang="en-AU" sz="2000" b="1" dirty="0">
                <a:solidFill>
                  <a:srgbClr val="296DC0"/>
                </a:solidFill>
              </a:rPr>
              <a:t> as </a:t>
            </a:r>
          </a:p>
          <a:p>
            <a:pPr algn="ctr"/>
            <a:r>
              <a:rPr lang="en-AU" sz="2000" b="1" dirty="0">
                <a:solidFill>
                  <a:srgbClr val="296DC0"/>
                </a:solidFill>
              </a:rPr>
              <a:t>predictor of children’s </a:t>
            </a:r>
          </a:p>
          <a:p>
            <a:pPr algn="ctr"/>
            <a:r>
              <a:rPr lang="en-AU" sz="2000" b="1" dirty="0">
                <a:solidFill>
                  <a:srgbClr val="296DC0"/>
                </a:solidFill>
              </a:rPr>
              <a:t>Cardiovascular-renal Health </a:t>
            </a:r>
          </a:p>
          <a:p>
            <a:pPr algn="ctr"/>
            <a:r>
              <a:rPr lang="en-AU" sz="2000" b="1" dirty="0">
                <a:solidFill>
                  <a:srgbClr val="296DC0"/>
                </a:solidFill>
              </a:rPr>
              <a:t>(PREMATCH)</a:t>
            </a:r>
            <a:r>
              <a:rPr lang="en-GB" sz="2000" b="1" dirty="0">
                <a:solidFill>
                  <a:srgbClr val="296DC0"/>
                </a:solidFill>
              </a:rPr>
              <a:t> study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95C7D26-6973-6F6A-947D-553CFF0EFABA}"/>
              </a:ext>
            </a:extLst>
          </p:cNvPr>
          <p:cNvGrpSpPr/>
          <p:nvPr/>
        </p:nvGrpSpPr>
        <p:grpSpPr>
          <a:xfrm>
            <a:off x="1048022" y="2140464"/>
            <a:ext cx="314254" cy="559509"/>
            <a:chOff x="536895" y="2890801"/>
            <a:chExt cx="314254" cy="559509"/>
          </a:xfrm>
        </p:grpSpPr>
        <p:sp>
          <p:nvSpPr>
            <p:cNvPr id="3" name="Freeform: Shape 46">
              <a:extLst>
                <a:ext uri="{FF2B5EF4-FFF2-40B4-BE49-F238E27FC236}">
                  <a16:creationId xmlns:a16="http://schemas.microsoft.com/office/drawing/2014/main" id="{B33AC95A-B45C-BB8E-40CB-AFBF380DDEF7}"/>
                </a:ext>
              </a:extLst>
            </p:cNvPr>
            <p:cNvSpPr/>
            <p:nvPr/>
          </p:nvSpPr>
          <p:spPr>
            <a:xfrm flipH="1">
              <a:off x="536895" y="2985203"/>
              <a:ext cx="151002" cy="3693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296DC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" name="Freeform: Shape 46">
              <a:extLst>
                <a:ext uri="{FF2B5EF4-FFF2-40B4-BE49-F238E27FC236}">
                  <a16:creationId xmlns:a16="http://schemas.microsoft.com/office/drawing/2014/main" id="{BBA19D15-26C5-E081-87FA-902B2F00CE34}"/>
                </a:ext>
              </a:extLst>
            </p:cNvPr>
            <p:cNvSpPr/>
            <p:nvPr/>
          </p:nvSpPr>
          <p:spPr>
            <a:xfrm flipH="1">
              <a:off x="628114" y="2890801"/>
              <a:ext cx="151002" cy="3693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00437A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6">
              <a:extLst>
                <a:ext uri="{FF2B5EF4-FFF2-40B4-BE49-F238E27FC236}">
                  <a16:creationId xmlns:a16="http://schemas.microsoft.com/office/drawing/2014/main" id="{CF58CBB4-1FC1-85B3-4B77-69540AEB2DD4}"/>
                </a:ext>
              </a:extLst>
            </p:cNvPr>
            <p:cNvSpPr/>
            <p:nvPr/>
          </p:nvSpPr>
          <p:spPr>
            <a:xfrm flipH="1">
              <a:off x="599479" y="3080978"/>
              <a:ext cx="151002" cy="3693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46">
              <a:extLst>
                <a:ext uri="{FF2B5EF4-FFF2-40B4-BE49-F238E27FC236}">
                  <a16:creationId xmlns:a16="http://schemas.microsoft.com/office/drawing/2014/main" id="{FB742998-A73D-1E91-E272-2232CDE03CC8}"/>
                </a:ext>
              </a:extLst>
            </p:cNvPr>
            <p:cNvSpPr/>
            <p:nvPr/>
          </p:nvSpPr>
          <p:spPr>
            <a:xfrm flipH="1">
              <a:off x="700147" y="2990800"/>
              <a:ext cx="151002" cy="3693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C0308C-5A14-D852-6773-8FBDFE3D540C}"/>
              </a:ext>
            </a:extLst>
          </p:cNvPr>
          <p:cNvGrpSpPr/>
          <p:nvPr/>
        </p:nvGrpSpPr>
        <p:grpSpPr>
          <a:xfrm>
            <a:off x="1041897" y="4843568"/>
            <a:ext cx="314254" cy="559509"/>
            <a:chOff x="1855365" y="2890801"/>
            <a:chExt cx="314254" cy="559509"/>
          </a:xfrm>
        </p:grpSpPr>
        <p:sp>
          <p:nvSpPr>
            <p:cNvPr id="7" name="Freeform: Shape 46">
              <a:extLst>
                <a:ext uri="{FF2B5EF4-FFF2-40B4-BE49-F238E27FC236}">
                  <a16:creationId xmlns:a16="http://schemas.microsoft.com/office/drawing/2014/main" id="{98FCB517-1123-425D-1F87-D77C7658224B}"/>
                </a:ext>
              </a:extLst>
            </p:cNvPr>
            <p:cNvSpPr/>
            <p:nvPr/>
          </p:nvSpPr>
          <p:spPr>
            <a:xfrm flipH="1">
              <a:off x="1855365" y="2985203"/>
              <a:ext cx="151002" cy="3693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46">
              <a:extLst>
                <a:ext uri="{FF2B5EF4-FFF2-40B4-BE49-F238E27FC236}">
                  <a16:creationId xmlns:a16="http://schemas.microsoft.com/office/drawing/2014/main" id="{B9AF3096-68FB-834F-77F4-A8EE24031317}"/>
                </a:ext>
              </a:extLst>
            </p:cNvPr>
            <p:cNvSpPr/>
            <p:nvPr/>
          </p:nvSpPr>
          <p:spPr>
            <a:xfrm flipH="1">
              <a:off x="1946584" y="2890801"/>
              <a:ext cx="151002" cy="3693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46">
              <a:extLst>
                <a:ext uri="{FF2B5EF4-FFF2-40B4-BE49-F238E27FC236}">
                  <a16:creationId xmlns:a16="http://schemas.microsoft.com/office/drawing/2014/main" id="{515A4901-4D9B-C201-68A8-9D8390E3BB2D}"/>
                </a:ext>
              </a:extLst>
            </p:cNvPr>
            <p:cNvSpPr/>
            <p:nvPr/>
          </p:nvSpPr>
          <p:spPr>
            <a:xfrm flipH="1">
              <a:off x="1917949" y="3080978"/>
              <a:ext cx="151002" cy="3693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46">
              <a:extLst>
                <a:ext uri="{FF2B5EF4-FFF2-40B4-BE49-F238E27FC236}">
                  <a16:creationId xmlns:a16="http://schemas.microsoft.com/office/drawing/2014/main" id="{B9C6495A-5414-13C9-64AE-25682CC33984}"/>
                </a:ext>
              </a:extLst>
            </p:cNvPr>
            <p:cNvSpPr/>
            <p:nvPr/>
          </p:nvSpPr>
          <p:spPr>
            <a:xfrm flipH="1">
              <a:off x="2018617" y="2990800"/>
              <a:ext cx="151002" cy="369332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39E8122-E7C9-10CC-C32D-745EC0A07BAB}"/>
              </a:ext>
            </a:extLst>
          </p:cNvPr>
          <p:cNvCxnSpPr>
            <a:cxnSpLocks/>
          </p:cNvCxnSpPr>
          <p:nvPr/>
        </p:nvCxnSpPr>
        <p:spPr>
          <a:xfrm>
            <a:off x="601693" y="4506524"/>
            <a:ext cx="263672" cy="395187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BF96FC9-3701-F6A1-D661-463601E47101}"/>
              </a:ext>
            </a:extLst>
          </p:cNvPr>
          <p:cNvCxnSpPr>
            <a:cxnSpLocks/>
          </p:cNvCxnSpPr>
          <p:nvPr/>
        </p:nvCxnSpPr>
        <p:spPr>
          <a:xfrm flipV="1">
            <a:off x="601693" y="2653019"/>
            <a:ext cx="263672" cy="395187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61FB7B8-95AC-8DC6-2F70-BD4732CF42BD}"/>
              </a:ext>
            </a:extLst>
          </p:cNvPr>
          <p:cNvSpPr txBox="1"/>
          <p:nvPr/>
        </p:nvSpPr>
        <p:spPr>
          <a:xfrm>
            <a:off x="1443969" y="4676562"/>
            <a:ext cx="1762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296DC0"/>
                </a:solidFill>
              </a:rPr>
              <a:t>controls</a:t>
            </a:r>
          </a:p>
          <a:p>
            <a:pPr algn="ctr"/>
            <a:r>
              <a:rPr lang="en-GB" sz="2000" dirty="0">
                <a:solidFill>
                  <a:srgbClr val="296DC0"/>
                </a:solidFill>
              </a:rPr>
              <a:t>n=87</a:t>
            </a:r>
          </a:p>
        </p:txBody>
      </p:sp>
      <p:sp>
        <p:nvSpPr>
          <p:cNvPr id="31" name="Up Arrow 10">
            <a:extLst>
              <a:ext uri="{FF2B5EF4-FFF2-40B4-BE49-F238E27FC236}">
                <a16:creationId xmlns:a16="http://schemas.microsoft.com/office/drawing/2014/main" id="{BB31A29C-17F1-E346-1480-F23D4A39A1A4}"/>
              </a:ext>
            </a:extLst>
          </p:cNvPr>
          <p:cNvSpPr/>
          <p:nvPr/>
        </p:nvSpPr>
        <p:spPr>
          <a:xfrm>
            <a:off x="4802454" y="1654998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Up Arrow 12">
            <a:extLst>
              <a:ext uri="{FF2B5EF4-FFF2-40B4-BE49-F238E27FC236}">
                <a16:creationId xmlns:a16="http://schemas.microsoft.com/office/drawing/2014/main" id="{779C822C-979A-FE9A-C690-CFB29BAC790E}"/>
              </a:ext>
            </a:extLst>
          </p:cNvPr>
          <p:cNvSpPr/>
          <p:nvPr/>
        </p:nvSpPr>
        <p:spPr>
          <a:xfrm rot="10800000">
            <a:off x="4802454" y="2712047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F97338-EB22-4738-54DC-C9B5CE42F3D5}"/>
              </a:ext>
            </a:extLst>
          </p:cNvPr>
          <p:cNvSpPr txBox="1"/>
          <p:nvPr/>
        </p:nvSpPr>
        <p:spPr>
          <a:xfrm>
            <a:off x="5252436" y="1643971"/>
            <a:ext cx="6766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AA0065"/>
                </a:solidFill>
              </a:rPr>
              <a:t>Higher blood pressure; not correlated with perinatal risk factors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B19E580-D313-7F0E-157D-2684924AB8CF}"/>
              </a:ext>
            </a:extLst>
          </p:cNvPr>
          <p:cNvSpPr/>
          <p:nvPr/>
        </p:nvSpPr>
        <p:spPr>
          <a:xfrm>
            <a:off x="5350619" y="4045237"/>
            <a:ext cx="2054016" cy="614223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Risk factors </a:t>
            </a:r>
          </a:p>
          <a:p>
            <a:pPr algn="ctr"/>
            <a:r>
              <a:rPr lang="en-GB" dirty="0"/>
              <a:t>low eGFR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C33BA44-B451-BB39-B0D0-5F36471CBCEA}"/>
              </a:ext>
            </a:extLst>
          </p:cNvPr>
          <p:cNvCxnSpPr>
            <a:cxnSpLocks/>
          </p:cNvCxnSpPr>
          <p:nvPr/>
        </p:nvCxnSpPr>
        <p:spPr>
          <a:xfrm flipV="1">
            <a:off x="3246204" y="1855506"/>
            <a:ext cx="1329403" cy="306854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B0CC28E-2A8C-2512-40F1-72E63EB445FF}"/>
              </a:ext>
            </a:extLst>
          </p:cNvPr>
          <p:cNvCxnSpPr>
            <a:cxnSpLocks/>
          </p:cNvCxnSpPr>
          <p:nvPr/>
        </p:nvCxnSpPr>
        <p:spPr>
          <a:xfrm>
            <a:off x="6266798" y="3563595"/>
            <a:ext cx="0" cy="392509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0D581F80-8344-8F83-B7CC-7716F1EABFD6}"/>
              </a:ext>
            </a:extLst>
          </p:cNvPr>
          <p:cNvSpPr/>
          <p:nvPr/>
        </p:nvSpPr>
        <p:spPr>
          <a:xfrm>
            <a:off x="1522428" y="2141456"/>
            <a:ext cx="1735313" cy="622841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ELBW cohort</a:t>
            </a:r>
          </a:p>
          <a:p>
            <a:pPr algn="ctr"/>
            <a:r>
              <a:rPr lang="en-GB" dirty="0">
                <a:solidFill>
                  <a:srgbClr val="AA0065"/>
                </a:solidFill>
              </a:rPr>
              <a:t>n=93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27321F-5E6E-F4F3-22A1-35004EF346C1}"/>
              </a:ext>
            </a:extLst>
          </p:cNvPr>
          <p:cNvSpPr/>
          <p:nvPr/>
        </p:nvSpPr>
        <p:spPr>
          <a:xfrm>
            <a:off x="5353468" y="2840527"/>
            <a:ext cx="1735313" cy="622841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Lower eGFR</a:t>
            </a:r>
          </a:p>
        </p:txBody>
      </p:sp>
      <p:pic>
        <p:nvPicPr>
          <p:cNvPr id="18" name="Picture 17" descr="Chart, histogram&#10;&#10;Description automatically generated">
            <a:extLst>
              <a:ext uri="{FF2B5EF4-FFF2-40B4-BE49-F238E27FC236}">
                <a16:creationId xmlns:a16="http://schemas.microsoft.com/office/drawing/2014/main" id="{9F0BDD90-56B6-D7A9-B588-A64D173FBD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9" r="6309"/>
          <a:stretch/>
        </p:blipFill>
        <p:spPr bwMode="auto">
          <a:xfrm>
            <a:off x="8241416" y="2330428"/>
            <a:ext cx="3939497" cy="2927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6809DA7-387D-BDFF-1CFB-785E31C98CC5}"/>
              </a:ext>
            </a:extLst>
          </p:cNvPr>
          <p:cNvCxnSpPr>
            <a:cxnSpLocks/>
          </p:cNvCxnSpPr>
          <p:nvPr/>
        </p:nvCxnSpPr>
        <p:spPr>
          <a:xfrm>
            <a:off x="7490521" y="4352348"/>
            <a:ext cx="446739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85722FF-25EA-E88F-6B55-A6F612213631}"/>
              </a:ext>
            </a:extLst>
          </p:cNvPr>
          <p:cNvCxnSpPr>
            <a:cxnSpLocks/>
          </p:cNvCxnSpPr>
          <p:nvPr/>
        </p:nvCxnSpPr>
        <p:spPr>
          <a:xfrm>
            <a:off x="3254750" y="2758069"/>
            <a:ext cx="1306610" cy="319628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5280267-8678-629A-A9A9-7F30F469E6C9}"/>
              </a:ext>
            </a:extLst>
          </p:cNvPr>
          <p:cNvSpPr txBox="1"/>
          <p:nvPr/>
        </p:nvSpPr>
        <p:spPr>
          <a:xfrm>
            <a:off x="9033581" y="5024706"/>
            <a:ext cx="275105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solidFill>
                  <a:srgbClr val="296DC0"/>
                </a:solidFill>
              </a:rPr>
              <a:t>number of risk factors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40E4D8B-1883-31A7-7A62-CDF6725A13F8}"/>
              </a:ext>
            </a:extLst>
          </p:cNvPr>
          <p:cNvSpPr txBox="1"/>
          <p:nvPr/>
        </p:nvSpPr>
        <p:spPr>
          <a:xfrm rot="16200000">
            <a:off x="6888534" y="3441552"/>
            <a:ext cx="309022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solidFill>
                  <a:srgbClr val="296DC0"/>
                </a:solidFill>
              </a:rPr>
              <a:t>Proportion of children with </a:t>
            </a:r>
          </a:p>
          <a:p>
            <a:pPr algn="ctr"/>
            <a:r>
              <a:rPr lang="en-GB" sz="1400" i="1" dirty="0">
                <a:solidFill>
                  <a:srgbClr val="296DC0"/>
                </a:solidFill>
              </a:rPr>
              <a:t>eGFR &lt;90 ml/min/1.73m</a:t>
            </a:r>
            <a:r>
              <a:rPr lang="en-GB" sz="1400" i="1" baseline="30000" dirty="0">
                <a:solidFill>
                  <a:srgbClr val="296DC0"/>
                </a:solidFill>
              </a:rPr>
              <a:t>2</a:t>
            </a:r>
            <a:endParaRPr lang="en-GB" sz="1400" i="1" dirty="0">
              <a:solidFill>
                <a:srgbClr val="296DC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431862-0A5B-045C-391F-67E313057E87}"/>
              </a:ext>
            </a:extLst>
          </p:cNvPr>
          <p:cNvSpPr txBox="1"/>
          <p:nvPr/>
        </p:nvSpPr>
        <p:spPr>
          <a:xfrm>
            <a:off x="5353468" y="4592898"/>
            <a:ext cx="3790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296DC0"/>
                </a:solidFill>
              </a:rPr>
              <a:t>male sex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296DC0"/>
                </a:solidFill>
              </a:rPr>
              <a:t>ventilation &gt;10 days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296DC0"/>
                </a:solidFill>
              </a:rPr>
              <a:t>intraventricular </a:t>
            </a:r>
            <a:r>
              <a:rPr lang="en-AU" sz="2000" dirty="0" err="1">
                <a:solidFill>
                  <a:srgbClr val="296DC0"/>
                </a:solidFill>
              </a:rPr>
              <a:t>hemorrhage</a:t>
            </a:r>
            <a:endParaRPr lang="en-GB" sz="2000" dirty="0">
              <a:solidFill>
                <a:srgbClr val="296D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3248</TotalTime>
  <Words>134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Anke Raaijmakers (SCHN)</cp:lastModifiedBy>
  <cp:revision>63</cp:revision>
  <cp:lastPrinted>2024-01-09T23:00:56Z</cp:lastPrinted>
  <dcterms:created xsi:type="dcterms:W3CDTF">2019-06-13T12:30:18Z</dcterms:created>
  <dcterms:modified xsi:type="dcterms:W3CDTF">2024-01-10T22:20:22Z</dcterms:modified>
</cp:coreProperties>
</file>