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127" d="100"/>
          <a:sy n="127" d="100"/>
        </p:scale>
        <p:origin x="44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0EAF8-B15E-F042-1916-8F739B60A6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324743-0D71-162A-3DCE-866E41EC5E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9C383-368B-4FDC-117E-FCED624B9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FE8E-6185-FE46-87F0-EF95AD398F22}" type="datetimeFigureOut">
              <a:rPr lang="en-US" smtClean="0"/>
              <a:t>1/20/24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0A417-DD37-97DD-A646-B72CC0366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33C85-B6DA-F735-1A8E-B6E6634BE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0262-EFD0-2B4B-B352-BF3DFEF0D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5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CDD6A-4A18-EABC-9228-5A5B4CC61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5887A7-F98D-9CE7-1CB5-3F5224F21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3A66AE-C60F-CA1D-2879-550942917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FE8E-6185-FE46-87F0-EF95AD398F22}" type="datetimeFigureOut">
              <a:rPr lang="en-US" smtClean="0"/>
              <a:t>1/20/24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AC53F-BB9C-5304-B9D8-31E793C05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176EF-D901-507E-1F26-ED2B373D8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0262-EFD0-2B4B-B352-BF3DFEF0D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8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24C966-D648-DD9B-C4B3-B7F8B31C36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086D3-F6F7-6EB3-38E7-D4BFA8D36A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28AF3-DD0B-2A92-9D49-BB9C3CD4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FE8E-6185-FE46-87F0-EF95AD398F22}" type="datetimeFigureOut">
              <a:rPr lang="en-US" smtClean="0"/>
              <a:t>1/20/24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FDE932-9E7D-40C3-8F62-5E430C0B0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DD8E2-60A4-C524-B591-F0E03955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0262-EFD0-2B4B-B352-BF3DFEF0D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418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57960-9460-61C7-EC95-BD542DE7F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20820-2D03-0E62-E923-69B04CBE8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B73BD-FBC7-4A87-A243-2021BBE4F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FE8E-6185-FE46-87F0-EF95AD398F22}" type="datetimeFigureOut">
              <a:rPr lang="en-US" smtClean="0"/>
              <a:t>1/20/24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61307-ACB9-4D0B-8C0E-8130490FF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0BE51-0806-B220-4B0A-873D299C7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0262-EFD0-2B4B-B352-BF3DFEF0D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935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D91CF-07B4-6E8E-7BE2-ED1549C22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15D496-97CD-AF96-9863-91FBE5BB39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A44109-8E9C-014B-9BAC-AF443539A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FE8E-6185-FE46-87F0-EF95AD398F22}" type="datetimeFigureOut">
              <a:rPr lang="en-US" smtClean="0"/>
              <a:t>1/20/24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E5D61-30F8-8CF6-6617-FFB14FDB8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62CBE-6D49-57B7-3854-030D18169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0262-EFD0-2B4B-B352-BF3DFEF0D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16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C71A1-BDFF-26D2-EEDA-425D0AB9C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42FE2-1989-368D-036B-767D885A8A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5FD7D4-088A-ADDE-285C-9D01E2E980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0EBE98-58C1-1EBF-1A06-1004EED1B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FE8E-6185-FE46-87F0-EF95AD398F22}" type="datetimeFigureOut">
              <a:rPr lang="en-US" smtClean="0"/>
              <a:t>1/20/24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ADDA3D-69AD-972A-5D8B-9BA83197E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87AF33-3A38-D175-4E65-ECC61491E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0262-EFD0-2B4B-B352-BF3DFEF0D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6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023AA-53BA-0591-EA2A-F4BABEA99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309990-4B94-C979-4566-1B3660EDB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9F9EEC-9A1E-5DF8-C255-6C3134C9A6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9ADEB3-9B63-1B04-BF57-E94448D19C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2D2C98-1EDB-8069-5D45-4E1072DABD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6EA1B3-30A9-EE25-3FF9-D641D2DE7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FE8E-6185-FE46-87F0-EF95AD398F22}" type="datetimeFigureOut">
              <a:rPr lang="en-US" smtClean="0"/>
              <a:t>1/20/24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74D8C2-EB78-FCA8-AA6C-00812233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59C834-4904-11F3-07FE-5CC14FF6E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0262-EFD0-2B4B-B352-BF3DFEF0D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57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2958E-214D-C8E3-360A-1EDE68486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14725D-F540-323E-40C9-F0B4178EE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FE8E-6185-FE46-87F0-EF95AD398F22}" type="datetimeFigureOut">
              <a:rPr lang="en-US" smtClean="0"/>
              <a:t>1/20/24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D7B169-5DBD-70CA-AB44-A4EB71D42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55BEE6-6099-889D-615E-FA27A0523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0262-EFD0-2B4B-B352-BF3DFEF0D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8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D37CA1-65B8-A70F-00EE-74238C1B3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FE8E-6185-FE46-87F0-EF95AD398F22}" type="datetimeFigureOut">
              <a:rPr lang="en-US" smtClean="0"/>
              <a:t>1/20/24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737931-67C0-BD83-FE35-D8C48B637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018205-075A-2A21-99F9-04F23CDBB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0262-EFD0-2B4B-B352-BF3DFEF0D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46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A5FF7-BB04-0B12-EC3C-C84680507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91152-E990-D66D-40B2-D4BE09C7E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6C3181-3BB7-EF9A-97E6-A8A93EB64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27F94-0787-C3E9-005A-01EAB46C1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FE8E-6185-FE46-87F0-EF95AD398F22}" type="datetimeFigureOut">
              <a:rPr lang="en-US" smtClean="0"/>
              <a:t>1/20/24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CA8213-E777-6C23-5D8A-8CAED0E86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28E5B3-1E66-EA71-4CD7-07160F88D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0262-EFD0-2B4B-B352-BF3DFEF0D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8D5F4-E3EB-EC26-9B18-64EB89C56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57B378-728E-4637-B14A-F38B1B019F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AF7B72-04DE-129A-491D-CA53829091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C1A9B8-7819-6FE6-221D-B4C30582D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FFE8E-6185-FE46-87F0-EF95AD398F22}" type="datetimeFigureOut">
              <a:rPr lang="en-US" smtClean="0"/>
              <a:t>1/20/24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94D75A-A774-A29E-9F75-15F95AC4B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7A5E7-7A90-5EEC-A653-39C8B23CA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0262-EFD0-2B4B-B352-BF3DFEF0D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982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279F4-D5C3-CDFF-3DE2-B70236B74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0AD3D7-11AB-D24D-A834-DDF40A8A4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B6C7B-DD79-005F-A669-1C2F0D94D8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FFE8E-6185-FE46-87F0-EF95AD398F22}" type="datetimeFigureOut">
              <a:rPr lang="en-US" smtClean="0"/>
              <a:t>1/20/24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B7C58-5177-F11E-7BAA-82EDBB6C76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50ABC-5181-86FC-CE19-C01DCA0779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80262-EFD0-2B4B-B352-BF3DFEF0D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94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5">
            <a:extLst>
              <a:ext uri="{FF2B5EF4-FFF2-40B4-BE49-F238E27FC236}">
                <a16:creationId xmlns:a16="http://schemas.microsoft.com/office/drawing/2014/main" id="{8B89412C-F9D8-5EAC-3D1F-B5852ED4FA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837763"/>
              </p:ext>
            </p:extLst>
          </p:nvPr>
        </p:nvGraphicFramePr>
        <p:xfrm>
          <a:off x="177452" y="578406"/>
          <a:ext cx="10362353" cy="14833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540153">
                  <a:extLst>
                    <a:ext uri="{9D8B030D-6E8A-4147-A177-3AD203B41FA5}">
                      <a16:colId xmlns:a16="http://schemas.microsoft.com/office/drawing/2014/main" val="2445239120"/>
                    </a:ext>
                  </a:extLst>
                </a:gridCol>
                <a:gridCol w="1518654">
                  <a:extLst>
                    <a:ext uri="{9D8B030D-6E8A-4147-A177-3AD203B41FA5}">
                      <a16:colId xmlns:a16="http://schemas.microsoft.com/office/drawing/2014/main" val="2213940678"/>
                    </a:ext>
                  </a:extLst>
                </a:gridCol>
                <a:gridCol w="1398494">
                  <a:extLst>
                    <a:ext uri="{9D8B030D-6E8A-4147-A177-3AD203B41FA5}">
                      <a16:colId xmlns:a16="http://schemas.microsoft.com/office/drawing/2014/main" val="294160767"/>
                    </a:ext>
                  </a:extLst>
                </a:gridCol>
                <a:gridCol w="1398494">
                  <a:extLst>
                    <a:ext uri="{9D8B030D-6E8A-4147-A177-3AD203B41FA5}">
                      <a16:colId xmlns:a16="http://schemas.microsoft.com/office/drawing/2014/main" val="3139389952"/>
                    </a:ext>
                  </a:extLst>
                </a:gridCol>
                <a:gridCol w="1461247">
                  <a:extLst>
                    <a:ext uri="{9D8B030D-6E8A-4147-A177-3AD203B41FA5}">
                      <a16:colId xmlns:a16="http://schemas.microsoft.com/office/drawing/2014/main" val="617707453"/>
                    </a:ext>
                  </a:extLst>
                </a:gridCol>
                <a:gridCol w="1523884">
                  <a:extLst>
                    <a:ext uri="{9D8B030D-6E8A-4147-A177-3AD203B41FA5}">
                      <a16:colId xmlns:a16="http://schemas.microsoft.com/office/drawing/2014/main" val="2410138805"/>
                    </a:ext>
                  </a:extLst>
                </a:gridCol>
                <a:gridCol w="1521427">
                  <a:extLst>
                    <a:ext uri="{9D8B030D-6E8A-4147-A177-3AD203B41FA5}">
                      <a16:colId xmlns:a16="http://schemas.microsoft.com/office/drawing/2014/main" val="15145184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Mouse 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Mock + M7</a:t>
                      </a:r>
                      <a:endParaRPr lang="en-US" sz="1600" b="0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3ug +Saline</a:t>
                      </a:r>
                      <a:endParaRPr lang="en-US" sz="1600" b="0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3ug + M7</a:t>
                      </a:r>
                      <a:endParaRPr lang="en-US" sz="1600" b="0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0.3ug + M7</a:t>
                      </a:r>
                      <a:endParaRPr lang="en-US" sz="1600" b="0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0.03ug + M7</a:t>
                      </a:r>
                      <a:endParaRPr lang="en-US" sz="1600" b="0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Mock + Saline</a:t>
                      </a:r>
                      <a:endParaRPr lang="en-US" sz="1600" b="0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8275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1:320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6859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7642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1:320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5331323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394D9904-D75F-B70C-9C08-C61DA8A6E14E}"/>
              </a:ext>
            </a:extLst>
          </p:cNvPr>
          <p:cNvSpPr txBox="1"/>
          <p:nvPr/>
        </p:nvSpPr>
        <p:spPr>
          <a:xfrm>
            <a:off x="103821" y="269391"/>
            <a:ext cx="2118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Bris/18 HAI titers</a:t>
            </a:r>
          </a:p>
        </p:txBody>
      </p:sp>
      <p:graphicFrame>
        <p:nvGraphicFramePr>
          <p:cNvPr id="17" name="Table 5">
            <a:extLst>
              <a:ext uri="{FF2B5EF4-FFF2-40B4-BE49-F238E27FC236}">
                <a16:creationId xmlns:a16="http://schemas.microsoft.com/office/drawing/2014/main" id="{5E128F13-C04C-42B5-7CA8-5056DBFA2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46993"/>
              </p:ext>
            </p:extLst>
          </p:nvPr>
        </p:nvGraphicFramePr>
        <p:xfrm>
          <a:off x="177453" y="4119358"/>
          <a:ext cx="10357346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0153">
                  <a:extLst>
                    <a:ext uri="{9D8B030D-6E8A-4147-A177-3AD203B41FA5}">
                      <a16:colId xmlns:a16="http://schemas.microsoft.com/office/drawing/2014/main" val="2445239120"/>
                    </a:ext>
                  </a:extLst>
                </a:gridCol>
                <a:gridCol w="1512482">
                  <a:extLst>
                    <a:ext uri="{9D8B030D-6E8A-4147-A177-3AD203B41FA5}">
                      <a16:colId xmlns:a16="http://schemas.microsoft.com/office/drawing/2014/main" val="3156019746"/>
                    </a:ext>
                  </a:extLst>
                </a:gridCol>
                <a:gridCol w="1401289">
                  <a:extLst>
                    <a:ext uri="{9D8B030D-6E8A-4147-A177-3AD203B41FA5}">
                      <a16:colId xmlns:a16="http://schemas.microsoft.com/office/drawing/2014/main" val="294160767"/>
                    </a:ext>
                  </a:extLst>
                </a:gridCol>
                <a:gridCol w="1401288">
                  <a:extLst>
                    <a:ext uri="{9D8B030D-6E8A-4147-A177-3AD203B41FA5}">
                      <a16:colId xmlns:a16="http://schemas.microsoft.com/office/drawing/2014/main" val="3139389952"/>
                    </a:ext>
                  </a:extLst>
                </a:gridCol>
                <a:gridCol w="1448790">
                  <a:extLst>
                    <a:ext uri="{9D8B030D-6E8A-4147-A177-3AD203B41FA5}">
                      <a16:colId xmlns:a16="http://schemas.microsoft.com/office/drawing/2014/main" val="617707453"/>
                    </a:ext>
                  </a:extLst>
                </a:gridCol>
                <a:gridCol w="1543792">
                  <a:extLst>
                    <a:ext uri="{9D8B030D-6E8A-4147-A177-3AD203B41FA5}">
                      <a16:colId xmlns:a16="http://schemas.microsoft.com/office/drawing/2014/main" val="2410138805"/>
                    </a:ext>
                  </a:extLst>
                </a:gridCol>
                <a:gridCol w="1509552">
                  <a:extLst>
                    <a:ext uri="{9D8B030D-6E8A-4147-A177-3AD203B41FA5}">
                      <a16:colId xmlns:a16="http://schemas.microsoft.com/office/drawing/2014/main" val="15145184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859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642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331323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F9B7055F-DB4B-0C3B-FB26-22276CC29209}"/>
              </a:ext>
            </a:extLst>
          </p:cNvPr>
          <p:cNvSpPr txBox="1"/>
          <p:nvPr/>
        </p:nvSpPr>
        <p:spPr>
          <a:xfrm>
            <a:off x="103821" y="3770568"/>
            <a:ext cx="441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% weight loss at day 3 post-infection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EC3FBF1-8D29-16E4-1F91-C1ABFEA53B23}"/>
              </a:ext>
            </a:extLst>
          </p:cNvPr>
          <p:cNvSpPr txBox="1"/>
          <p:nvPr/>
        </p:nvSpPr>
        <p:spPr>
          <a:xfrm>
            <a:off x="5580531" y="27175"/>
            <a:ext cx="1120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Y2/J4/TJ5</a:t>
            </a:r>
          </a:p>
        </p:txBody>
      </p:sp>
      <p:sp>
        <p:nvSpPr>
          <p:cNvPr id="20" name="Left Bracket 19">
            <a:extLst>
              <a:ext uri="{FF2B5EF4-FFF2-40B4-BE49-F238E27FC236}">
                <a16:creationId xmlns:a16="http://schemas.microsoft.com/office/drawing/2014/main" id="{FCA1436B-E1AA-20B9-FA1E-7407AE1326FC}"/>
              </a:ext>
            </a:extLst>
          </p:cNvPr>
          <p:cNvSpPr/>
          <p:nvPr/>
        </p:nvSpPr>
        <p:spPr>
          <a:xfrm rot="5400000">
            <a:off x="5986372" y="-1839635"/>
            <a:ext cx="207226" cy="4628860"/>
          </a:xfrm>
          <a:prstGeom prst="leftBracket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Table 5">
            <a:extLst>
              <a:ext uri="{FF2B5EF4-FFF2-40B4-BE49-F238E27FC236}">
                <a16:creationId xmlns:a16="http://schemas.microsoft.com/office/drawing/2014/main" id="{FB941B8A-C91F-0C1F-40B1-2CB8374B92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468716"/>
              </p:ext>
            </p:extLst>
          </p:nvPr>
        </p:nvGraphicFramePr>
        <p:xfrm>
          <a:off x="177452" y="2544573"/>
          <a:ext cx="10357347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0153">
                  <a:extLst>
                    <a:ext uri="{9D8B030D-6E8A-4147-A177-3AD203B41FA5}">
                      <a16:colId xmlns:a16="http://schemas.microsoft.com/office/drawing/2014/main" val="2445239120"/>
                    </a:ext>
                  </a:extLst>
                </a:gridCol>
                <a:gridCol w="1524359">
                  <a:extLst>
                    <a:ext uri="{9D8B030D-6E8A-4147-A177-3AD203B41FA5}">
                      <a16:colId xmlns:a16="http://schemas.microsoft.com/office/drawing/2014/main" val="3857329691"/>
                    </a:ext>
                  </a:extLst>
                </a:gridCol>
                <a:gridCol w="1389413">
                  <a:extLst>
                    <a:ext uri="{9D8B030D-6E8A-4147-A177-3AD203B41FA5}">
                      <a16:colId xmlns:a16="http://schemas.microsoft.com/office/drawing/2014/main" val="294160767"/>
                    </a:ext>
                  </a:extLst>
                </a:gridCol>
                <a:gridCol w="1401288">
                  <a:extLst>
                    <a:ext uri="{9D8B030D-6E8A-4147-A177-3AD203B41FA5}">
                      <a16:colId xmlns:a16="http://schemas.microsoft.com/office/drawing/2014/main" val="3139389952"/>
                    </a:ext>
                  </a:extLst>
                </a:gridCol>
                <a:gridCol w="1448790">
                  <a:extLst>
                    <a:ext uri="{9D8B030D-6E8A-4147-A177-3AD203B41FA5}">
                      <a16:colId xmlns:a16="http://schemas.microsoft.com/office/drawing/2014/main" val="617707453"/>
                    </a:ext>
                  </a:extLst>
                </a:gridCol>
                <a:gridCol w="1543792">
                  <a:extLst>
                    <a:ext uri="{9D8B030D-6E8A-4147-A177-3AD203B41FA5}">
                      <a16:colId xmlns:a16="http://schemas.microsoft.com/office/drawing/2014/main" val="2410138805"/>
                    </a:ext>
                  </a:extLst>
                </a:gridCol>
                <a:gridCol w="1509552">
                  <a:extLst>
                    <a:ext uri="{9D8B030D-6E8A-4147-A177-3AD203B41FA5}">
                      <a16:colId xmlns:a16="http://schemas.microsoft.com/office/drawing/2014/main" val="15145184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1.4x10</a:t>
                      </a:r>
                      <a:r>
                        <a:rPr lang="en-US" baseline="30000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859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1.4x10</a:t>
                      </a:r>
                      <a:r>
                        <a:rPr lang="en-US" baseline="30000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642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1.4x10</a:t>
                      </a:r>
                      <a:r>
                        <a:rPr lang="en-US" baseline="30000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331323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DCB5A751-70CB-0EE9-9931-1818A236687F}"/>
              </a:ext>
            </a:extLst>
          </p:cNvPr>
          <p:cNvSpPr txBox="1"/>
          <p:nvPr/>
        </p:nvSpPr>
        <p:spPr>
          <a:xfrm>
            <a:off x="84854" y="2175241"/>
            <a:ext cx="6011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End-point total IgG titers in serum against WT Bris/18 </a:t>
            </a:r>
            <a:r>
              <a:rPr lang="en-US" b="1" dirty="0" err="1"/>
              <a:t>rHA</a:t>
            </a:r>
            <a:r>
              <a:rPr lang="en-US" b="1" dirty="0"/>
              <a:t> 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DD3C0C71-4FF7-7AB3-A937-1D866B8A0D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541025"/>
              </p:ext>
            </p:extLst>
          </p:nvPr>
        </p:nvGraphicFramePr>
        <p:xfrm>
          <a:off x="177453" y="5694143"/>
          <a:ext cx="10367836" cy="1112520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1540153">
                  <a:extLst>
                    <a:ext uri="{9D8B030D-6E8A-4147-A177-3AD203B41FA5}">
                      <a16:colId xmlns:a16="http://schemas.microsoft.com/office/drawing/2014/main" val="2445239120"/>
                    </a:ext>
                  </a:extLst>
                </a:gridCol>
                <a:gridCol w="1512482">
                  <a:extLst>
                    <a:ext uri="{9D8B030D-6E8A-4147-A177-3AD203B41FA5}">
                      <a16:colId xmlns:a16="http://schemas.microsoft.com/office/drawing/2014/main" val="2890318342"/>
                    </a:ext>
                  </a:extLst>
                </a:gridCol>
                <a:gridCol w="1413164">
                  <a:extLst>
                    <a:ext uri="{9D8B030D-6E8A-4147-A177-3AD203B41FA5}">
                      <a16:colId xmlns:a16="http://schemas.microsoft.com/office/drawing/2014/main" val="294160767"/>
                    </a:ext>
                  </a:extLst>
                </a:gridCol>
                <a:gridCol w="1401288">
                  <a:extLst>
                    <a:ext uri="{9D8B030D-6E8A-4147-A177-3AD203B41FA5}">
                      <a16:colId xmlns:a16="http://schemas.microsoft.com/office/drawing/2014/main" val="3139389952"/>
                    </a:ext>
                  </a:extLst>
                </a:gridCol>
                <a:gridCol w="1448790">
                  <a:extLst>
                    <a:ext uri="{9D8B030D-6E8A-4147-A177-3AD203B41FA5}">
                      <a16:colId xmlns:a16="http://schemas.microsoft.com/office/drawing/2014/main" val="617707453"/>
                    </a:ext>
                  </a:extLst>
                </a:gridCol>
                <a:gridCol w="1531917">
                  <a:extLst>
                    <a:ext uri="{9D8B030D-6E8A-4147-A177-3AD203B41FA5}">
                      <a16:colId xmlns:a16="http://schemas.microsoft.com/office/drawing/2014/main" val="2410138805"/>
                    </a:ext>
                  </a:extLst>
                </a:gridCol>
                <a:gridCol w="1520042">
                  <a:extLst>
                    <a:ext uri="{9D8B030D-6E8A-4147-A177-3AD203B41FA5}">
                      <a16:colId xmlns:a16="http://schemas.microsoft.com/office/drawing/2014/main" val="15145184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1.29x10</a:t>
                      </a:r>
                      <a:r>
                        <a:rPr lang="en-US" baseline="30000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2.95x10</a:t>
                      </a:r>
                      <a:r>
                        <a:rPr lang="en-US" baseline="30000" dirty="0"/>
                        <a:t>6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1.50x10</a:t>
                      </a:r>
                      <a:r>
                        <a:rPr lang="en-US" baseline="30000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2.00x10</a:t>
                      </a:r>
                      <a:r>
                        <a:rPr lang="en-US" baseline="30000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1.35x10</a:t>
                      </a:r>
                      <a:r>
                        <a:rPr lang="en-US" baseline="30000" dirty="0"/>
                        <a:t>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859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1.31x10</a:t>
                      </a:r>
                      <a:r>
                        <a:rPr lang="en-US" baseline="30000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1.39x10</a:t>
                      </a:r>
                      <a:r>
                        <a:rPr lang="en-US" baseline="30000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6.55x10</a:t>
                      </a:r>
                      <a:r>
                        <a:rPr lang="en-US" baseline="30000" dirty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1.19x10</a:t>
                      </a:r>
                      <a:r>
                        <a:rPr lang="en-US" baseline="30000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1.10x10</a:t>
                      </a:r>
                      <a:r>
                        <a:rPr lang="en-US" baseline="30000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4.25x10</a:t>
                      </a:r>
                      <a:r>
                        <a:rPr lang="en-US" baseline="30000" dirty="0"/>
                        <a:t>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642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1.94x10</a:t>
                      </a:r>
                      <a:r>
                        <a:rPr lang="en-US" baseline="30000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1.54x10</a:t>
                      </a:r>
                      <a:r>
                        <a:rPr lang="en-US" baseline="30000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2.06x10</a:t>
                      </a:r>
                      <a:r>
                        <a:rPr lang="en-US" baseline="30000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8.35x10</a:t>
                      </a:r>
                      <a:r>
                        <a:rPr lang="en-US" baseline="30000" dirty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1.12x10</a:t>
                      </a:r>
                      <a:r>
                        <a:rPr lang="en-US" baseline="30000" dirty="0"/>
                        <a:t>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331323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FCE24690-0D3E-13C8-C57F-2ED504441AAC}"/>
              </a:ext>
            </a:extLst>
          </p:cNvPr>
          <p:cNvSpPr txBox="1"/>
          <p:nvPr/>
        </p:nvSpPr>
        <p:spPr>
          <a:xfrm>
            <a:off x="103820" y="5347512"/>
            <a:ext cx="352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Viral lung titers (PFU/g of tissue)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F8E3E96-7F13-4D37-22A4-5FD39DC0717A}"/>
              </a:ext>
            </a:extLst>
          </p:cNvPr>
          <p:cNvSpPr txBox="1"/>
          <p:nvPr/>
        </p:nvSpPr>
        <p:spPr>
          <a:xfrm>
            <a:off x="84854" y="-369332"/>
            <a:ext cx="9697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Table 1. Correlation of immunology and pathology pre- and post- Bris/18 IAV infection in DBA/2J Mice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9B1561F-DE66-95C6-BC48-7CD0D25E9153}"/>
              </a:ext>
            </a:extLst>
          </p:cNvPr>
          <p:cNvSpPr txBox="1"/>
          <p:nvPr/>
        </p:nvSpPr>
        <p:spPr>
          <a:xfrm>
            <a:off x="177452" y="6924689"/>
            <a:ext cx="158480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1= </a:t>
            </a:r>
            <a:r>
              <a:rPr lang="en-US" sz="1100" dirty="0"/>
              <a:t>⚫️  </a:t>
            </a:r>
            <a:r>
              <a:rPr lang="en-US" sz="1600" dirty="0"/>
              <a:t>2= </a:t>
            </a:r>
            <a:r>
              <a:rPr lang="en-US" sz="1200" dirty="0"/>
              <a:t>◼️  </a:t>
            </a:r>
            <a:r>
              <a:rPr lang="en-US" sz="1600" dirty="0"/>
              <a:t>3=▲</a:t>
            </a:r>
            <a:r>
              <a:rPr lang="en-US" dirty="0"/>
              <a:t> </a:t>
            </a:r>
            <a:r>
              <a:rPr lang="en-US" sz="1200" dirty="0"/>
              <a:t> </a:t>
            </a:r>
            <a:r>
              <a:rPr lang="en-US" sz="11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70088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173</Words>
  <Application>Microsoft Macintosh PowerPoint</Application>
  <PresentationFormat>Widescreen</PresentationFormat>
  <Paragraphs>98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Ross, Ted</cp:lastModifiedBy>
  <cp:revision>3</cp:revision>
  <dcterms:created xsi:type="dcterms:W3CDTF">2024-01-15T00:27:17Z</dcterms:created>
  <dcterms:modified xsi:type="dcterms:W3CDTF">2024-01-21T00:58:46Z</dcterms:modified>
</cp:coreProperties>
</file>