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5074" autoAdjust="0"/>
    <p:restoredTop sz="94660"/>
  </p:normalViewPr>
  <p:slideViewPr>
    <p:cSldViewPr snapToGrid="0">
      <p:cViewPr varScale="1">
        <p:scale>
          <a:sx n="70" d="100"/>
          <a:sy n="70" d="100"/>
        </p:scale>
        <p:origin x="190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70BC-110C-412C-842E-407779F9832C}" type="datetimeFigureOut">
              <a:rPr lang="en-CA" smtClean="0"/>
              <a:t>2024-01-05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A296A-FC91-4136-8AF1-24969718F72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191477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70BC-110C-412C-842E-407779F9832C}" type="datetimeFigureOut">
              <a:rPr lang="en-CA" smtClean="0"/>
              <a:t>2024-01-05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A296A-FC91-4136-8AF1-24969718F72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390552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70BC-110C-412C-842E-407779F9832C}" type="datetimeFigureOut">
              <a:rPr lang="en-CA" smtClean="0"/>
              <a:t>2024-01-05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A296A-FC91-4136-8AF1-24969718F72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67352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70BC-110C-412C-842E-407779F9832C}" type="datetimeFigureOut">
              <a:rPr lang="en-CA" smtClean="0"/>
              <a:t>2024-01-05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A296A-FC91-4136-8AF1-24969718F72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095429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70BC-110C-412C-842E-407779F9832C}" type="datetimeFigureOut">
              <a:rPr lang="en-CA" smtClean="0"/>
              <a:t>2024-01-05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A296A-FC91-4136-8AF1-24969718F72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076922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70BC-110C-412C-842E-407779F9832C}" type="datetimeFigureOut">
              <a:rPr lang="en-CA" smtClean="0"/>
              <a:t>2024-01-05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A296A-FC91-4136-8AF1-24969718F72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8336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70BC-110C-412C-842E-407779F9832C}" type="datetimeFigureOut">
              <a:rPr lang="en-CA" smtClean="0"/>
              <a:t>2024-01-05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A296A-FC91-4136-8AF1-24969718F72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212544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70BC-110C-412C-842E-407779F9832C}" type="datetimeFigureOut">
              <a:rPr lang="en-CA" smtClean="0"/>
              <a:t>2024-01-05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A296A-FC91-4136-8AF1-24969718F72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91380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70BC-110C-412C-842E-407779F9832C}" type="datetimeFigureOut">
              <a:rPr lang="en-CA" smtClean="0"/>
              <a:t>2024-01-05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A296A-FC91-4136-8AF1-24969718F72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513249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70BC-110C-412C-842E-407779F9832C}" type="datetimeFigureOut">
              <a:rPr lang="en-CA" smtClean="0"/>
              <a:t>2024-01-05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A296A-FC91-4136-8AF1-24969718F72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907748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9970BC-110C-412C-842E-407779F9832C}" type="datetimeFigureOut">
              <a:rPr lang="en-CA" smtClean="0"/>
              <a:t>2024-01-05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BA296A-FC91-4136-8AF1-24969718F72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50702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9970BC-110C-412C-842E-407779F9832C}" type="datetimeFigureOut">
              <a:rPr lang="en-CA" smtClean="0"/>
              <a:t>2024-01-05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BA296A-FC91-4136-8AF1-24969718F72A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925786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26" Type="http://schemas.openxmlformats.org/officeDocument/2006/relationships/tags" Target="../tags/tag26.xml"/><Relationship Id="rId3" Type="http://schemas.openxmlformats.org/officeDocument/2006/relationships/tags" Target="../tags/tag3.xml"/><Relationship Id="rId21" Type="http://schemas.openxmlformats.org/officeDocument/2006/relationships/tags" Target="../tags/tag21.xml"/><Relationship Id="rId34" Type="http://schemas.openxmlformats.org/officeDocument/2006/relationships/image" Target="../media/image5.png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5" Type="http://schemas.openxmlformats.org/officeDocument/2006/relationships/tags" Target="../tags/tag25.xml"/><Relationship Id="rId33" Type="http://schemas.openxmlformats.org/officeDocument/2006/relationships/image" Target="../media/image4.png"/><Relationship Id="rId38" Type="http://schemas.openxmlformats.org/officeDocument/2006/relationships/image" Target="../media/image9.png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tags" Target="../tags/tag20.xml"/><Relationship Id="rId29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24" Type="http://schemas.openxmlformats.org/officeDocument/2006/relationships/tags" Target="../tags/tag24.xml"/><Relationship Id="rId32" Type="http://schemas.openxmlformats.org/officeDocument/2006/relationships/image" Target="../media/image3.png"/><Relationship Id="rId37" Type="http://schemas.openxmlformats.org/officeDocument/2006/relationships/image" Target="../media/image8.png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23" Type="http://schemas.openxmlformats.org/officeDocument/2006/relationships/tags" Target="../tags/tag23.xml"/><Relationship Id="rId28" Type="http://schemas.openxmlformats.org/officeDocument/2006/relationships/tags" Target="../tags/tag28.xml"/><Relationship Id="rId36" Type="http://schemas.openxmlformats.org/officeDocument/2006/relationships/image" Target="../media/image7.png"/><Relationship Id="rId10" Type="http://schemas.openxmlformats.org/officeDocument/2006/relationships/tags" Target="../tags/tag10.xml"/><Relationship Id="rId19" Type="http://schemas.openxmlformats.org/officeDocument/2006/relationships/tags" Target="../tags/tag19.xml"/><Relationship Id="rId31" Type="http://schemas.openxmlformats.org/officeDocument/2006/relationships/image" Target="../media/image2.png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tags" Target="../tags/tag22.xml"/><Relationship Id="rId27" Type="http://schemas.openxmlformats.org/officeDocument/2006/relationships/tags" Target="../tags/tag27.xml"/><Relationship Id="rId30" Type="http://schemas.openxmlformats.org/officeDocument/2006/relationships/image" Target="../media/image1.png"/><Relationship Id="rId35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>
            <p:custDataLst>
              <p:tags r:id="rId1"/>
            </p:custDataLst>
          </p:nvPr>
        </p:nvSpPr>
        <p:spPr>
          <a:xfrm>
            <a:off x="68104" y="2063776"/>
            <a:ext cx="1553588" cy="2487535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35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圆角矩形 7"/>
          <p:cNvSpPr/>
          <p:nvPr>
            <p:custDataLst>
              <p:tags r:id="rId2"/>
            </p:custDataLst>
          </p:nvPr>
        </p:nvSpPr>
        <p:spPr>
          <a:xfrm>
            <a:off x="1819442" y="2063776"/>
            <a:ext cx="1591850" cy="2487535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35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圆角矩形 8"/>
          <p:cNvSpPr/>
          <p:nvPr>
            <p:custDataLst>
              <p:tags r:id="rId3"/>
            </p:custDataLst>
          </p:nvPr>
        </p:nvSpPr>
        <p:spPr>
          <a:xfrm>
            <a:off x="3618513" y="2063776"/>
            <a:ext cx="1588062" cy="2487535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35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圆角矩形 10"/>
          <p:cNvSpPr/>
          <p:nvPr>
            <p:custDataLst>
              <p:tags r:id="rId4"/>
            </p:custDataLst>
          </p:nvPr>
        </p:nvSpPr>
        <p:spPr>
          <a:xfrm>
            <a:off x="2030729" y="2493786"/>
            <a:ext cx="1178746" cy="274786"/>
          </a:xfrm>
          <a:prstGeom prst="roundRect">
            <a:avLst/>
          </a:prstGeom>
          <a:noFill/>
          <a:ln w="12700">
            <a:solidFill>
              <a:schemeClr val="accent1"/>
            </a:solidFill>
            <a:prstDash val="dash"/>
          </a:ln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First-order</a:t>
            </a:r>
          </a:p>
        </p:txBody>
      </p:sp>
      <p:sp>
        <p:nvSpPr>
          <p:cNvPr id="16" name="文本框 15"/>
          <p:cNvSpPr txBox="1"/>
          <p:nvPr>
            <p:custDataLst>
              <p:tags r:id="rId5"/>
            </p:custDataLst>
          </p:nvPr>
        </p:nvSpPr>
        <p:spPr>
          <a:xfrm>
            <a:off x="3663634" y="2338510"/>
            <a:ext cx="155242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1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Radiomics</a:t>
            </a:r>
            <a:r>
              <a:rPr lang="en-US" altLang="zh-CN" sz="1100" b="1" dirty="0">
                <a:latin typeface="Arial" panose="020B0604020202020204" pitchFamily="34" charset="0"/>
                <a:cs typeface="Arial" panose="020B0604020202020204" pitchFamily="34" charset="0"/>
              </a:rPr>
              <a:t> features</a:t>
            </a:r>
          </a:p>
        </p:txBody>
      </p:sp>
      <p:sp>
        <p:nvSpPr>
          <p:cNvPr id="17" name="文本框 16"/>
          <p:cNvSpPr txBox="1"/>
          <p:nvPr>
            <p:custDataLst>
              <p:tags r:id="rId6"/>
            </p:custDataLst>
          </p:nvPr>
        </p:nvSpPr>
        <p:spPr>
          <a:xfrm>
            <a:off x="3884084" y="2624232"/>
            <a:ext cx="1088383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ICC</a:t>
            </a:r>
            <a:endParaRPr lang="zh-CN" altLang="en-US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T test</a:t>
            </a:r>
          </a:p>
          <a:p>
            <a:pPr marL="214313" indent="-214313">
              <a:buFont typeface="Arial" panose="020B0604020202020204" pitchFamily="34" charset="0"/>
              <a:buChar char="•"/>
            </a:pPr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LASSO</a:t>
            </a:r>
          </a:p>
        </p:txBody>
      </p:sp>
      <p:sp>
        <p:nvSpPr>
          <p:cNvPr id="22" name="圆角矩形 21"/>
          <p:cNvSpPr/>
          <p:nvPr>
            <p:custDataLst>
              <p:tags r:id="rId7"/>
            </p:custDataLst>
          </p:nvPr>
        </p:nvSpPr>
        <p:spPr>
          <a:xfrm>
            <a:off x="5417963" y="2063776"/>
            <a:ext cx="1718191" cy="2550064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35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矩形 23"/>
          <p:cNvSpPr/>
          <p:nvPr>
            <p:custDataLst>
              <p:tags r:id="rId8"/>
            </p:custDataLst>
          </p:nvPr>
        </p:nvSpPr>
        <p:spPr>
          <a:xfrm>
            <a:off x="5486553" y="2591703"/>
            <a:ext cx="1637121" cy="317748"/>
          </a:xfrm>
          <a:prstGeom prst="rect">
            <a:avLst/>
          </a:prstGeom>
          <a:ln w="12700" cap="flat" cmpd="sng" algn="ctr">
            <a:solidFill>
              <a:schemeClr val="accent1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Radiomics model (LR)</a:t>
            </a:r>
            <a:endParaRPr lang="zh-CN" altLang="en-US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矩形 25"/>
          <p:cNvSpPr/>
          <p:nvPr>
            <p:custDataLst>
              <p:tags r:id="rId9"/>
            </p:custDataLst>
          </p:nvPr>
        </p:nvSpPr>
        <p:spPr>
          <a:xfrm>
            <a:off x="5658463" y="3271279"/>
            <a:ext cx="1280767" cy="222466"/>
          </a:xfrm>
          <a:prstGeom prst="rect">
            <a:avLst/>
          </a:prstGeom>
          <a:ln w="12700" cap="flat" cmpd="sng" algn="ctr">
            <a:solidFill>
              <a:schemeClr val="accent1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Clinical model</a:t>
            </a:r>
          </a:p>
        </p:txBody>
      </p:sp>
      <p:sp>
        <p:nvSpPr>
          <p:cNvPr id="27" name="矩形 26"/>
          <p:cNvSpPr/>
          <p:nvPr>
            <p:custDataLst>
              <p:tags r:id="rId10"/>
            </p:custDataLst>
          </p:nvPr>
        </p:nvSpPr>
        <p:spPr>
          <a:xfrm>
            <a:off x="5790666" y="3939035"/>
            <a:ext cx="991116" cy="222465"/>
          </a:xfrm>
          <a:prstGeom prst="rect">
            <a:avLst/>
          </a:prstGeom>
          <a:ln w="12700" cap="flat" cmpd="sng" algn="ctr">
            <a:solidFill>
              <a:schemeClr val="accent1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Nomogram</a:t>
            </a:r>
          </a:p>
        </p:txBody>
      </p:sp>
      <p:sp>
        <p:nvSpPr>
          <p:cNvPr id="31" name="圆角矩形 30"/>
          <p:cNvSpPr/>
          <p:nvPr>
            <p:custDataLst>
              <p:tags r:id="rId11"/>
            </p:custDataLst>
          </p:nvPr>
        </p:nvSpPr>
        <p:spPr>
          <a:xfrm>
            <a:off x="7294317" y="2063776"/>
            <a:ext cx="1686179" cy="2609190"/>
          </a:xfrm>
          <a:prstGeom prst="round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35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文本框 34"/>
          <p:cNvSpPr txBox="1"/>
          <p:nvPr>
            <p:custDataLst>
              <p:tags r:id="rId12"/>
            </p:custDataLst>
          </p:nvPr>
        </p:nvSpPr>
        <p:spPr>
          <a:xfrm>
            <a:off x="7323837" y="2393519"/>
            <a:ext cx="710441" cy="430711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ROC curve</a:t>
            </a:r>
          </a:p>
        </p:txBody>
      </p:sp>
      <p:sp>
        <p:nvSpPr>
          <p:cNvPr id="36" name="文本框 35"/>
          <p:cNvSpPr txBox="1"/>
          <p:nvPr>
            <p:custDataLst>
              <p:tags r:id="rId13"/>
            </p:custDataLst>
          </p:nvPr>
        </p:nvSpPr>
        <p:spPr>
          <a:xfrm>
            <a:off x="7215465" y="3280503"/>
            <a:ext cx="918640" cy="430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Calibration curve</a:t>
            </a:r>
          </a:p>
        </p:txBody>
      </p:sp>
      <p:sp>
        <p:nvSpPr>
          <p:cNvPr id="37" name="文本框 36"/>
          <p:cNvSpPr txBox="1"/>
          <p:nvPr>
            <p:custDataLst>
              <p:tags r:id="rId14"/>
            </p:custDataLst>
          </p:nvPr>
        </p:nvSpPr>
        <p:spPr>
          <a:xfrm>
            <a:off x="7319565" y="4048626"/>
            <a:ext cx="802110" cy="430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050" b="1" dirty="0">
                <a:latin typeface="Arial" panose="020B0604020202020204" pitchFamily="34" charset="0"/>
                <a:cs typeface="Arial" panose="020B0604020202020204" pitchFamily="34" charset="0"/>
              </a:rPr>
              <a:t>Decision curve</a:t>
            </a:r>
          </a:p>
        </p:txBody>
      </p:sp>
      <p:sp>
        <p:nvSpPr>
          <p:cNvPr id="38" name="圆角矩形 37"/>
          <p:cNvSpPr/>
          <p:nvPr>
            <p:custDataLst>
              <p:tags r:id="rId15"/>
            </p:custDataLst>
          </p:nvPr>
        </p:nvSpPr>
        <p:spPr>
          <a:xfrm>
            <a:off x="3778539" y="3772086"/>
            <a:ext cx="1319527" cy="370458"/>
          </a:xfrm>
          <a:prstGeom prst="roundRect">
            <a:avLst/>
          </a:prstGeom>
          <a:ln w="12700" cap="flat" cmpd="sng" algn="ctr">
            <a:solidFill>
              <a:schemeClr val="accent1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35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圆角矩形 38"/>
          <p:cNvSpPr/>
          <p:nvPr>
            <p:custDataLst>
              <p:tags r:id="rId16"/>
            </p:custDataLst>
          </p:nvPr>
        </p:nvSpPr>
        <p:spPr>
          <a:xfrm>
            <a:off x="3761722" y="2595446"/>
            <a:ext cx="1316440" cy="652935"/>
          </a:xfrm>
          <a:prstGeom prst="roundRect">
            <a:avLst/>
          </a:prstGeom>
          <a:ln w="12700" cap="flat" cmpd="sng" algn="ctr">
            <a:solidFill>
              <a:schemeClr val="accent1"/>
            </a:solidFill>
            <a:prstDash val="dash"/>
            <a:miter lim="800000"/>
          </a:ln>
        </p:spPr>
        <p:style>
          <a:lnRef idx="0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sz="105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加号 6"/>
          <p:cNvSpPr/>
          <p:nvPr>
            <p:custDataLst>
              <p:tags r:id="rId17"/>
            </p:custDataLst>
          </p:nvPr>
        </p:nvSpPr>
        <p:spPr>
          <a:xfrm>
            <a:off x="6214265" y="2994524"/>
            <a:ext cx="154942" cy="175518"/>
          </a:xfrm>
          <a:prstGeom prst="mathPlus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2C6C8DB-1446-1E0D-0CA1-4A9649558AB5}"/>
              </a:ext>
            </a:extLst>
          </p:cNvPr>
          <p:cNvSpPr txBox="1"/>
          <p:nvPr/>
        </p:nvSpPr>
        <p:spPr>
          <a:xfrm>
            <a:off x="292283" y="1563610"/>
            <a:ext cx="12283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ROI Segmentation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17D79364-A564-1314-6F4B-62720DDA47E1}"/>
              </a:ext>
            </a:extLst>
          </p:cNvPr>
          <p:cNvCxnSpPr>
            <a:cxnSpLocks/>
          </p:cNvCxnSpPr>
          <p:nvPr/>
        </p:nvCxnSpPr>
        <p:spPr>
          <a:xfrm>
            <a:off x="1641628" y="3384220"/>
            <a:ext cx="177814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0062C699-8464-2D7E-DDD5-E1F95712B962}"/>
              </a:ext>
            </a:extLst>
          </p:cNvPr>
          <p:cNvSpPr txBox="1"/>
          <p:nvPr/>
        </p:nvSpPr>
        <p:spPr>
          <a:xfrm>
            <a:off x="2178728" y="1563610"/>
            <a:ext cx="932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Feature Extraction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ACB5EFC-9ED9-600B-88C8-36A0828E7ABA}"/>
              </a:ext>
            </a:extLst>
          </p:cNvPr>
          <p:cNvSpPr txBox="1"/>
          <p:nvPr/>
        </p:nvSpPr>
        <p:spPr>
          <a:xfrm>
            <a:off x="3944324" y="1563610"/>
            <a:ext cx="932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Feature Selection</a:t>
            </a:r>
          </a:p>
        </p:txBody>
      </p:sp>
      <p:sp>
        <p:nvSpPr>
          <p:cNvPr id="53" name="文本框 15">
            <a:extLst>
              <a:ext uri="{FF2B5EF4-FFF2-40B4-BE49-F238E27FC236}">
                <a16:creationId xmlns:a16="http://schemas.microsoft.com/office/drawing/2014/main" id="{36152CC6-2285-48EC-0A56-33756913FFEC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3781626" y="3493726"/>
            <a:ext cx="131644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100" b="1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Clinical </a:t>
            </a:r>
            <a:r>
              <a:rPr lang="en-US" altLang="zh-CN" sz="1100" b="1" dirty="0">
                <a:latin typeface="Arial" panose="020B0604020202020204" pitchFamily="34" charset="0"/>
                <a:cs typeface="Arial" panose="020B0604020202020204" pitchFamily="34" charset="0"/>
              </a:rPr>
              <a:t>features</a:t>
            </a: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135D6852-545C-22EB-0EA1-9F6DDA03D45A}"/>
              </a:ext>
            </a:extLst>
          </p:cNvPr>
          <p:cNvCxnSpPr>
            <a:cxnSpLocks/>
          </p:cNvCxnSpPr>
          <p:nvPr/>
        </p:nvCxnSpPr>
        <p:spPr>
          <a:xfrm>
            <a:off x="3429506" y="3384220"/>
            <a:ext cx="177814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801895A3-0E57-92FB-CCD5-BE813B2FD8A6}"/>
              </a:ext>
            </a:extLst>
          </p:cNvPr>
          <p:cNvCxnSpPr>
            <a:cxnSpLocks/>
          </p:cNvCxnSpPr>
          <p:nvPr/>
        </p:nvCxnSpPr>
        <p:spPr>
          <a:xfrm>
            <a:off x="5223067" y="3384220"/>
            <a:ext cx="177814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19AAA069-DEDA-54F9-FCDF-6DC1C2350177}"/>
              </a:ext>
            </a:extLst>
          </p:cNvPr>
          <p:cNvCxnSpPr>
            <a:cxnSpLocks/>
          </p:cNvCxnSpPr>
          <p:nvPr/>
        </p:nvCxnSpPr>
        <p:spPr>
          <a:xfrm>
            <a:off x="7124620" y="3384220"/>
            <a:ext cx="177814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Box 56">
            <a:extLst>
              <a:ext uri="{FF2B5EF4-FFF2-40B4-BE49-F238E27FC236}">
                <a16:creationId xmlns:a16="http://schemas.microsoft.com/office/drawing/2014/main" id="{E8612F7B-A1D6-B01F-8BE1-77AB101FBDCA}"/>
              </a:ext>
            </a:extLst>
          </p:cNvPr>
          <p:cNvSpPr txBox="1"/>
          <p:nvPr/>
        </p:nvSpPr>
        <p:spPr>
          <a:xfrm>
            <a:off x="5805935" y="1563610"/>
            <a:ext cx="932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Model Building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42FC0E43-A87A-E095-81EE-E79BC2B2A71F}"/>
              </a:ext>
            </a:extLst>
          </p:cNvPr>
          <p:cNvSpPr txBox="1"/>
          <p:nvPr/>
        </p:nvSpPr>
        <p:spPr>
          <a:xfrm>
            <a:off x="7670923" y="1563610"/>
            <a:ext cx="9329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1200" b="1" dirty="0">
                <a:latin typeface="Arial" panose="020B0604020202020204" pitchFamily="34" charset="0"/>
                <a:cs typeface="Arial" panose="020B0604020202020204" pitchFamily="34" charset="0"/>
              </a:rPr>
              <a:t>Model Validation</a:t>
            </a:r>
          </a:p>
        </p:txBody>
      </p:sp>
      <p:sp>
        <p:nvSpPr>
          <p:cNvPr id="59" name="圆角矩形 10">
            <a:extLst>
              <a:ext uri="{FF2B5EF4-FFF2-40B4-BE49-F238E27FC236}">
                <a16:creationId xmlns:a16="http://schemas.microsoft.com/office/drawing/2014/main" id="{B71FD3E1-EAF2-52C1-1F7C-535A8E9679A2}"/>
              </a:ext>
            </a:extLst>
          </p:cNvPr>
          <p:cNvSpPr/>
          <p:nvPr>
            <p:custDataLst>
              <p:tags r:id="rId19"/>
            </p:custDataLst>
          </p:nvPr>
        </p:nvSpPr>
        <p:spPr>
          <a:xfrm>
            <a:off x="2030729" y="2999162"/>
            <a:ext cx="1178746" cy="274786"/>
          </a:xfrm>
          <a:prstGeom prst="roundRect">
            <a:avLst/>
          </a:prstGeom>
          <a:noFill/>
          <a:ln w="12700">
            <a:solidFill>
              <a:schemeClr val="accent1"/>
            </a:solidFill>
            <a:prstDash val="dash"/>
          </a:ln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altLang="zh-CN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Shape</a:t>
            </a:r>
            <a:endParaRPr lang="zh-CN" altLang="en-US" sz="105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圆角矩形 10">
            <a:extLst>
              <a:ext uri="{FF2B5EF4-FFF2-40B4-BE49-F238E27FC236}">
                <a16:creationId xmlns:a16="http://schemas.microsoft.com/office/drawing/2014/main" id="{DE6A3FDF-5544-49C8-158D-F6ADBE34CE7B}"/>
              </a:ext>
            </a:extLst>
          </p:cNvPr>
          <p:cNvSpPr/>
          <p:nvPr>
            <p:custDataLst>
              <p:tags r:id="rId20"/>
            </p:custDataLst>
          </p:nvPr>
        </p:nvSpPr>
        <p:spPr>
          <a:xfrm>
            <a:off x="2030729" y="3462862"/>
            <a:ext cx="1178746" cy="274786"/>
          </a:xfrm>
          <a:prstGeom prst="roundRect">
            <a:avLst/>
          </a:prstGeom>
          <a:noFill/>
          <a:ln w="12700">
            <a:solidFill>
              <a:schemeClr val="accent1"/>
            </a:solidFill>
            <a:prstDash val="dash"/>
          </a:ln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altLang="zh-CN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Texture</a:t>
            </a:r>
            <a:endParaRPr lang="zh-CN" altLang="en-US" sz="105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圆角矩形 10">
            <a:extLst>
              <a:ext uri="{FF2B5EF4-FFF2-40B4-BE49-F238E27FC236}">
                <a16:creationId xmlns:a16="http://schemas.microsoft.com/office/drawing/2014/main" id="{399FC7F1-CB5B-F913-3806-359C766AECCE}"/>
              </a:ext>
            </a:extLst>
          </p:cNvPr>
          <p:cNvSpPr/>
          <p:nvPr>
            <p:custDataLst>
              <p:tags r:id="rId21"/>
            </p:custDataLst>
          </p:nvPr>
        </p:nvSpPr>
        <p:spPr>
          <a:xfrm>
            <a:off x="2030729" y="3919188"/>
            <a:ext cx="1178746" cy="274786"/>
          </a:xfrm>
          <a:prstGeom prst="roundRect">
            <a:avLst/>
          </a:prstGeom>
          <a:noFill/>
          <a:ln w="12700">
            <a:solidFill>
              <a:schemeClr val="accent1"/>
            </a:solidFill>
            <a:prstDash val="dash"/>
          </a:ln>
        </p:spPr>
        <p:style>
          <a:lnRef idx="0">
            <a:srgbClr val="FFFFFF"/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CA" altLang="zh-CN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Higher</a:t>
            </a:r>
            <a:r>
              <a:rPr lang="zh-CN" altLang="en-US" sz="10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-order</a:t>
            </a:r>
          </a:p>
        </p:txBody>
      </p:sp>
      <p:sp>
        <p:nvSpPr>
          <p:cNvPr id="63" name="文本框 18">
            <a:extLst>
              <a:ext uri="{FF2B5EF4-FFF2-40B4-BE49-F238E27FC236}">
                <a16:creationId xmlns:a16="http://schemas.microsoft.com/office/drawing/2014/main" id="{9DEBC92D-2B05-1E14-FC9B-9A082FBCCCEF}"/>
              </a:ext>
            </a:extLst>
          </p:cNvPr>
          <p:cNvSpPr txBox="1"/>
          <p:nvPr>
            <p:custDataLst>
              <p:tags r:id="rId22"/>
            </p:custDataLst>
          </p:nvPr>
        </p:nvSpPr>
        <p:spPr>
          <a:xfrm>
            <a:off x="3745621" y="3735894"/>
            <a:ext cx="1316440" cy="40664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CA" sz="1050" b="1" dirty="0">
                <a:latin typeface="Arial" panose="020B0604020202020204" pitchFamily="34" charset="0"/>
                <a:cs typeface="Arial" panose="020B0604020202020204" pitchFamily="34" charset="0"/>
              </a:rPr>
              <a:t>Uni- &amp; multi-variable analysis</a:t>
            </a:r>
          </a:p>
        </p:txBody>
      </p:sp>
      <p:grpSp>
        <p:nvGrpSpPr>
          <p:cNvPr id="73" name="Group 72">
            <a:extLst>
              <a:ext uri="{FF2B5EF4-FFF2-40B4-BE49-F238E27FC236}">
                <a16:creationId xmlns:a16="http://schemas.microsoft.com/office/drawing/2014/main" id="{290E65B4-CB23-D528-21AA-6591B397E17D}"/>
              </a:ext>
            </a:extLst>
          </p:cNvPr>
          <p:cNvGrpSpPr/>
          <p:nvPr/>
        </p:nvGrpSpPr>
        <p:grpSpPr>
          <a:xfrm>
            <a:off x="159379" y="2280531"/>
            <a:ext cx="1380618" cy="2118744"/>
            <a:chOff x="170011" y="2348771"/>
            <a:chExt cx="1380618" cy="2118744"/>
          </a:xfrm>
        </p:grpSpPr>
        <p:grpSp>
          <p:nvGrpSpPr>
            <p:cNvPr id="68" name="Group 67">
              <a:extLst>
                <a:ext uri="{FF2B5EF4-FFF2-40B4-BE49-F238E27FC236}">
                  <a16:creationId xmlns:a16="http://schemas.microsoft.com/office/drawing/2014/main" id="{5B911C38-4D96-AE3D-771B-4FB5F6DF0F84}"/>
                </a:ext>
              </a:extLst>
            </p:cNvPr>
            <p:cNvGrpSpPr/>
            <p:nvPr/>
          </p:nvGrpSpPr>
          <p:grpSpPr>
            <a:xfrm>
              <a:off x="170011" y="2348771"/>
              <a:ext cx="1380618" cy="1103275"/>
              <a:chOff x="331987" y="1822649"/>
              <a:chExt cx="4188166" cy="3183141"/>
            </a:xfrm>
          </p:grpSpPr>
          <p:pic>
            <p:nvPicPr>
              <p:cNvPr id="65" name="图片 3" descr="1">
                <a:extLst>
                  <a:ext uri="{FF2B5EF4-FFF2-40B4-BE49-F238E27FC236}">
                    <a16:creationId xmlns:a16="http://schemas.microsoft.com/office/drawing/2014/main" id="{AE39E9BB-336C-8D40-6937-86A4C2FD34EE}"/>
                  </a:ext>
                </a:extLst>
              </p:cNvPr>
              <p:cNvPicPr/>
              <p:nvPr>
                <p:custDataLst>
                  <p:tags r:id="rId26"/>
                </p:custDataLst>
              </p:nvPr>
            </p:nvPicPr>
            <p:blipFill>
              <a:blip r:embed="rId30"/>
              <a:srcRect l="5740" t="27428" r="7171" b="16424"/>
              <a:stretch>
                <a:fillRect/>
              </a:stretch>
            </p:blipFill>
            <p:spPr>
              <a:xfrm rot="16200000">
                <a:off x="-561204" y="2716640"/>
                <a:ext cx="3182341" cy="1395960"/>
              </a:xfrm>
              <a:prstGeom prst="rect">
                <a:avLst/>
              </a:prstGeom>
            </p:spPr>
          </p:pic>
          <p:pic>
            <p:nvPicPr>
              <p:cNvPr id="66" name="图片 4" descr="2">
                <a:extLst>
                  <a:ext uri="{FF2B5EF4-FFF2-40B4-BE49-F238E27FC236}">
                    <a16:creationId xmlns:a16="http://schemas.microsoft.com/office/drawing/2014/main" id="{6A47DE11-7317-9EE0-9F0C-CF9AF9D08596}"/>
                  </a:ext>
                </a:extLst>
              </p:cNvPr>
              <p:cNvPicPr/>
              <p:nvPr>
                <p:custDataLst>
                  <p:tags r:id="rId27"/>
                </p:custDataLst>
              </p:nvPr>
            </p:nvPicPr>
            <p:blipFill>
              <a:blip r:embed="rId31"/>
              <a:srcRect l="10801" t="35993" r="14913" b="16186"/>
              <a:stretch>
                <a:fillRect/>
              </a:stretch>
            </p:blipFill>
            <p:spPr>
              <a:xfrm rot="16200000">
                <a:off x="834736" y="2717214"/>
                <a:ext cx="3181808" cy="1394813"/>
              </a:xfrm>
              <a:prstGeom prst="rect">
                <a:avLst/>
              </a:prstGeom>
            </p:spPr>
          </p:pic>
          <p:pic>
            <p:nvPicPr>
              <p:cNvPr id="67" name="图片 5" descr="3">
                <a:extLst>
                  <a:ext uri="{FF2B5EF4-FFF2-40B4-BE49-F238E27FC236}">
                    <a16:creationId xmlns:a16="http://schemas.microsoft.com/office/drawing/2014/main" id="{2F7D6704-00F5-9FA5-969A-54101376DA6A}"/>
                  </a:ext>
                </a:extLst>
              </p:cNvPr>
              <p:cNvPicPr/>
              <p:nvPr>
                <p:custDataLst>
                  <p:tags r:id="rId28"/>
                </p:custDataLst>
              </p:nvPr>
            </p:nvPicPr>
            <p:blipFill>
              <a:blip r:embed="rId32"/>
              <a:srcRect l="13713" t="31243" r="11444" b="20037"/>
              <a:stretch>
                <a:fillRect/>
              </a:stretch>
            </p:blipFill>
            <p:spPr>
              <a:xfrm rot="16200000">
                <a:off x="2231309" y="2716680"/>
                <a:ext cx="3182875" cy="1394813"/>
              </a:xfrm>
              <a:prstGeom prst="rect">
                <a:avLst/>
              </a:prstGeom>
            </p:spPr>
          </p:pic>
        </p:grpSp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8FBE92B1-3DDB-8083-36A0-05CA31F5182C}"/>
                </a:ext>
              </a:extLst>
            </p:cNvPr>
            <p:cNvGrpSpPr/>
            <p:nvPr/>
          </p:nvGrpSpPr>
          <p:grpSpPr>
            <a:xfrm>
              <a:off x="172653" y="3450055"/>
              <a:ext cx="1377976" cy="1017460"/>
              <a:chOff x="4523020" y="1822916"/>
              <a:chExt cx="4188454" cy="3185543"/>
            </a:xfrm>
          </p:grpSpPr>
          <p:pic>
            <p:nvPicPr>
              <p:cNvPr id="69" name="图片 6" descr="4">
                <a:extLst>
                  <a:ext uri="{FF2B5EF4-FFF2-40B4-BE49-F238E27FC236}">
                    <a16:creationId xmlns:a16="http://schemas.microsoft.com/office/drawing/2014/main" id="{67CFB654-9E0A-103E-C9B0-9FF4DD26E1AF}"/>
                  </a:ext>
                </a:extLst>
              </p:cNvPr>
              <p:cNvPicPr/>
              <p:nvPr>
                <p:custDataLst>
                  <p:tags r:id="rId23"/>
                </p:custDataLst>
              </p:nvPr>
            </p:nvPicPr>
            <p:blipFill>
              <a:blip r:embed="rId33"/>
              <a:srcRect l="13159" t="25440" r="12969" b="17725"/>
              <a:stretch>
                <a:fillRect/>
              </a:stretch>
            </p:blipFill>
            <p:spPr>
              <a:xfrm rot="16200000">
                <a:off x="3628456" y="2718281"/>
                <a:ext cx="3183942" cy="1394813"/>
              </a:xfrm>
              <a:prstGeom prst="rect">
                <a:avLst/>
              </a:prstGeom>
            </p:spPr>
          </p:pic>
          <p:pic>
            <p:nvPicPr>
              <p:cNvPr id="70" name="图片 7" descr="5">
                <a:extLst>
                  <a:ext uri="{FF2B5EF4-FFF2-40B4-BE49-F238E27FC236}">
                    <a16:creationId xmlns:a16="http://schemas.microsoft.com/office/drawing/2014/main" id="{F0A610FC-A23F-6DA4-D669-0E05466DA72C}"/>
                  </a:ext>
                </a:extLst>
              </p:cNvPr>
              <p:cNvPicPr/>
              <p:nvPr>
                <p:custDataLst>
                  <p:tags r:id="rId24"/>
                </p:custDataLst>
              </p:nvPr>
            </p:nvPicPr>
            <p:blipFill>
              <a:blip r:embed="rId34"/>
              <a:srcRect l="13098" t="24279" r="8752" b="16117"/>
              <a:stretch>
                <a:fillRect/>
              </a:stretch>
            </p:blipFill>
            <p:spPr>
              <a:xfrm rot="16200000">
                <a:off x="5034226" y="2708531"/>
                <a:ext cx="3185543" cy="1414313"/>
              </a:xfrm>
              <a:prstGeom prst="rect">
                <a:avLst/>
              </a:prstGeom>
            </p:spPr>
          </p:pic>
          <p:pic>
            <p:nvPicPr>
              <p:cNvPr id="71" name="图片 8" descr="6">
                <a:extLst>
                  <a:ext uri="{FF2B5EF4-FFF2-40B4-BE49-F238E27FC236}">
                    <a16:creationId xmlns:a16="http://schemas.microsoft.com/office/drawing/2014/main" id="{480E3EDA-8625-BF43-B784-A5A8185C2FE0}"/>
                  </a:ext>
                </a:extLst>
              </p:cNvPr>
              <p:cNvPicPr/>
              <p:nvPr>
                <p:custDataLst>
                  <p:tags r:id="rId25"/>
                </p:custDataLst>
              </p:nvPr>
            </p:nvPicPr>
            <p:blipFill>
              <a:blip r:embed="rId35"/>
              <a:srcRect l="16420" t="22896" r="19523" b="27507"/>
              <a:stretch>
                <a:fillRect/>
              </a:stretch>
            </p:blipFill>
            <p:spPr>
              <a:xfrm rot="16200000">
                <a:off x="6422630" y="2718281"/>
                <a:ext cx="3182875" cy="1394813"/>
              </a:xfrm>
              <a:prstGeom prst="rect">
                <a:avLst/>
              </a:prstGeom>
            </p:spPr>
          </p:pic>
        </p:grpSp>
      </p:grpSp>
      <p:cxnSp>
        <p:nvCxnSpPr>
          <p:cNvPr id="75" name="Straight Arrow Connector 74">
            <a:extLst>
              <a:ext uri="{FF2B5EF4-FFF2-40B4-BE49-F238E27FC236}">
                <a16:creationId xmlns:a16="http://schemas.microsoft.com/office/drawing/2014/main" id="{AE31013A-9651-DA56-A5A2-9434B45DF4A9}"/>
              </a:ext>
            </a:extLst>
          </p:cNvPr>
          <p:cNvCxnSpPr>
            <a:cxnSpLocks/>
          </p:cNvCxnSpPr>
          <p:nvPr/>
        </p:nvCxnSpPr>
        <p:spPr>
          <a:xfrm>
            <a:off x="6290137" y="3540894"/>
            <a:ext cx="0" cy="36134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5" name="Picture 84">
            <a:extLst>
              <a:ext uri="{FF2B5EF4-FFF2-40B4-BE49-F238E27FC236}">
                <a16:creationId xmlns:a16="http://schemas.microsoft.com/office/drawing/2014/main" id="{5A6A173A-21A5-FFE5-548D-8744DD5DB714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8033471" y="2160918"/>
            <a:ext cx="819658" cy="938696"/>
          </a:xfrm>
          <a:prstGeom prst="rect">
            <a:avLst/>
          </a:prstGeom>
        </p:spPr>
      </p:pic>
      <p:pic>
        <p:nvPicPr>
          <p:cNvPr id="86" name="Picture 85">
            <a:extLst>
              <a:ext uri="{FF2B5EF4-FFF2-40B4-BE49-F238E27FC236}">
                <a16:creationId xmlns:a16="http://schemas.microsoft.com/office/drawing/2014/main" id="{9CABC21D-0D9A-F15A-C095-A068C8920EA4}"/>
              </a:ext>
            </a:extLst>
          </p:cNvPr>
          <p:cNvPicPr>
            <a:picLocks noChangeAspect="1"/>
          </p:cNvPicPr>
          <p:nvPr/>
        </p:nvPicPr>
        <p:blipFill>
          <a:blip r:embed="rId37"/>
          <a:stretch>
            <a:fillRect/>
          </a:stretch>
        </p:blipFill>
        <p:spPr>
          <a:xfrm>
            <a:off x="8044895" y="3203505"/>
            <a:ext cx="829670" cy="711360"/>
          </a:xfrm>
          <a:prstGeom prst="rect">
            <a:avLst/>
          </a:prstGeom>
        </p:spPr>
      </p:pic>
      <p:pic>
        <p:nvPicPr>
          <p:cNvPr id="103" name="Picture 102">
            <a:extLst>
              <a:ext uri="{FF2B5EF4-FFF2-40B4-BE49-F238E27FC236}">
                <a16:creationId xmlns:a16="http://schemas.microsoft.com/office/drawing/2014/main" id="{BF490A7E-B52A-2A7A-1D1D-1E05FA253D7B}"/>
              </a:ext>
            </a:extLst>
          </p:cNvPr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8047252" y="3962936"/>
            <a:ext cx="858837" cy="681037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39</TotalTime>
  <Words>56</Words>
  <Application>Microsoft Office PowerPoint</Application>
  <PresentationFormat>On-screen Show (4:3)</PresentationFormat>
  <Paragraphs>21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Alina Yao</dc:creator>
  <cp:lastModifiedBy>Alina Yao</cp:lastModifiedBy>
  <cp:revision>2</cp:revision>
  <dcterms:created xsi:type="dcterms:W3CDTF">2024-01-05T19:38:52Z</dcterms:created>
  <dcterms:modified xsi:type="dcterms:W3CDTF">2024-01-05T20:33:34Z</dcterms:modified>
</cp:coreProperties>
</file>