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34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52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4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34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18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40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27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1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18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05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13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9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E602D-8156-4D5C-A376-F452589F6FBF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461EF-F743-4F24-A390-C81878FC7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61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59FCCA-838C-422C-9A92-53C27553E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43" y="969552"/>
            <a:ext cx="2880000" cy="28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8A2A76-E1A2-4AE8-883D-07DA9311D2C4}"/>
              </a:ext>
            </a:extLst>
          </p:cNvPr>
          <p:cNvSpPr txBox="1"/>
          <p:nvPr/>
        </p:nvSpPr>
        <p:spPr>
          <a:xfrm>
            <a:off x="966202" y="538665"/>
            <a:ext cx="2513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systemically untreated patients</a:t>
            </a:r>
            <a:endParaRPr lang="en-GB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FDB039-DFA3-40BE-A505-CB4DF51FA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743" y="969552"/>
            <a:ext cx="2880000" cy="28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DDCC6B-0FA1-496B-9087-64410710D457}"/>
              </a:ext>
            </a:extLst>
          </p:cNvPr>
          <p:cNvSpPr txBox="1"/>
          <p:nvPr/>
        </p:nvSpPr>
        <p:spPr>
          <a:xfrm>
            <a:off x="3877495" y="538665"/>
            <a:ext cx="2322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systemically treated patients</a:t>
            </a:r>
            <a:endParaRPr lang="en-GB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033711-4A41-43B4-8082-63B54A5D862D}"/>
              </a:ext>
            </a:extLst>
          </p:cNvPr>
          <p:cNvSpPr txBox="1"/>
          <p:nvPr/>
        </p:nvSpPr>
        <p:spPr>
          <a:xfrm>
            <a:off x="177801" y="169333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8FC31C-B42E-4427-8E3A-D34F1D6F1B1E}"/>
              </a:ext>
            </a:extLst>
          </p:cNvPr>
          <p:cNvSpPr txBox="1"/>
          <p:nvPr/>
        </p:nvSpPr>
        <p:spPr>
          <a:xfrm>
            <a:off x="252797" y="969552"/>
            <a:ext cx="365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6D062-00B4-4DD2-89F3-115557322C7C}"/>
              </a:ext>
            </a:extLst>
          </p:cNvPr>
          <p:cNvSpPr txBox="1"/>
          <p:nvPr/>
        </p:nvSpPr>
        <p:spPr>
          <a:xfrm>
            <a:off x="251893" y="3959312"/>
            <a:ext cx="365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B.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C718E5-E590-47FD-828F-445CB25AA656}"/>
              </a:ext>
            </a:extLst>
          </p:cNvPr>
          <p:cNvSpPr txBox="1"/>
          <p:nvPr/>
        </p:nvSpPr>
        <p:spPr>
          <a:xfrm>
            <a:off x="304034" y="7061290"/>
            <a:ext cx="348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574FBB-047C-4A7B-9A9C-8311DE3672D3}"/>
              </a:ext>
            </a:extLst>
          </p:cNvPr>
          <p:cNvSpPr txBox="1"/>
          <p:nvPr/>
        </p:nvSpPr>
        <p:spPr>
          <a:xfrm rot="16200000">
            <a:off x="-597047" y="2234192"/>
            <a:ext cx="2190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Relapse-Free Survival (RFS)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83F14-BAC4-4EC9-9A88-D40DFFF25FBF}"/>
              </a:ext>
            </a:extLst>
          </p:cNvPr>
          <p:cNvSpPr txBox="1"/>
          <p:nvPr/>
        </p:nvSpPr>
        <p:spPr>
          <a:xfrm rot="16200000">
            <a:off x="-458603" y="5095396"/>
            <a:ext cx="1944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Distant Metastasis-Free Survival (DMFS)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AA564A-50DD-4675-86FF-A0DA27FB8BB9}"/>
              </a:ext>
            </a:extLst>
          </p:cNvPr>
          <p:cNvSpPr txBox="1"/>
          <p:nvPr/>
        </p:nvSpPr>
        <p:spPr>
          <a:xfrm rot="16200000">
            <a:off x="-318849" y="8188718"/>
            <a:ext cx="1767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Overall Survival (OS)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5EF901-4031-4889-8A40-9C30B5042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76" y="3972662"/>
            <a:ext cx="2880000" cy="288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40D3E7-63A6-42B1-864E-3A8D925FF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1535" y="3972662"/>
            <a:ext cx="2880000" cy="288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7394F5-AEC1-4978-8FFF-F79A7606F3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76" y="7061290"/>
            <a:ext cx="2880000" cy="288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A030F3-A372-4BA6-8550-9537D30069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3966" y="7061290"/>
            <a:ext cx="2880000" cy="28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A52DE3-0B8B-B012-513F-288B43A3B5AA}"/>
              </a:ext>
            </a:extLst>
          </p:cNvPr>
          <p:cNvSpPr txBox="1"/>
          <p:nvPr/>
        </p:nvSpPr>
        <p:spPr>
          <a:xfrm>
            <a:off x="410966" y="10362865"/>
            <a:ext cx="578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Effect of high mRNA expression of ENO1 on relapse free survival, distant metastasis-free survival and overall survival in systemically untreated and systemically treated patients (data obtained from KM Plotter).</a:t>
            </a:r>
          </a:p>
        </p:txBody>
      </p:sp>
    </p:spTree>
    <p:extLst>
      <p:ext uri="{BB962C8B-B14F-4D97-AF65-F5344CB8AC3E}">
        <p14:creationId xmlns:p14="http://schemas.microsoft.com/office/powerpoint/2010/main" val="234138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2B9F90-DE4A-496C-8D75-9B7377160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113" y="872569"/>
            <a:ext cx="2700000" cy="27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3F435D-37E8-4E61-914E-341C78F1B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074" y="872569"/>
            <a:ext cx="2700000" cy="270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04805-19F9-4E66-85E6-0F77CF10A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16" y="3662618"/>
            <a:ext cx="2700000" cy="27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7A020E-DBFA-4801-8A32-2FA0511BF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5203" y="3668107"/>
            <a:ext cx="2700000" cy="270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C47C2F-23FB-479A-A9E7-3548E5F4F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416" y="6452667"/>
            <a:ext cx="2700000" cy="270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E0072D-E6C0-4508-ADCE-03ED4BC71A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5203" y="6463645"/>
            <a:ext cx="2700000" cy="270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6E3E66-7A98-4FC6-BDA8-B66ED0742BA9}"/>
              </a:ext>
            </a:extLst>
          </p:cNvPr>
          <p:cNvSpPr txBox="1"/>
          <p:nvPr/>
        </p:nvSpPr>
        <p:spPr>
          <a:xfrm>
            <a:off x="177801" y="169333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AA44C3-DD84-4203-90AD-5F8DAC119130}"/>
              </a:ext>
            </a:extLst>
          </p:cNvPr>
          <p:cNvSpPr txBox="1"/>
          <p:nvPr/>
        </p:nvSpPr>
        <p:spPr>
          <a:xfrm>
            <a:off x="252797" y="969552"/>
            <a:ext cx="365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86B605-E3DA-41AB-B299-BD9096813C89}"/>
              </a:ext>
            </a:extLst>
          </p:cNvPr>
          <p:cNvSpPr txBox="1"/>
          <p:nvPr/>
        </p:nvSpPr>
        <p:spPr>
          <a:xfrm>
            <a:off x="251893" y="3680275"/>
            <a:ext cx="365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B.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4672F0-ABC1-4C74-8F2A-3740CC620E31}"/>
              </a:ext>
            </a:extLst>
          </p:cNvPr>
          <p:cNvSpPr txBox="1"/>
          <p:nvPr/>
        </p:nvSpPr>
        <p:spPr>
          <a:xfrm>
            <a:off x="304034" y="6463645"/>
            <a:ext cx="348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15D945-F99D-4D0E-8C32-B4B00C321586}"/>
              </a:ext>
            </a:extLst>
          </p:cNvPr>
          <p:cNvSpPr txBox="1"/>
          <p:nvPr/>
        </p:nvSpPr>
        <p:spPr>
          <a:xfrm rot="16200000">
            <a:off x="-597047" y="2234192"/>
            <a:ext cx="2190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Relapse-Free Survival (RFS)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93449-A5D9-42AA-859F-05A2510EF480}"/>
              </a:ext>
            </a:extLst>
          </p:cNvPr>
          <p:cNvSpPr txBox="1"/>
          <p:nvPr/>
        </p:nvSpPr>
        <p:spPr>
          <a:xfrm rot="16200000">
            <a:off x="-532027" y="4652180"/>
            <a:ext cx="2193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Distant Metastasis-Free Survival (DMFS)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724D30-0B76-4D31-8B6B-8C5F0B3E9CB3}"/>
              </a:ext>
            </a:extLst>
          </p:cNvPr>
          <p:cNvSpPr txBox="1"/>
          <p:nvPr/>
        </p:nvSpPr>
        <p:spPr>
          <a:xfrm rot="16200000">
            <a:off x="-318850" y="7532014"/>
            <a:ext cx="1767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Overall Survival (OS)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E485BB-826F-4036-93A4-4E45FF658A8F}"/>
              </a:ext>
            </a:extLst>
          </p:cNvPr>
          <p:cNvSpPr txBox="1"/>
          <p:nvPr/>
        </p:nvSpPr>
        <p:spPr>
          <a:xfrm>
            <a:off x="1925746" y="618732"/>
            <a:ext cx="10310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Luminal A</a:t>
            </a:r>
            <a:endParaRPr lang="en-GB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E964F6-098B-4BC1-A22D-36E7BD427EE3}"/>
              </a:ext>
            </a:extLst>
          </p:cNvPr>
          <p:cNvSpPr txBox="1"/>
          <p:nvPr/>
        </p:nvSpPr>
        <p:spPr>
          <a:xfrm>
            <a:off x="4461299" y="618732"/>
            <a:ext cx="1021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Luminal B</a:t>
            </a:r>
            <a:endParaRPr lang="en-GB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959F42-6555-68E1-A00A-CADC913F0198}"/>
              </a:ext>
            </a:extLst>
          </p:cNvPr>
          <p:cNvSpPr txBox="1"/>
          <p:nvPr/>
        </p:nvSpPr>
        <p:spPr>
          <a:xfrm>
            <a:off x="434732" y="9944195"/>
            <a:ext cx="578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Effect of high rRNA expression of ENO1 on relapse free survival, distant metastasis-free survival and overall survival in luminal A and luminal B breast cancers (data obtained from KM plotter).</a:t>
            </a:r>
          </a:p>
        </p:txBody>
      </p:sp>
    </p:spTree>
    <p:extLst>
      <p:ext uri="{BB962C8B-B14F-4D97-AF65-F5344CB8AC3E}">
        <p14:creationId xmlns:p14="http://schemas.microsoft.com/office/powerpoint/2010/main" val="222931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mplot.com/analysis/Rout/km_191204_153921_ENO1.png">
            <a:extLst>
              <a:ext uri="{FF2B5EF4-FFF2-40B4-BE49-F238E27FC236}">
                <a16:creationId xmlns:a16="http://schemas.microsoft.com/office/drawing/2014/main" id="{ED9F1BD2-8EE5-4A6A-AE13-67015E56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52" y="766333"/>
            <a:ext cx="4078658" cy="407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B7FB8A-D63E-4499-9A1E-57C2FB2A8707}"/>
              </a:ext>
            </a:extLst>
          </p:cNvPr>
          <p:cNvSpPr txBox="1"/>
          <p:nvPr/>
        </p:nvSpPr>
        <p:spPr>
          <a:xfrm>
            <a:off x="177801" y="169333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AF161-5211-6192-81E7-F703361219B5}"/>
              </a:ext>
            </a:extLst>
          </p:cNvPr>
          <p:cNvSpPr txBox="1"/>
          <p:nvPr/>
        </p:nvSpPr>
        <p:spPr>
          <a:xfrm>
            <a:off x="661689" y="6284207"/>
            <a:ext cx="578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Effect of high protein expression of ENO1 on overall survival (data obtained from KM plotter).</a:t>
            </a:r>
          </a:p>
        </p:txBody>
      </p:sp>
    </p:spTree>
    <p:extLst>
      <p:ext uri="{BB962C8B-B14F-4D97-AF65-F5344CB8AC3E}">
        <p14:creationId xmlns:p14="http://schemas.microsoft.com/office/powerpoint/2010/main" val="69331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662629-7C49-4724-A957-A4EC54915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92" y="802814"/>
            <a:ext cx="2104880" cy="24203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6F6631-EBB0-4620-A5A5-AE0615F80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5575" y="802814"/>
            <a:ext cx="2104880" cy="24203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EA0ED6-731A-4D49-B24E-95CD69EBE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60" y="3399507"/>
            <a:ext cx="2133873" cy="24537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C54B4E-7D1E-4BDF-A1BC-836C4468B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5574" y="3380276"/>
            <a:ext cx="2097201" cy="2411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201D1F-7197-4156-BF43-AF5148BD2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346" y="5972486"/>
            <a:ext cx="2108487" cy="2424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0C7B4F-93D6-47A8-BFA1-C101452D09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5574" y="5972486"/>
            <a:ext cx="2097201" cy="24115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12EB99-8790-40D0-818C-9DBEDA1D21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5575" y="8497724"/>
            <a:ext cx="2162830" cy="24870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A2BFF1-B130-4E08-B291-0CF7913E85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60" y="8516273"/>
            <a:ext cx="2133873" cy="24537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724A73-27DC-467A-85EB-31E71F3206DB}"/>
              </a:ext>
            </a:extLst>
          </p:cNvPr>
          <p:cNvSpPr txBox="1"/>
          <p:nvPr/>
        </p:nvSpPr>
        <p:spPr>
          <a:xfrm>
            <a:off x="177801" y="61589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A9AC93-3D6C-4F42-B88C-89718BADCF76}"/>
              </a:ext>
            </a:extLst>
          </p:cNvPr>
          <p:cNvSpPr txBox="1"/>
          <p:nvPr/>
        </p:nvSpPr>
        <p:spPr>
          <a:xfrm>
            <a:off x="1600000" y="532240"/>
            <a:ext cx="1264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ENO1 expression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0738CE-36D2-4D10-93C8-97C153192BFA}"/>
              </a:ext>
            </a:extLst>
          </p:cNvPr>
          <p:cNvSpPr txBox="1"/>
          <p:nvPr/>
        </p:nvSpPr>
        <p:spPr>
          <a:xfrm>
            <a:off x="4229312" y="532240"/>
            <a:ext cx="1356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ENO1 methylation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2E5D74-C1BA-44D4-952A-D43B2E1F76F5}"/>
              </a:ext>
            </a:extLst>
          </p:cNvPr>
          <p:cNvSpPr txBox="1"/>
          <p:nvPr/>
        </p:nvSpPr>
        <p:spPr>
          <a:xfrm>
            <a:off x="671523" y="464260"/>
            <a:ext cx="365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51A825-3C1F-4853-B26E-9DF467A566FB}"/>
              </a:ext>
            </a:extLst>
          </p:cNvPr>
          <p:cNvSpPr txBox="1"/>
          <p:nvPr/>
        </p:nvSpPr>
        <p:spPr>
          <a:xfrm>
            <a:off x="3441119" y="464260"/>
            <a:ext cx="365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B.</a:t>
            </a:r>
            <a:endParaRPr lang="en-GB" sz="1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92D6D2-296A-D45D-B969-476A963EFAF6}"/>
              </a:ext>
            </a:extLst>
          </p:cNvPr>
          <p:cNvSpPr txBox="1"/>
          <p:nvPr/>
        </p:nvSpPr>
        <p:spPr>
          <a:xfrm>
            <a:off x="785209" y="10989903"/>
            <a:ext cx="578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most significant correlations of ENO1 expression (A) and ENO1 methylation (B) with tumour infiltrating immune cells (top 2 panels) and immune markers (bottom 2 panels) (data obtained from TISIDB Portal).</a:t>
            </a:r>
          </a:p>
        </p:txBody>
      </p:sp>
    </p:spTree>
    <p:extLst>
      <p:ext uri="{BB962C8B-B14F-4D97-AF65-F5344CB8AC3E}">
        <p14:creationId xmlns:p14="http://schemas.microsoft.com/office/powerpoint/2010/main" val="4166504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</TotalTime>
  <Words>197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Giannoudis, Athina</dc:creator>
  <cp:lastModifiedBy>VIJAY SHARMA</cp:lastModifiedBy>
  <cp:revision>15</cp:revision>
  <dcterms:created xsi:type="dcterms:W3CDTF">2023-07-18T10:36:07Z</dcterms:created>
  <dcterms:modified xsi:type="dcterms:W3CDTF">2024-01-15T19:55:41Z</dcterms:modified>
</cp:coreProperties>
</file>