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Corrected serum Ca </a:t>
            </a:r>
            <a:endParaRPr lang="ja-JP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5221096353770798"/>
          <c:y val="1.98188783399166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ysClr val="windowText" lastClr="000000">
                <a:alpha val="60000"/>
              </a:sys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'Sheet1 (最新)グラフ用 2023.3時点　8月編集'!$AC$94:$AF$94</c:f>
                <c:numCache>
                  <c:formatCode>General</c:formatCode>
                  <c:ptCount val="4"/>
                  <c:pt idx="0">
                    <c:v>7.5800000000000006E-2</c:v>
                  </c:pt>
                  <c:pt idx="1">
                    <c:v>0.10637399586950366</c:v>
                  </c:pt>
                  <c:pt idx="2">
                    <c:v>7.2815152533041327E-2</c:v>
                  </c:pt>
                  <c:pt idx="3">
                    <c:v>4.9234502954525111E-2</c:v>
                  </c:pt>
                </c:numCache>
              </c:numRef>
            </c:plus>
            <c:minus>
              <c:numRef>
                <c:f>'Sheet1 (最新)グラフ用 2023.3時点　8月編集'!$AC$94:$AF$94</c:f>
                <c:numCache>
                  <c:formatCode>General</c:formatCode>
                  <c:ptCount val="4"/>
                  <c:pt idx="0">
                    <c:v>7.5800000000000006E-2</c:v>
                  </c:pt>
                  <c:pt idx="1">
                    <c:v>0.10637399586950366</c:v>
                  </c:pt>
                  <c:pt idx="2">
                    <c:v>7.2815152533041327E-2</c:v>
                  </c:pt>
                  <c:pt idx="3">
                    <c:v>4.9234502954525111E-2</c:v>
                  </c:pt>
                </c:numCache>
              </c:numRef>
            </c:minus>
            <c:spPr>
              <a:noFill/>
              <a:ln w="19050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numRef>
              <c:f>'Sheet1 (最新)グラフ用 2023.3時点　8月編集'!$AC$90:$AF$90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12</c:v>
                </c:pt>
              </c:numCache>
            </c:numRef>
          </c:cat>
          <c:val>
            <c:numRef>
              <c:f>'Sheet1 (最新)グラフ用 2023.3時点　8月編集'!$AC$92:$AF$92</c:f>
              <c:numCache>
                <c:formatCode>General</c:formatCode>
                <c:ptCount val="4"/>
                <c:pt idx="0">
                  <c:v>9.8454545454545457</c:v>
                </c:pt>
                <c:pt idx="1">
                  <c:v>9.7681818181818159</c:v>
                </c:pt>
                <c:pt idx="2">
                  <c:v>9.8954545454545464</c:v>
                </c:pt>
                <c:pt idx="3">
                  <c:v>9.8761904761904784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A1-8349-A2E3-1B534D736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8110303"/>
        <c:axId val="1854718159"/>
      </c:barChart>
      <c:catAx>
        <c:axId val="18981103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Months</a:t>
                </a:r>
                <a:endParaRPr lang="ja-JP" altLang="en-US" sz="1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854718159"/>
        <c:crosses val="autoZero"/>
        <c:auto val="1"/>
        <c:lblAlgn val="ctr"/>
        <c:lblOffset val="100"/>
        <c:noMultiLvlLbl val="0"/>
      </c:catAx>
      <c:valAx>
        <c:axId val="18547181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mg/dl</a:t>
                </a:r>
                <a:endParaRPr lang="ja-JP" altLang="en-US" sz="1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8981103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800" dirty="0">
                <a:solidFill>
                  <a:schemeClr val="tx1"/>
                </a:solidFill>
              </a:rPr>
              <a:t> </a:t>
            </a: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eGFR</a:t>
            </a:r>
            <a:endParaRPr lang="ja-JP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ysClr val="windowText" lastClr="000000">
                <a:alpha val="60000"/>
              </a:sys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'[イベニティ患者データ (修復済み)のメール用  2023(自動回復済み) (version 1).xlsb]Sheet1 (最新)グラフ用 2023.3時点　8月編集'!$AN$94:$AQ$94</c:f>
                <c:numCache>
                  <c:formatCode>General</c:formatCode>
                  <c:ptCount val="4"/>
                  <c:pt idx="0">
                    <c:v>4.4237095317449846</c:v>
                  </c:pt>
                  <c:pt idx="1">
                    <c:v>20.233578301173921</c:v>
                  </c:pt>
                  <c:pt idx="2">
                    <c:v>3.6179105654374868</c:v>
                  </c:pt>
                  <c:pt idx="3">
                    <c:v>3.226087680667721</c:v>
                  </c:pt>
                </c:numCache>
              </c:numRef>
            </c:plus>
            <c:minus>
              <c:numRef>
                <c:f>'[イベニティ患者データ (修復済み)のメール用  2023(自動回復済み) (version 1).xlsb]Sheet1 (最新)グラフ用 2023.3時点　8月編集'!$AN$94:$AQ$94</c:f>
                <c:numCache>
                  <c:formatCode>General</c:formatCode>
                  <c:ptCount val="4"/>
                  <c:pt idx="0">
                    <c:v>4.4237095317449846</c:v>
                  </c:pt>
                  <c:pt idx="1">
                    <c:v>20.233578301173921</c:v>
                  </c:pt>
                  <c:pt idx="2">
                    <c:v>3.6179105654374868</c:v>
                  </c:pt>
                  <c:pt idx="3">
                    <c:v>3.226087680667721</c:v>
                  </c:pt>
                </c:numCache>
              </c:numRef>
            </c:minus>
            <c:spPr>
              <a:noFill/>
              <a:ln w="19050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numRef>
              <c:f>'[イベニティ患者データ (修復済み)のメール用  2023(自動回復済み) (version 1).xlsb]Sheet1 (最新)グラフ用 2023.3時点　8月編集'!$AN$90:$AQ$90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12</c:v>
                </c:pt>
              </c:numCache>
            </c:numRef>
          </c:cat>
          <c:val>
            <c:numRef>
              <c:f>'[イベニティ患者データ (修復済み)のメール用  2023(自動回復済み) (version 1).xlsb]Sheet1 (最新)グラフ用 2023.3時点　8月編集'!$AN$92:$AQ$92</c:f>
              <c:numCache>
                <c:formatCode>General</c:formatCode>
                <c:ptCount val="4"/>
                <c:pt idx="0">
                  <c:v>66.359090909090909</c:v>
                </c:pt>
                <c:pt idx="1">
                  <c:v>84.859090909090909</c:v>
                </c:pt>
                <c:pt idx="2">
                  <c:v>67.013636363636351</c:v>
                </c:pt>
                <c:pt idx="3">
                  <c:v>68.304761904761904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5-5648-8537-A7B56F736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8110303"/>
        <c:axId val="1854718159"/>
      </c:barChart>
      <c:catAx>
        <c:axId val="18981103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Months</a:t>
                </a:r>
                <a:endParaRPr lang="ja-JP" altLang="en-US" sz="1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854718159"/>
        <c:crosses val="autoZero"/>
        <c:auto val="1"/>
        <c:lblAlgn val="ctr"/>
        <c:lblOffset val="100"/>
        <c:noMultiLvlLbl val="0"/>
      </c:catAx>
      <c:valAx>
        <c:axId val="18547181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ml/min/1.73 m</a:t>
                </a:r>
                <a:r>
                  <a:rPr lang="en-US" altLang="ja-JP" sz="20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ja-JP" altLang="en-US" sz="2000" baseline="30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8981103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E50FED-DB5B-E74E-854D-CAD405C56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F4371D1-B3A6-BD4E-9AE5-4603C64DB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356044-252A-BC4C-A59C-689688B1F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8DD9A3-1A8E-1042-AC95-320D58D61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C14EB8-EF86-8A4C-A71D-6772640E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20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2E73E3-A5FF-C847-A901-50ECCEFC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A110AD-80AE-2643-BB5D-B31D31485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62FD8E-9383-F14E-A79C-40E543F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F94A03-E318-F94B-9E5F-74C08F67E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66DA95-FF5D-AA45-84A7-4959AC4E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25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BCE1A08-795F-A542-8122-BF974E6CB1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73159B0-4C5D-5441-BED6-EBAEC5802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DBEB71-65CE-2F43-92AA-E9119B5C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052507-78D6-2141-BC24-4EB6ADEA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154FD-D0BA-5C41-A636-1E26A7FC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36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993E19-F466-B84D-AEB0-8F81F526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93C4CC-522B-7D4C-90C4-4BE5C25EC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CD4077-CCF8-4745-8FB7-01FF42070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8B76E8-3B5E-474F-B645-412105BD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9A9444-B550-3C44-B322-F95D9BA4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16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6D1B33-1421-3443-A32D-E6E69F0C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97CABC-7807-1947-8862-909FADA7E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1C0156-7691-BD46-875C-CDCAF38F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33757E-9B4D-344F-9C28-5986E876B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254384-5B7B-3549-9F12-08740EA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16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BDADD8-F5C5-B345-A461-D1C8DCD02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9F6A89-4E3F-1946-9427-4374B4216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932321-01A1-0A4E-818D-1AAD59841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4DFE2A-D400-A444-8A3D-204FE0592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34DE072-5A65-A449-91CD-68A5EDDB4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A73580-2A41-6249-B479-BE5FD1836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93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9C6692-8609-E14C-BFAF-47ECFF14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6DCA58-575A-E341-A161-F1D1FC8A6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200D7CF-5B04-9844-94E4-FBAB58885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955BC5E-F476-F84D-B360-D0EDEB50A9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646D4E-DB17-5345-A89C-AD6DB531F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C66D82F-6A0B-3149-B6B4-22D96010F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CB2336C-5E15-D14A-9DBC-86FCF100A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635217-BCDD-724D-9112-1263FA46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63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73E5D4-DE17-F344-AA67-F14AF6869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06F5BD-5ED6-864C-BD01-F2A2883C6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6AB622-FB54-6A4C-901C-02D12CA3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58B66A0-5B27-D945-B66C-33AB024B3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39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66BC12D-A3E9-F945-A8A7-AEBB52788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F31F784-A17F-4945-B6E6-78160D90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86B266-7F72-A24E-8394-3AE316DC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8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4A251E-13D7-4E4F-AB97-F2D0C57E6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6CE627-286D-7443-B2DA-648F60AD8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258252E-9C08-5745-845B-7E32591FF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72B1FB-06FE-524E-B25B-BAA28A25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FAF6B9-DB88-1746-A9F8-64706734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EE53B4-AF77-2146-BF74-7F68D51A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42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D93209-DF92-B244-B9F4-47011881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B7990A1-3BB3-2643-A28A-3E600C11C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F75E72-6373-2B4E-BA88-DB964E680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231C7E-F029-7742-B289-0AFC131AA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682E66-CCAC-704C-BB21-5512B6D28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00464C-F138-DC49-8EB4-2712B1660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9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3DC4815-21CD-E14E-8D9B-2F92A62CA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31DF04-69EB-474B-AEC3-977A9D5DA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47C4C5-9FC7-8A44-8858-2BDE73C19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0C78-C7E1-7B4A-AADC-70BE83FADB4B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FCC927-6517-E746-8A9B-EAB30069E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B5DAEC-2BEF-5544-B387-5BFA5B69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1892B-0E02-034C-A9D5-0DF47C288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24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80CE8C0-ED5B-6A46-B679-F46A199AAEA3}"/>
              </a:ext>
            </a:extLst>
          </p:cNvPr>
          <p:cNvSpPr/>
          <p:nvPr/>
        </p:nvSpPr>
        <p:spPr>
          <a:xfrm>
            <a:off x="0" y="0"/>
            <a:ext cx="5992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明朝" panose="02020400000000000000" pitchFamily="18" charset="-128"/>
                <a:cs typeface="+mn-cs"/>
              </a:rPr>
              <a:t>Additonal</a:t>
            </a:r>
            <a:r>
              <a:rPr kumimoji="1" lang="en-US" altLang="ja-JP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明朝" panose="02020400000000000000" pitchFamily="18" charset="-128"/>
                <a:cs typeface="+mn-cs"/>
              </a:rPr>
              <a:t> Figure </a:t>
            </a: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明朝" panose="02020400000000000000" pitchFamily="18" charset="-128"/>
                <a:cs typeface="+mn-cs"/>
              </a:rPr>
              <a:t>Yamamoto M, et al. </a:t>
            </a:r>
            <a:endParaRPr kumimoji="1" lang="en-US" altLang="ja-JP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1FB05A67-2BE4-AE4A-BD41-28034790F892}"/>
              </a:ext>
            </a:extLst>
          </p:cNvPr>
          <p:cNvGraphicFramePr>
            <a:graphicFrameLocks/>
          </p:cNvGraphicFramePr>
          <p:nvPr/>
        </p:nvGraphicFramePr>
        <p:xfrm>
          <a:off x="237954" y="1096457"/>
          <a:ext cx="4808831" cy="3844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609FE8B6-C517-704F-8887-3C989B0B0211}"/>
              </a:ext>
            </a:extLst>
          </p:cNvPr>
          <p:cNvGraphicFramePr>
            <a:graphicFrameLocks/>
          </p:cNvGraphicFramePr>
          <p:nvPr/>
        </p:nvGraphicFramePr>
        <p:xfrm>
          <a:off x="5598525" y="1096456"/>
          <a:ext cx="5278380" cy="3844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B16AAE0-8B96-A64B-8338-B469778E0350}"/>
              </a:ext>
            </a:extLst>
          </p:cNvPr>
          <p:cNvSpPr/>
          <p:nvPr/>
        </p:nvSpPr>
        <p:spPr>
          <a:xfrm>
            <a:off x="339984" y="74521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2C1DD6D-7070-6940-BA92-AD0A92174FCF}"/>
              </a:ext>
            </a:extLst>
          </p:cNvPr>
          <p:cNvSpPr/>
          <p:nvPr/>
        </p:nvSpPr>
        <p:spPr>
          <a:xfrm>
            <a:off x="5386768" y="74521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明朝" panose="02020400000000000000" pitchFamily="18" charset="-128"/>
                <a:cs typeface="+mn-cs"/>
              </a:rPr>
              <a:t>B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86EE767-30FB-C6BD-1375-3F03505DA44D}"/>
              </a:ext>
            </a:extLst>
          </p:cNvPr>
          <p:cNvSpPr txBox="1"/>
          <p:nvPr/>
        </p:nvSpPr>
        <p:spPr>
          <a:xfrm>
            <a:off x="443893" y="4990039"/>
            <a:ext cx="10570471" cy="1122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Additional Figure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Mean values of corrected serum Ca (</a:t>
            </a: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) and eGFR (</a:t>
            </a: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B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) at the baseline, and 1, 6, and 12 months after </a:t>
            </a:r>
            <a:r>
              <a:rPr lang="en-US" altLang="ja-JP" sz="1800" kern="100" dirty="0" err="1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romosozumab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treatment in all participants. Error bars represent standard error. 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517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テーマ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テーマ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テーマ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テーマ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テーマ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テーマ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游明朝</vt:lpstr>
      <vt:lpstr>Arial</vt:lpstr>
      <vt:lpstr>Times New Roman</vt:lpstr>
      <vt:lpstr>1_Office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-</dc:creator>
  <cp:lastModifiedBy>-</cp:lastModifiedBy>
  <cp:revision>3</cp:revision>
  <dcterms:created xsi:type="dcterms:W3CDTF">2024-01-01T14:15:01Z</dcterms:created>
  <dcterms:modified xsi:type="dcterms:W3CDTF">2024-01-10T15:48:25Z</dcterms:modified>
</cp:coreProperties>
</file>