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72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53" autoAdjust="0"/>
  </p:normalViewPr>
  <p:slideViewPr>
    <p:cSldViewPr snapToGrid="0">
      <p:cViewPr varScale="1">
        <p:scale>
          <a:sx n="48" d="100"/>
          <a:sy n="48" d="100"/>
        </p:scale>
        <p:origin x="23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3" Type="http://schemas.openxmlformats.org/officeDocument/2006/relationships/commentAuthors" Target="commentAuthors.xml"/><Relationship Id="rId22" Type="http://customschemas.google.com/relationships/presentationmetadata" Target="meta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514350" y="1496484"/>
            <a:ext cx="5829300" cy="3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3F78001-F8C1-097B-AE18-C476BA7E35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833073"/>
              </p:ext>
            </p:extLst>
          </p:nvPr>
        </p:nvGraphicFramePr>
        <p:xfrm>
          <a:off x="132522" y="397566"/>
          <a:ext cx="6725478" cy="8095459"/>
        </p:xfrm>
        <a:graphic>
          <a:graphicData uri="http://schemas.openxmlformats.org/drawingml/2006/table">
            <a:tbl>
              <a:tblPr firstRow="1" bandRow="1">
                <a:tableStyleId>{D0507A25-1FDB-4799-8352-945E43D391C7}</a:tableStyleId>
              </a:tblPr>
              <a:tblGrid>
                <a:gridCol w="1113183">
                  <a:extLst>
                    <a:ext uri="{9D8B030D-6E8A-4147-A177-3AD203B41FA5}">
                      <a16:colId xmlns:a16="http://schemas.microsoft.com/office/drawing/2014/main" val="3929893045"/>
                    </a:ext>
                  </a:extLst>
                </a:gridCol>
                <a:gridCol w="997961">
                  <a:extLst>
                    <a:ext uri="{9D8B030D-6E8A-4147-A177-3AD203B41FA5}">
                      <a16:colId xmlns:a16="http://schemas.microsoft.com/office/drawing/2014/main" val="2786113607"/>
                    </a:ext>
                  </a:extLst>
                </a:gridCol>
                <a:gridCol w="1055572">
                  <a:extLst>
                    <a:ext uri="{9D8B030D-6E8A-4147-A177-3AD203B41FA5}">
                      <a16:colId xmlns:a16="http://schemas.microsoft.com/office/drawing/2014/main" val="604434254"/>
                    </a:ext>
                  </a:extLst>
                </a:gridCol>
                <a:gridCol w="703715">
                  <a:extLst>
                    <a:ext uri="{9D8B030D-6E8A-4147-A177-3AD203B41FA5}">
                      <a16:colId xmlns:a16="http://schemas.microsoft.com/office/drawing/2014/main" val="1703856089"/>
                    </a:ext>
                  </a:extLst>
                </a:gridCol>
                <a:gridCol w="640561">
                  <a:extLst>
                    <a:ext uri="{9D8B030D-6E8A-4147-A177-3AD203B41FA5}">
                      <a16:colId xmlns:a16="http://schemas.microsoft.com/office/drawing/2014/main" val="1844429084"/>
                    </a:ext>
                  </a:extLst>
                </a:gridCol>
                <a:gridCol w="2214486">
                  <a:extLst>
                    <a:ext uri="{9D8B030D-6E8A-4147-A177-3AD203B41FA5}">
                      <a16:colId xmlns:a16="http://schemas.microsoft.com/office/drawing/2014/main" val="2953339038"/>
                    </a:ext>
                  </a:extLst>
                </a:gridCol>
              </a:tblGrid>
              <a:tr h="40196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n-US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old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gene expression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MT old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gene expression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Fold change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938" marR="30938" marT="15469" marB="1546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 function</a:t>
                      </a:r>
                    </a:p>
                  </a:txBody>
                  <a:tcPr marL="30938" marR="30938" marT="15469" marB="15469" anchor="ctr"/>
                </a:tc>
                <a:extLst>
                  <a:ext uri="{0D108BD9-81ED-4DB2-BD59-A6C34878D82A}">
                    <a16:rowId xmlns:a16="http://schemas.microsoft.com/office/drawing/2014/main" val="174781655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Downregulated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2891863088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ATG7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178.5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154.5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Autophagy regulator [79]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209784021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BID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26.1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Pro-apoptotic molecule [72]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4036513917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CD99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1444.4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1836.2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-1.09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Immature T cell marker, regulator of cytokine production and apoptosis inducer [95,96]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719772694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CLEC6A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-1.39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Pattern recognition receptor [83]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944175435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613.4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-2.09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Complement receptor that clears opsonized immune complexes [28]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309251563"/>
                  </a:ext>
                </a:extLst>
              </a:tr>
              <a:tr h="3738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G6PD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550.7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466.8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-1.04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Glycolytic enzyme that protects against DNA damage repair and contributes to T cell ageing [104,105]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273166161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HAVCR2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436.8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290.5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Cellular exhaustion inducer and negative regulator of tolerance [106]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811873535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HLA-DRB4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62.3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2290.3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-1.07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Antigen presenting molecule [107]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8438416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171.8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151.5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-1.64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Receptor that binds to pro-inflammatory cytokines IL12 and IL23 [108]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759680356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IL12RB2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33.3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31.2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Receptor that binds to pro-inflammatory cytokines IL12 and IL23 [108]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2740041284"/>
                  </a:ext>
                </a:extLst>
              </a:tr>
              <a:tr h="509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IRF5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-1.04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Interferon regulatory transcription factor [87]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2585947034"/>
                  </a:ext>
                </a:extLst>
              </a:tr>
              <a:tr h="509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LILRB2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1218.5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716.5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-3.6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Signal transduction via </a:t>
                      </a:r>
                      <a:r>
                        <a:rPr lang="en-GB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binding to MHC class I molecules on antigen-presenting cells [109]</a:t>
                      </a:r>
                      <a:endParaRPr lang="en-US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3205353660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TLR4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325.6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195.8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-1.31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Pattern recognition receptor [91]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2345163306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Upregulated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30854174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CASP8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940.8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1262.9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Pro-apoptotic molecule [110]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641981370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DUSP4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Regulates MAPKs and cellular proliferation and accelerates T cell senescence [97,98]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4189291095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DUSP6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1031.4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1456.3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Regulates MAPKs and cellular proliferation [97]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195012642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HMGB1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423.3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521.5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 DAMP that activates pro-inflammatory signalling pathways [111]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560519328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IL18R1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108.7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Receptor that binds to the pro-inflammatory cytokine IL18 [112]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78846493"/>
                  </a:ext>
                </a:extLst>
              </a:tr>
              <a:tr h="3706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MFGE8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70.3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102.3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1.31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Biomarker of arterial ageing [113]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1610020425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POU2AF1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23.1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 cell transcriptional coactivator [114]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408990112"/>
                  </a:ext>
                </a:extLst>
              </a:tr>
              <a:tr h="25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ZAP70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1168.4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1397.6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23" marR="3223" marT="3223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TCR signaling [115]</a:t>
                      </a:r>
                    </a:p>
                  </a:txBody>
                  <a:tcPr marL="3223" marR="3223" marT="3223" marB="0" anchor="ctr"/>
                </a:tc>
                <a:extLst>
                  <a:ext uri="{0D108BD9-81ED-4DB2-BD59-A6C34878D82A}">
                    <a16:rowId xmlns:a16="http://schemas.microsoft.com/office/drawing/2014/main" val="812092494"/>
                  </a:ext>
                </a:extLst>
              </a:tr>
            </a:tbl>
          </a:graphicData>
        </a:graphic>
      </p:graphicFrame>
      <p:sp>
        <p:nvSpPr>
          <p:cNvPr id="6" name="Google Shape;379;p10"/>
          <p:cNvSpPr txBox="1"/>
          <p:nvPr/>
        </p:nvSpPr>
        <p:spPr>
          <a:xfrm>
            <a:off x="66261" y="8682376"/>
            <a:ext cx="6858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</a:t>
            </a:r>
            <a:r>
              <a:rPr lang="en-GB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Table 8: </a:t>
            </a:r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Genes </a:t>
            </a:r>
            <a:r>
              <a:rPr lang="en-GB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differentially between </a:t>
            </a:r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low MT old and high MT old adults.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714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30602</TotalTime>
  <Words>346</Words>
  <Application>Microsoft Office PowerPoint</Application>
  <PresentationFormat>On-screen Show (4:3)</PresentationFormat>
  <Paragraphs>136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399</cp:revision>
  <cp:lastPrinted>2023-11-08T18:11:15Z</cp:lastPrinted>
  <dcterms:created xsi:type="dcterms:W3CDTF">2019-05-11T13:55:56Z</dcterms:created>
  <dcterms:modified xsi:type="dcterms:W3CDTF">2024-01-04T22:53:19Z</dcterms:modified>
</cp:coreProperties>
</file>