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6858000" cy="9144000" type="screen4x3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imyZEdP4QGJqT2yFBLVfFg6rut2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harika Duggal (Inflammation and Ageing)" initials="ND(aA" lastIdx="18" clrIdx="0">
    <p:extLst>
      <p:ext uri="{19B8F6BF-5375-455C-9EA6-DF929625EA0E}">
        <p15:presenceInfo xmlns:p15="http://schemas.microsoft.com/office/powerpoint/2012/main" userId="S-1-5-21-1390067357-308236825-725345543-209483" providerId="AD"/>
      </p:ext>
    </p:extLst>
  </p:cmAuthor>
  <p:cmAuthor id="2" name="Jessica Conway (PhD Inflamm + Ageing FT (A300))" initials="JC" lastIdx="4" clrIdx="1">
    <p:extLst>
      <p:ext uri="{19B8F6BF-5375-455C-9EA6-DF929625EA0E}">
        <p15:presenceInfo xmlns:p15="http://schemas.microsoft.com/office/powerpoint/2012/main" userId="S::JXC517@student.bham.ac.uk::529700f9-6fdd-48f2-96a5-dfd7be53125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507A25-1FDB-4799-8352-945E43D391C7}">
  <a:tblStyle styleId="{D0507A25-1FDB-4799-8352-945E43D391C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00" autoAdjust="0"/>
    <p:restoredTop sz="94653" autoAdjust="0"/>
  </p:normalViewPr>
  <p:slideViewPr>
    <p:cSldViewPr snapToGrid="0">
      <p:cViewPr varScale="1">
        <p:scale>
          <a:sx n="48" d="100"/>
          <a:sy n="48" d="100"/>
        </p:scale>
        <p:origin x="23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24" Type="http://schemas.openxmlformats.org/officeDocument/2006/relationships/presProps" Target="presProps.xml"/><Relationship Id="rId23" Type="http://schemas.openxmlformats.org/officeDocument/2006/relationships/commentAuthors" Target="commentAuthors.xml"/><Relationship Id="rId22" Type="http://customschemas.google.com/relationships/presentationmetadata" Target="meta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703638" y="857250"/>
            <a:ext cx="17367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03638" y="857250"/>
            <a:ext cx="1736725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5;p2:notes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2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1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>
            <a:spLocks noGrp="1"/>
          </p:cNvSpPr>
          <p:nvPr>
            <p:ph type="title"/>
          </p:nvPr>
        </p:nvSpPr>
        <p:spPr>
          <a:xfrm>
            <a:off x="467916" y="2279653"/>
            <a:ext cx="5915100" cy="38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body" idx="1"/>
          </p:nvPr>
        </p:nvSpPr>
        <p:spPr>
          <a:xfrm>
            <a:off x="467916" y="6119286"/>
            <a:ext cx="5915100" cy="20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29148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2"/>
          </p:nvPr>
        </p:nvSpPr>
        <p:spPr>
          <a:xfrm>
            <a:off x="3471863" y="2434167"/>
            <a:ext cx="29148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>
            <a:spLocks noGrp="1"/>
          </p:cNvSpPr>
          <p:nvPr>
            <p:ph type="title"/>
          </p:nvPr>
        </p:nvSpPr>
        <p:spPr>
          <a:xfrm>
            <a:off x="472381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body" idx="1"/>
          </p:nvPr>
        </p:nvSpPr>
        <p:spPr>
          <a:xfrm>
            <a:off x="472381" y="2241551"/>
            <a:ext cx="29013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body" idx="2"/>
          </p:nvPr>
        </p:nvSpPr>
        <p:spPr>
          <a:xfrm>
            <a:off x="472381" y="3340100"/>
            <a:ext cx="2901300" cy="49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body" idx="3"/>
          </p:nvPr>
        </p:nvSpPr>
        <p:spPr>
          <a:xfrm>
            <a:off x="3471863" y="2241551"/>
            <a:ext cx="2915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body" idx="4"/>
          </p:nvPr>
        </p:nvSpPr>
        <p:spPr>
          <a:xfrm>
            <a:off x="3471863" y="3340100"/>
            <a:ext cx="2915400" cy="49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8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9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body" idx="1"/>
          </p:nvPr>
        </p:nvSpPr>
        <p:spPr>
          <a:xfrm>
            <a:off x="2915543" y="1316569"/>
            <a:ext cx="3471900" cy="6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body" idx="2"/>
          </p:nvPr>
        </p:nvSpPr>
        <p:spPr>
          <a:xfrm>
            <a:off x="472381" y="2743200"/>
            <a:ext cx="2211900" cy="50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9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>
            <a:spLocks noGrp="1"/>
          </p:cNvSpPr>
          <p:nvPr>
            <p:ph type="pic" idx="2"/>
          </p:nvPr>
        </p:nvSpPr>
        <p:spPr>
          <a:xfrm>
            <a:off x="2915543" y="1316569"/>
            <a:ext cx="3471900" cy="64983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>
            <a:spLocks noGrp="1"/>
          </p:cNvSpPr>
          <p:nvPr>
            <p:ph type="body" idx="1"/>
          </p:nvPr>
        </p:nvSpPr>
        <p:spPr>
          <a:xfrm>
            <a:off x="472381" y="2743200"/>
            <a:ext cx="2211900" cy="50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body" idx="1"/>
          </p:nvPr>
        </p:nvSpPr>
        <p:spPr>
          <a:xfrm rot="5400000">
            <a:off x="528113" y="2377467"/>
            <a:ext cx="5801700" cy="59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>
            <a:spLocks noGrp="1"/>
          </p:cNvSpPr>
          <p:nvPr>
            <p:ph type="title"/>
          </p:nvPr>
        </p:nvSpPr>
        <p:spPr>
          <a:xfrm rot="5400000">
            <a:off x="1772663" y="3621984"/>
            <a:ext cx="77490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body" idx="1"/>
          </p:nvPr>
        </p:nvSpPr>
        <p:spPr>
          <a:xfrm rot="5400000">
            <a:off x="-1227768" y="2186034"/>
            <a:ext cx="7749000" cy="43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1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 txBox="1"/>
          <p:nvPr/>
        </p:nvSpPr>
        <p:spPr>
          <a:xfrm>
            <a:off x="228598" y="6390660"/>
            <a:ext cx="5112051" cy="283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Table 1: Participant demographics.</a:t>
            </a:r>
            <a:endParaRPr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7E54BC6-A99C-0B0F-E793-E7D0787074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963212"/>
              </p:ext>
            </p:extLst>
          </p:nvPr>
        </p:nvGraphicFramePr>
        <p:xfrm>
          <a:off x="228598" y="733208"/>
          <a:ext cx="6400800" cy="5510580"/>
        </p:xfrm>
        <a:graphic>
          <a:graphicData uri="http://schemas.openxmlformats.org/drawingml/2006/table">
            <a:tbl>
              <a:tblPr firstRow="1" bandRow="1">
                <a:tableStyleId>{D0507A25-1FDB-4799-8352-945E43D391C7}</a:tableStyleId>
              </a:tblPr>
              <a:tblGrid>
                <a:gridCol w="2371055">
                  <a:extLst>
                    <a:ext uri="{9D8B030D-6E8A-4147-A177-3AD203B41FA5}">
                      <a16:colId xmlns:a16="http://schemas.microsoft.com/office/drawing/2014/main" val="3233292141"/>
                    </a:ext>
                  </a:extLst>
                </a:gridCol>
                <a:gridCol w="1090924">
                  <a:extLst>
                    <a:ext uri="{9D8B030D-6E8A-4147-A177-3AD203B41FA5}">
                      <a16:colId xmlns:a16="http://schemas.microsoft.com/office/drawing/2014/main" val="2707123763"/>
                    </a:ext>
                  </a:extLst>
                </a:gridCol>
                <a:gridCol w="1087661">
                  <a:extLst>
                    <a:ext uri="{9D8B030D-6E8A-4147-A177-3AD203B41FA5}">
                      <a16:colId xmlns:a16="http://schemas.microsoft.com/office/drawing/2014/main" val="3043598799"/>
                    </a:ext>
                  </a:extLst>
                </a:gridCol>
                <a:gridCol w="1087661">
                  <a:extLst>
                    <a:ext uri="{9D8B030D-6E8A-4147-A177-3AD203B41FA5}">
                      <a16:colId xmlns:a16="http://schemas.microsoft.com/office/drawing/2014/main" val="937602280"/>
                    </a:ext>
                  </a:extLst>
                </a:gridCol>
                <a:gridCol w="763499">
                  <a:extLst>
                    <a:ext uri="{9D8B030D-6E8A-4147-A177-3AD203B41FA5}">
                      <a16:colId xmlns:a16="http://schemas.microsoft.com/office/drawing/2014/main" val="2795171768"/>
                    </a:ext>
                  </a:extLst>
                </a:gridCol>
              </a:tblGrid>
              <a:tr h="37490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en-US" sz="105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MT young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 = 27)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MT old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 = 24)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MT old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 = 31)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P-value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71313458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 (years)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25.8 ± 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70.6 ± 1.6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 ± 1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&lt;0.0001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6486783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Male, n (%)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(37%)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(54%)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(29%)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186240751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BMI (kg/m</a:t>
                      </a:r>
                      <a:r>
                        <a:rPr lang="en-GB" sz="1050" b="1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26.5 ± 1.3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25.4 ± 1.4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24.4 ± 0.8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0.22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185156347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Smokers, n (%)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(4%)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(0%)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(0%)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0.36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66566538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Alcohol consumption (units per drink per week)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7.5 ± 1.6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8.2 ± 2.2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 ± 1.2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0.12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365506556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Physical activity levels (MET)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± 5.6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33.3 ± 6.9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 ± 4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0.07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173765829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Sedentary TV viewing time (hrs)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20.9 ± 1.8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17.4 ± 3.1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17.7 ± 2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0.23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163444245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PSQI score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4.6 ± 2.6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4.3 ± 0.5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 ± 2.9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98498363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HADS anxiety score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6.2 ± 0.8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 ± 0.5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 ± 0.4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0.001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256440168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HADS depression score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± 0.6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 ± 0.4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 ± 0.5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0.49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126735568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Mediterranean Diet Score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± 0.5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7.1 ± 0.6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6.6 ± 0.5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15665167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Diet Quality Index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 ± 1.5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66.8 ± 1.5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64.6 ± 1.6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0.12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391203022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CMV IgG (antibody index)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 ± 0.2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022" marR="6022" marT="602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 ± 3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022" marR="6022" marT="602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 ± 0.2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022" marR="6022" marT="602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0.79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79191887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CMV IgG seropositivity, n (%)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(37%)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(21%)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(32%)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0.44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5701145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30595</TotalTime>
  <Words>248</Words>
  <Application>Microsoft Office PowerPoint</Application>
  <PresentationFormat>On-screen Show (4:3)</PresentationFormat>
  <Paragraphs>79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Sash Duggal</dc:creator>
  <cp:lastModifiedBy>Niharika Duggal (Inflammation and Ageing)</cp:lastModifiedBy>
  <cp:revision>399</cp:revision>
  <cp:lastPrinted>2023-11-08T18:11:15Z</cp:lastPrinted>
  <dcterms:created xsi:type="dcterms:W3CDTF">2019-05-11T13:55:56Z</dcterms:created>
  <dcterms:modified xsi:type="dcterms:W3CDTF">2024-01-04T20:02:53Z</dcterms:modified>
</cp:coreProperties>
</file>