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315" r:id="rId2"/>
  </p:sldIdLst>
  <p:sldSz cx="6858000" cy="9144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myZEdP4QGJqT2yFBLVfFg6rut2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harika Duggal (Inflammation and Ageing)" initials="ND(aA" lastIdx="18" clrIdx="0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2" name="Jessica Conway (PhD Inflamm + Ageing FT (A300))" initials="JC" lastIdx="4" clrIdx="1">
    <p:extLst>
      <p:ext uri="{19B8F6BF-5375-455C-9EA6-DF929625EA0E}">
        <p15:presenceInfo xmlns:p15="http://schemas.microsoft.com/office/powerpoint/2012/main" userId="S::JXC517@student.bham.ac.uk::529700f9-6fdd-48f2-96a5-dfd7be5312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507A25-1FDB-4799-8352-945E43D391C7}">
  <a:tblStyle styleId="{D0507A25-1FDB-4799-8352-945E43D391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7158" autoAdjust="0"/>
    <p:restoredTop sz="94653" autoAdjust="0"/>
  </p:normalViewPr>
  <p:slideViewPr>
    <p:cSldViewPr snapToGrid="0">
      <p:cViewPr varScale="1">
        <p:scale>
          <a:sx n="45" d="100"/>
          <a:sy n="45" d="100"/>
        </p:scale>
        <p:origin x="247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3" Type="http://schemas.openxmlformats.org/officeDocument/2006/relationships/commentAuthors" Target="commentAuthors.xml"/><Relationship Id="rId22" Type="http://customschemas.google.com/relationships/presentationmetadata" Target="meta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703638" y="857250"/>
            <a:ext cx="17367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100" cy="3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100" cy="20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8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3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400" cy="4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900" cy="649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900" cy="5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528113" y="2377467"/>
            <a:ext cx="5801700" cy="59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1772663" y="3621984"/>
            <a:ext cx="7749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-1227768" y="2186034"/>
            <a:ext cx="7749000" cy="43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100" cy="17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1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698E88-AE87-CFF6-642E-BD33DB956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158397"/>
              </p:ext>
            </p:extLst>
          </p:nvPr>
        </p:nvGraphicFramePr>
        <p:xfrm>
          <a:off x="228600" y="442913"/>
          <a:ext cx="6400800" cy="7935960"/>
        </p:xfrm>
        <a:graphic>
          <a:graphicData uri="http://schemas.openxmlformats.org/drawingml/2006/table">
            <a:tbl>
              <a:tblPr firstRow="1" bandRow="1">
                <a:tableStyleId>{D0507A25-1FDB-4799-8352-945E43D391C7}</a:tableStyleId>
              </a:tblPr>
              <a:tblGrid>
                <a:gridCol w="2371055">
                  <a:extLst>
                    <a:ext uri="{9D8B030D-6E8A-4147-A177-3AD203B41FA5}">
                      <a16:colId xmlns:a16="http://schemas.microsoft.com/office/drawing/2014/main" val="3233292141"/>
                    </a:ext>
                  </a:extLst>
                </a:gridCol>
                <a:gridCol w="1090924">
                  <a:extLst>
                    <a:ext uri="{9D8B030D-6E8A-4147-A177-3AD203B41FA5}">
                      <a16:colId xmlns:a16="http://schemas.microsoft.com/office/drawing/2014/main" val="2707123763"/>
                    </a:ext>
                  </a:extLst>
                </a:gridCol>
                <a:gridCol w="1087661">
                  <a:extLst>
                    <a:ext uri="{9D8B030D-6E8A-4147-A177-3AD203B41FA5}">
                      <a16:colId xmlns:a16="http://schemas.microsoft.com/office/drawing/2014/main" val="3043598799"/>
                    </a:ext>
                  </a:extLst>
                </a:gridCol>
                <a:gridCol w="1087661">
                  <a:extLst>
                    <a:ext uri="{9D8B030D-6E8A-4147-A177-3AD203B41FA5}">
                      <a16:colId xmlns:a16="http://schemas.microsoft.com/office/drawing/2014/main" val="937602280"/>
                    </a:ext>
                  </a:extLst>
                </a:gridCol>
                <a:gridCol w="763499">
                  <a:extLst>
                    <a:ext uri="{9D8B030D-6E8A-4147-A177-3AD203B41FA5}">
                      <a16:colId xmlns:a16="http://schemas.microsoft.com/office/drawing/2014/main" val="279517176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n-US" sz="9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young</a:t>
                      </a:r>
                      <a:endParaRPr lang="en-US" sz="9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26)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MT old</a:t>
                      </a:r>
                      <a:endParaRPr lang="en-US" sz="9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13)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MT old</a:t>
                      </a:r>
                      <a:endParaRPr lang="en-US" sz="9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25)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lang="en-US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7131345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Actinobacteria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648678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Adlercreutzia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3.4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2.2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1.3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0.51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905833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Bifidobacterium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86.9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3.5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7.4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66.4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5.7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0.0002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49473658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Collinsella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4.9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1.5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1.5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2.2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0.28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0688953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Eggerthella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0.23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5303431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Bacteroidetes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8624075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Allistipes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4.5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10.9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7127304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Bacteroides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65.3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6.2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51.4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10.1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52.5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5.8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0.18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34266249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Barnesiella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1.5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0.32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1545627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Paraprevotella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0.8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0.44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31148290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Prevotella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0.05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0.001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0.001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0.29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3970145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Cyanobacteria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42769656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Gastranaerophilales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9.2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61.5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60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0.07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6894650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Firmicutes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8515634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Anaerotruncus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0.004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4396847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Blautia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8.9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9462091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Christensenellaceae</a:t>
                      </a:r>
                      <a:r>
                        <a:rPr lang="en-US" sz="9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R-7 group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1.4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1.6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40742719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Clostridia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0.05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0.34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8913312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Coprococcus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0.6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0.8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5901608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Dialister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0.6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0.23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7526903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Faecalibacterium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2.6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21.6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4.5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13.4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1.9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0.06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0562608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Lachnospiraceae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3.7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0.6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0.6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8617771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Lactobacillus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0.05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0.07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5247363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Oscillibacter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0.32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31772848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Peptostreptococcaceae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0.001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0.0005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1971351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Roseburia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1.3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1.5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0.7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0.19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3756267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Ruminiclostridium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0.07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30940093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Ruminococcaceae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7282208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Fusobacteria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9439653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Fusobacterium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3.8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3.8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12.2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0.14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55716388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Proteobacteria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6656653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Bilophila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3.4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7.5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3.1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3.4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0.29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8122633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Desulfovibrio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11.9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8.3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3.2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2790296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Escherichia-Shigella</a:t>
                      </a: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4.4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22.7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10.3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5.5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0.74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301854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Sutterella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6.7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19.7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38729595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Tenericutes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9650380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Anaeroplasma</a:t>
                      </a:r>
                      <a:endParaRPr lang="en-US" sz="9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15.1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7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6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9.6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0.81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20886661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Verrucomicrobia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36550655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Akkermansia</a:t>
                      </a:r>
                      <a:endParaRPr lang="en-US" sz="900" b="1" i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96.2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3.8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0.01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7810" marR="57810" marT="28905" marB="289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0.43</a:t>
                      </a:r>
                    </a:p>
                  </a:txBody>
                  <a:tcPr marL="57810" marR="57810" marT="28905" marB="28905" anchor="ctr"/>
                </a:tc>
                <a:extLst>
                  <a:ext uri="{0D108BD9-81ED-4DB2-BD59-A6C34878D82A}">
                    <a16:rowId xmlns:a16="http://schemas.microsoft.com/office/drawing/2014/main" val="1737658294"/>
                  </a:ext>
                </a:extLst>
              </a:tr>
            </a:tbl>
          </a:graphicData>
        </a:graphic>
      </p:graphicFrame>
      <p:sp>
        <p:nvSpPr>
          <p:cNvPr id="4" name="Google Shape;108;p2">
            <a:extLst>
              <a:ext uri="{FF2B5EF4-FFF2-40B4-BE49-F238E27FC236}">
                <a16:creationId xmlns:a16="http://schemas.microsoft.com/office/drawing/2014/main" id="{2EA09F78-476C-0A9C-D037-B028A59746E7}"/>
              </a:ext>
            </a:extLst>
          </p:cNvPr>
          <p:cNvSpPr txBox="1"/>
          <p:nvPr/>
        </p:nvSpPr>
        <p:spPr>
          <a:xfrm>
            <a:off x="228600" y="8470275"/>
            <a:ext cx="68580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Table2: Faecal microbiota composition of young and old adults displaying low and high microbial translocation.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0977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30596</TotalTime>
  <Words>394</Words>
  <Application>Microsoft Office PowerPoint</Application>
  <PresentationFormat>On-screen Show (4:3)</PresentationFormat>
  <Paragraphs>171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399</cp:revision>
  <cp:lastPrinted>2023-11-08T18:11:15Z</cp:lastPrinted>
  <dcterms:created xsi:type="dcterms:W3CDTF">2019-05-11T13:55:56Z</dcterms:created>
  <dcterms:modified xsi:type="dcterms:W3CDTF">2024-01-04T21:52:19Z</dcterms:modified>
</cp:coreProperties>
</file>