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71" r:id="rId2"/>
  </p:sldIdLst>
  <p:sldSz cx="6858000" cy="9144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imyZEdP4QGJqT2yFBLVfFg6rut2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harika Duggal (Inflammation and Ageing)" initials="ND(aA" lastIdx="18" clrIdx="0">
    <p:extLst>
      <p:ext uri="{19B8F6BF-5375-455C-9EA6-DF929625EA0E}">
        <p15:presenceInfo xmlns:p15="http://schemas.microsoft.com/office/powerpoint/2012/main" userId="S-1-5-21-1390067357-308236825-725345543-209483" providerId="AD"/>
      </p:ext>
    </p:extLst>
  </p:cmAuthor>
  <p:cmAuthor id="2" name="Jessica Conway (PhD Inflamm + Ageing FT (A300))" initials="JC" lastIdx="4" clrIdx="1">
    <p:extLst>
      <p:ext uri="{19B8F6BF-5375-455C-9EA6-DF929625EA0E}">
        <p15:presenceInfo xmlns:p15="http://schemas.microsoft.com/office/powerpoint/2012/main" userId="S::JXC517@student.bham.ac.uk::529700f9-6fdd-48f2-96a5-dfd7be53125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507A25-1FDB-4799-8352-945E43D391C7}">
  <a:tblStyle styleId="{D0507A25-1FDB-4799-8352-945E43D391C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00" autoAdjust="0"/>
    <p:restoredTop sz="94653" autoAdjust="0"/>
  </p:normalViewPr>
  <p:slideViewPr>
    <p:cSldViewPr snapToGrid="0">
      <p:cViewPr varScale="1">
        <p:scale>
          <a:sx n="48" d="100"/>
          <a:sy n="48" d="100"/>
        </p:scale>
        <p:origin x="231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23" Type="http://schemas.openxmlformats.org/officeDocument/2006/relationships/commentAuthors" Target="commentAuthors.xml"/><Relationship Id="rId22" Type="http://customschemas.google.com/relationships/presentationmetadata" Target="meta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703638" y="857250"/>
            <a:ext cx="17367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>
            <a:spLocks noGrp="1"/>
          </p:cNvSpPr>
          <p:nvPr>
            <p:ph type="ctrTitle"/>
          </p:nvPr>
        </p:nvSpPr>
        <p:spPr>
          <a:xfrm>
            <a:off x="514350" y="1496484"/>
            <a:ext cx="5829300" cy="3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>
            <a:spLocks noGrp="1"/>
          </p:cNvSpPr>
          <p:nvPr>
            <p:ph type="title"/>
          </p:nvPr>
        </p:nvSpPr>
        <p:spPr>
          <a:xfrm>
            <a:off x="467916" y="2279653"/>
            <a:ext cx="5915100" cy="38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467916" y="6119286"/>
            <a:ext cx="5915100" cy="20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/>
          </p:nvPr>
        </p:nvSpPr>
        <p:spPr>
          <a:xfrm>
            <a:off x="472381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3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4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528113" y="2377467"/>
            <a:ext cx="5801700" cy="59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1772663" y="3621984"/>
            <a:ext cx="77490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-1227768" y="2186034"/>
            <a:ext cx="7749000" cy="43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8BF9393-22EF-A04E-16D1-8102780B8C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23569"/>
              </p:ext>
            </p:extLst>
          </p:nvPr>
        </p:nvGraphicFramePr>
        <p:xfrm>
          <a:off x="374374" y="388845"/>
          <a:ext cx="6109252" cy="7648684"/>
        </p:xfrm>
        <a:graphic>
          <a:graphicData uri="http://schemas.openxmlformats.org/drawingml/2006/table">
            <a:tbl>
              <a:tblPr firstRow="1" bandRow="1">
                <a:tableStyleId>{D0507A25-1FDB-4799-8352-945E43D391C7}</a:tableStyleId>
              </a:tblPr>
              <a:tblGrid>
                <a:gridCol w="1034944">
                  <a:extLst>
                    <a:ext uri="{9D8B030D-6E8A-4147-A177-3AD203B41FA5}">
                      <a16:colId xmlns:a16="http://schemas.microsoft.com/office/drawing/2014/main" val="3389080303"/>
                    </a:ext>
                  </a:extLst>
                </a:gridCol>
                <a:gridCol w="887181">
                  <a:extLst>
                    <a:ext uri="{9D8B030D-6E8A-4147-A177-3AD203B41FA5}">
                      <a16:colId xmlns:a16="http://schemas.microsoft.com/office/drawing/2014/main" val="1439897643"/>
                    </a:ext>
                  </a:extLst>
                </a:gridCol>
                <a:gridCol w="959551">
                  <a:extLst>
                    <a:ext uri="{9D8B030D-6E8A-4147-A177-3AD203B41FA5}">
                      <a16:colId xmlns:a16="http://schemas.microsoft.com/office/drawing/2014/main" val="2980391762"/>
                    </a:ext>
                  </a:extLst>
                </a:gridCol>
                <a:gridCol w="582291">
                  <a:extLst>
                    <a:ext uri="{9D8B030D-6E8A-4147-A177-3AD203B41FA5}">
                      <a16:colId xmlns:a16="http://schemas.microsoft.com/office/drawing/2014/main" val="4160501644"/>
                    </a:ext>
                  </a:extLst>
                </a:gridCol>
                <a:gridCol w="582291">
                  <a:extLst>
                    <a:ext uri="{9D8B030D-6E8A-4147-A177-3AD203B41FA5}">
                      <a16:colId xmlns:a16="http://schemas.microsoft.com/office/drawing/2014/main" val="4044136063"/>
                    </a:ext>
                  </a:extLst>
                </a:gridCol>
                <a:gridCol w="2062994">
                  <a:extLst>
                    <a:ext uri="{9D8B030D-6E8A-4147-A177-3AD203B41FA5}">
                      <a16:colId xmlns:a16="http://schemas.microsoft.com/office/drawing/2014/main" val="2171328281"/>
                    </a:ext>
                  </a:extLst>
                </a:gridCol>
              </a:tblGrid>
              <a:tr h="41067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n-US" sz="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938" marR="30938" marT="15469" marB="1546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MT young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 gene expression</a:t>
                      </a:r>
                    </a:p>
                  </a:txBody>
                  <a:tcPr marL="30938" marR="30938" marT="15469" marB="1546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MT old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 gene expression</a:t>
                      </a:r>
                    </a:p>
                  </a:txBody>
                  <a:tcPr marL="30938" marR="30938" marT="15469" marB="1546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Fold change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938" marR="30938" marT="15469" marB="1546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938" marR="30938" marT="15469" marB="1546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Gene function</a:t>
                      </a:r>
                    </a:p>
                  </a:txBody>
                  <a:tcPr marL="30938" marR="30938" marT="15469" marB="15469" anchor="ctr"/>
                </a:tc>
                <a:extLst>
                  <a:ext uri="{0D108BD9-81ED-4DB2-BD59-A6C34878D82A}">
                    <a16:rowId xmlns:a16="http://schemas.microsoft.com/office/drawing/2014/main" val="3187651041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Downregulated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781209938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ALCAM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60.2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-1.39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Leukocyte adhesion molecule [71]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816188428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AMICA1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1089.2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724.8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Leukocyte transmigration [78]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3713514133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ATG7</a:t>
                      </a:r>
                      <a:endParaRPr lang="en-US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228.1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154.5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-1.52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Autophagy regulator [79]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2628446969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ATM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27.1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19.2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-1.28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DNA damage repair [80]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3131016082"/>
                  </a:ext>
                </a:extLst>
              </a:tr>
              <a:tr h="388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CCR7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211.7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184.4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-1.24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Chemokine receptor facilitating recruitment and retention of immune cells in lymphoid organs [81]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861862531"/>
                  </a:ext>
                </a:extLst>
              </a:tr>
              <a:tr h="388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CD28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108.1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-1.39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Costimulatory receptor involved in T cell activation whose loss is a marker for cellular senescence [82]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3678682480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CLEC6A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21.5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-1.63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Pattern recognition receptor [83]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4119168336"/>
                  </a:ext>
                </a:extLst>
              </a:tr>
              <a:tr h="259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CR1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647.3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367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-1.64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Complement receptor that clears opsonized immune complexes [28]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393675685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EGR1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90.8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35.2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-2.36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Transcriptional regulator [84]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757987869"/>
                  </a:ext>
                </a:extLst>
              </a:tr>
              <a:tr h="259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FOS</a:t>
                      </a:r>
                      <a:endParaRPr lang="en-US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6612.7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2861.6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-2.15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Regulator of proliferation and senescence onset [85,86]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3046139708"/>
                  </a:ext>
                </a:extLst>
              </a:tr>
              <a:tr h="259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IRF5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89.6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64.9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-1.28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Interferon regulatory transcription factor [87]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649612923"/>
                  </a:ext>
                </a:extLst>
              </a:tr>
              <a:tr h="259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LAMP1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959.4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841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-1.02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Degradation of autophagic and lysosomal organelles [88]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2840822636"/>
                  </a:ext>
                </a:extLst>
              </a:tr>
              <a:tr h="259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MAPK3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243.8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199.9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-1.13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Regulates proliferation, differentiation and cell cycle arrest [29]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783264758"/>
                  </a:ext>
                </a:extLst>
              </a:tr>
              <a:tr h="259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MEFV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164.7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96.7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-1.58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Inflammasome complex assembly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 regulates inflammation [89]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863120445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PTGS2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162.9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32.6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-4.97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Controls </a:t>
                      </a:r>
                      <a:r>
                        <a:rPr lang="en-GB" sz="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prostaglandin production [90]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4033352032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TLR4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313.4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195.8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-1.49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Pattern recognition receptor [91]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83734049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TLR8</a:t>
                      </a:r>
                      <a:endParaRPr lang="en-US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119.5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87.5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-1.27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Pattern recognition receptor [92]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019517056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Upregulated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3719350697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BCL2</a:t>
                      </a:r>
                      <a:endParaRPr lang="en-US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278.7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331.3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Anti-apoptotic molecule [93]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2541993148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CASP3</a:t>
                      </a:r>
                      <a:endParaRPr lang="en-US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84.1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139.1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1.52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Pro-apoptotic molecule [94]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82062007"/>
                  </a:ext>
                </a:extLst>
              </a:tr>
              <a:tr h="388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CD99</a:t>
                      </a:r>
                      <a:endParaRPr lang="en-US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1473.7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1836.2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1.34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Immature T cell marker, regulator of cytokine production and apoptosis inducer [95,96]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3004539504"/>
                  </a:ext>
                </a:extLst>
              </a:tr>
              <a:tr h="388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DUSP4</a:t>
                      </a:r>
                      <a:endParaRPr lang="en-US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26.3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1.73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Regulates MAPKs and cellular proliferation and accelerates T cell senescence [97,98]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4097774791"/>
                  </a:ext>
                </a:extLst>
              </a:tr>
              <a:tr h="259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DUSP6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598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1456.3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Regulates MAPKs and cellular proliferation [97]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2039154150"/>
                  </a:ext>
                </a:extLst>
              </a:tr>
              <a:tr h="259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ICOS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91.1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Costimulatory molecule essential for T cell activation and proliferation [99]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3396122099"/>
                  </a:ext>
                </a:extLst>
              </a:tr>
              <a:tr h="259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KLRG1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214.9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360.8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1.23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Co-inhibitory receptor and cellular senescence marker [100]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4059345781"/>
                  </a:ext>
                </a:extLst>
              </a:tr>
              <a:tr h="259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NEFL</a:t>
                      </a:r>
                      <a:endParaRPr lang="en-US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22.4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34.7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1.82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Blood biomarker of axonal damage [101]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2748931636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RORA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588.4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1.51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Th17 polarization [102]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400891910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TXNIP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11200.8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14076.1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1.35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0.05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Cell cycle arrest inducer [103]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595979876"/>
                  </a:ext>
                </a:extLst>
              </a:tr>
            </a:tbl>
          </a:graphicData>
        </a:graphic>
      </p:graphicFrame>
      <p:sp>
        <p:nvSpPr>
          <p:cNvPr id="6" name="Google Shape;379;p10"/>
          <p:cNvSpPr txBox="1"/>
          <p:nvPr/>
        </p:nvSpPr>
        <p:spPr>
          <a:xfrm>
            <a:off x="0" y="9651352"/>
            <a:ext cx="68580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Supplementary Table 6: Genes differentially expressed in PBMCs from low MT young and high MT old adults.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Google Shape;379;p10">
            <a:extLst>
              <a:ext uri="{FF2B5EF4-FFF2-40B4-BE49-F238E27FC236}">
                <a16:creationId xmlns:a16="http://schemas.microsoft.com/office/drawing/2014/main" id="{7EAD96CC-D4C4-4EAF-8111-C3C08B6E2ED0}"/>
              </a:ext>
            </a:extLst>
          </p:cNvPr>
          <p:cNvSpPr txBox="1"/>
          <p:nvPr/>
        </p:nvSpPr>
        <p:spPr>
          <a:xfrm>
            <a:off x="331305" y="8447976"/>
            <a:ext cx="634778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Supplementary Table 7: Genes differentially expressed between low MT old and high MT old adults.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98723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30596</TotalTime>
  <Words>435</Words>
  <Application>Microsoft Office PowerPoint</Application>
  <PresentationFormat>On-screen Show (4:3)</PresentationFormat>
  <Paragraphs>174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Sash Duggal</dc:creator>
  <cp:lastModifiedBy>Niharika Duggal (Inflammation and Ageing)</cp:lastModifiedBy>
  <cp:revision>399</cp:revision>
  <cp:lastPrinted>2023-11-08T18:11:15Z</cp:lastPrinted>
  <dcterms:created xsi:type="dcterms:W3CDTF">2019-05-11T13:55:56Z</dcterms:created>
  <dcterms:modified xsi:type="dcterms:W3CDTF">2024-01-04T22:44:13Z</dcterms:modified>
</cp:coreProperties>
</file>