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70" r:id="rId2"/>
  </p:sldIdLst>
  <p:sldSz cx="6858000" cy="9144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imyZEdP4QGJqT2yFBLVfFg6rut2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harika Duggal (Inflammation and Ageing)" initials="ND(aA" lastIdx="18" clrIdx="0">
    <p:extLst>
      <p:ext uri="{19B8F6BF-5375-455C-9EA6-DF929625EA0E}">
        <p15:presenceInfo xmlns:p15="http://schemas.microsoft.com/office/powerpoint/2012/main" userId="S-1-5-21-1390067357-308236825-725345543-209483" providerId="AD"/>
      </p:ext>
    </p:extLst>
  </p:cmAuthor>
  <p:cmAuthor id="2" name="Jessica Conway (PhD Inflamm + Ageing FT (A300))" initials="JC" lastIdx="4" clrIdx="1">
    <p:extLst>
      <p:ext uri="{19B8F6BF-5375-455C-9EA6-DF929625EA0E}">
        <p15:presenceInfo xmlns:p15="http://schemas.microsoft.com/office/powerpoint/2012/main" userId="S::JXC517@student.bham.ac.uk::529700f9-6fdd-48f2-96a5-dfd7be53125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507A25-1FDB-4799-8352-945E43D391C7}">
  <a:tblStyle styleId="{D0507A25-1FDB-4799-8352-945E43D391C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00" autoAdjust="0"/>
    <p:restoredTop sz="94653" autoAdjust="0"/>
  </p:normalViewPr>
  <p:slideViewPr>
    <p:cSldViewPr snapToGrid="0">
      <p:cViewPr>
        <p:scale>
          <a:sx n="66" d="100"/>
          <a:sy n="66" d="100"/>
        </p:scale>
        <p:origin x="1924" y="-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24" Type="http://schemas.openxmlformats.org/officeDocument/2006/relationships/presProps" Target="presProps.xml"/><Relationship Id="rId23" Type="http://schemas.openxmlformats.org/officeDocument/2006/relationships/commentAuthors" Target="commentAuthors.xml"/><Relationship Id="rId22" Type="http://customschemas.google.com/relationships/presentationmetadata" Target="meta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703638" y="857250"/>
            <a:ext cx="17367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>
            <a:spLocks noGrp="1"/>
          </p:cNvSpPr>
          <p:nvPr>
            <p:ph type="ctrTitle"/>
          </p:nvPr>
        </p:nvSpPr>
        <p:spPr>
          <a:xfrm>
            <a:off x="514350" y="1496484"/>
            <a:ext cx="5829300" cy="3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>
            <a:spLocks noGrp="1"/>
          </p:cNvSpPr>
          <p:nvPr>
            <p:ph type="title"/>
          </p:nvPr>
        </p:nvSpPr>
        <p:spPr>
          <a:xfrm>
            <a:off x="467916" y="2279653"/>
            <a:ext cx="5915100" cy="38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1"/>
          </p:nvPr>
        </p:nvSpPr>
        <p:spPr>
          <a:xfrm>
            <a:off x="467916" y="6119286"/>
            <a:ext cx="5915100" cy="20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>
            <a:spLocks noGrp="1"/>
          </p:cNvSpPr>
          <p:nvPr>
            <p:ph type="title"/>
          </p:nvPr>
        </p:nvSpPr>
        <p:spPr>
          <a:xfrm>
            <a:off x="472381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3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4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528113" y="2377467"/>
            <a:ext cx="5801700" cy="59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1772663" y="3621984"/>
            <a:ext cx="77490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-1227768" y="2186034"/>
            <a:ext cx="7749000" cy="43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79;p10"/>
          <p:cNvSpPr txBox="1"/>
          <p:nvPr/>
        </p:nvSpPr>
        <p:spPr>
          <a:xfrm>
            <a:off x="127533" y="5149099"/>
            <a:ext cx="660293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Supplementary Table 6: Genes differentially expressed between low MT young and low MT old adults.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5209D08-7C2A-1F61-4BB1-3E2DAFF18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667426"/>
              </p:ext>
            </p:extLst>
          </p:nvPr>
        </p:nvGraphicFramePr>
        <p:xfrm>
          <a:off x="0" y="1535776"/>
          <a:ext cx="6857999" cy="3401568"/>
        </p:xfrm>
        <a:graphic>
          <a:graphicData uri="http://schemas.openxmlformats.org/drawingml/2006/table">
            <a:tbl>
              <a:tblPr>
                <a:tableStyleId>{D0507A25-1FDB-4799-8352-945E43D391C7}</a:tableStyleId>
              </a:tblPr>
              <a:tblGrid>
                <a:gridCol w="1190351">
                  <a:extLst>
                    <a:ext uri="{9D8B030D-6E8A-4147-A177-3AD203B41FA5}">
                      <a16:colId xmlns:a16="http://schemas.microsoft.com/office/drawing/2014/main" val="3863884352"/>
                    </a:ext>
                  </a:extLst>
                </a:gridCol>
                <a:gridCol w="1068410">
                  <a:extLst>
                    <a:ext uri="{9D8B030D-6E8A-4147-A177-3AD203B41FA5}">
                      <a16:colId xmlns:a16="http://schemas.microsoft.com/office/drawing/2014/main" val="3274396608"/>
                    </a:ext>
                  </a:extLst>
                </a:gridCol>
                <a:gridCol w="1067123">
                  <a:extLst>
                    <a:ext uri="{9D8B030D-6E8A-4147-A177-3AD203B41FA5}">
                      <a16:colId xmlns:a16="http://schemas.microsoft.com/office/drawing/2014/main" val="2274205694"/>
                    </a:ext>
                  </a:extLst>
                </a:gridCol>
                <a:gridCol w="713469">
                  <a:extLst>
                    <a:ext uri="{9D8B030D-6E8A-4147-A177-3AD203B41FA5}">
                      <a16:colId xmlns:a16="http://schemas.microsoft.com/office/drawing/2014/main" val="4142617834"/>
                    </a:ext>
                  </a:extLst>
                </a:gridCol>
                <a:gridCol w="653127">
                  <a:extLst>
                    <a:ext uri="{9D8B030D-6E8A-4147-A177-3AD203B41FA5}">
                      <a16:colId xmlns:a16="http://schemas.microsoft.com/office/drawing/2014/main" val="1134908231"/>
                    </a:ext>
                  </a:extLst>
                </a:gridCol>
                <a:gridCol w="2165519">
                  <a:extLst>
                    <a:ext uri="{9D8B030D-6E8A-4147-A177-3AD203B41FA5}">
                      <a16:colId xmlns:a16="http://schemas.microsoft.com/office/drawing/2014/main" val="4188017805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MT young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 gene expression</a:t>
                      </a: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MT old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 gene expression</a:t>
                      </a: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Fold change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Gene function</a:t>
                      </a:r>
                    </a:p>
                  </a:txBody>
                  <a:tcPr marL="24067" marR="24067" marT="0" marB="0" anchor="ctr"/>
                </a:tc>
                <a:extLst>
                  <a:ext uri="{0D108BD9-81ED-4DB2-BD59-A6C34878D82A}">
                    <a16:rowId xmlns:a16="http://schemas.microsoft.com/office/drawing/2014/main" val="19994376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Downregulated</a:t>
                      </a: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extLst>
                  <a:ext uri="{0D108BD9-81ED-4DB2-BD59-A6C34878D82A}">
                    <a16:rowId xmlns:a16="http://schemas.microsoft.com/office/drawing/2014/main" val="228364293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ALCAM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-1.43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Leukocyte adhesion molecule [71]</a:t>
                      </a:r>
                    </a:p>
                  </a:txBody>
                  <a:tcPr marL="24067" marR="24067" marT="0" marB="0" anchor="ctr"/>
                </a:tc>
                <a:extLst>
                  <a:ext uri="{0D108BD9-81ED-4DB2-BD59-A6C34878D82A}">
                    <a16:rowId xmlns:a16="http://schemas.microsoft.com/office/drawing/2014/main" val="151035746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BID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46.9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26.1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-1.52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Pro-apoptotic molecule [72]</a:t>
                      </a:r>
                    </a:p>
                  </a:txBody>
                  <a:tcPr marL="24067" marR="24067" marT="0" marB="0" anchor="ctr"/>
                </a:tc>
                <a:extLst>
                  <a:ext uri="{0D108BD9-81ED-4DB2-BD59-A6C34878D82A}">
                    <a16:rowId xmlns:a16="http://schemas.microsoft.com/office/drawing/2014/main" val="63387209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BLNK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57.4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27.8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-1.69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BCR signaling [73]</a:t>
                      </a:r>
                    </a:p>
                  </a:txBody>
                  <a:tcPr marL="24067" marR="24067" marT="0" marB="0" anchor="ctr"/>
                </a:tc>
                <a:extLst>
                  <a:ext uri="{0D108BD9-81ED-4DB2-BD59-A6C34878D82A}">
                    <a16:rowId xmlns:a16="http://schemas.microsoft.com/office/drawing/2014/main" val="36956987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CR2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21.7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-2.04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Complement receptor that clears opsonized immune complexes [28]</a:t>
                      </a:r>
                    </a:p>
                  </a:txBody>
                  <a:tcPr marL="24067" marR="24067" marT="0" marB="0" anchor="ctr"/>
                </a:tc>
                <a:extLst>
                  <a:ext uri="{0D108BD9-81ED-4DB2-BD59-A6C34878D82A}">
                    <a16:rowId xmlns:a16="http://schemas.microsoft.com/office/drawing/2014/main" val="199992900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LRRN3</a:t>
                      </a: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71.3</a:t>
                      </a: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20.1</a:t>
                      </a: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-3.02</a:t>
                      </a: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0.05</a:t>
                      </a: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Biomarker for Parkinson’s disease and suppressor of immune responses [74]</a:t>
                      </a:r>
                    </a:p>
                  </a:txBody>
                  <a:tcPr marL="24067" marR="24067" marT="0" marB="0" anchor="ctr"/>
                </a:tc>
                <a:extLst>
                  <a:ext uri="{0D108BD9-81ED-4DB2-BD59-A6C34878D82A}">
                    <a16:rowId xmlns:a16="http://schemas.microsoft.com/office/drawing/2014/main" val="284137356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NT5E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-1.74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Immune inhibitory molecule and regulator of cellular signaling [75,76]</a:t>
                      </a:r>
                    </a:p>
                  </a:txBody>
                  <a:tcPr marL="24067" marR="24067" marT="0" marB="0" anchor="ctr"/>
                </a:tc>
                <a:extLst>
                  <a:ext uri="{0D108BD9-81ED-4DB2-BD59-A6C34878D82A}">
                    <a16:rowId xmlns:a16="http://schemas.microsoft.com/office/drawing/2014/main" val="373523736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TNFRSF13B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49.8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-2.22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067" marR="2406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Controls immune-mediated pathology and enhances defense against pathogens [77]</a:t>
                      </a:r>
                    </a:p>
                  </a:txBody>
                  <a:tcPr marL="24067" marR="24067" marT="0" marB="0" anchor="ctr"/>
                </a:tc>
                <a:extLst>
                  <a:ext uri="{0D108BD9-81ED-4DB2-BD59-A6C34878D82A}">
                    <a16:rowId xmlns:a16="http://schemas.microsoft.com/office/drawing/2014/main" val="3958836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3897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30597</TotalTime>
  <Words>138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Sash Duggal</dc:creator>
  <cp:lastModifiedBy>Niharika Duggal (Inflammation and Ageing)</cp:lastModifiedBy>
  <cp:revision>399</cp:revision>
  <cp:lastPrinted>2023-11-08T18:11:15Z</cp:lastPrinted>
  <dcterms:created xsi:type="dcterms:W3CDTF">2019-05-11T13:55:56Z</dcterms:created>
  <dcterms:modified xsi:type="dcterms:W3CDTF">2024-01-04T22:05:33Z</dcterms:modified>
</cp:coreProperties>
</file>