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89" r:id="rId2"/>
  </p:sldIdLst>
  <p:sldSz cx="6858000" cy="9144000" type="screen4x3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1" roundtripDataSignature="AMtx7mimyZEdP4QGJqT2yFBLVfFg6rut2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harika Duggal (Inflammation and Ageing)" initials="ND(aA" lastIdx="18" clrIdx="0">
    <p:extLst>
      <p:ext uri="{19B8F6BF-5375-455C-9EA6-DF929625EA0E}">
        <p15:presenceInfo xmlns:p15="http://schemas.microsoft.com/office/powerpoint/2012/main" userId="S-1-5-21-1390067357-308236825-725345543-209483" providerId="AD"/>
      </p:ext>
    </p:extLst>
  </p:cmAuthor>
  <p:cmAuthor id="2" name="Jessica Conway (PhD Inflamm + Ageing FT (A300))" initials="JC" lastIdx="4" clrIdx="1">
    <p:extLst>
      <p:ext uri="{19B8F6BF-5375-455C-9EA6-DF929625EA0E}">
        <p15:presenceInfo xmlns:p15="http://schemas.microsoft.com/office/powerpoint/2012/main" userId="S::JXC517@student.bham.ac.uk::529700f9-6fdd-48f2-96a5-dfd7be53125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0507A25-1FDB-4799-8352-945E43D391C7}">
  <a:tblStyle styleId="{D0507A25-1FDB-4799-8352-945E43D391C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54" autoAdjust="0"/>
    <p:restoredTop sz="94653" autoAdjust="0"/>
  </p:normalViewPr>
  <p:slideViewPr>
    <p:cSldViewPr snapToGrid="0">
      <p:cViewPr>
        <p:scale>
          <a:sx n="66" d="100"/>
          <a:sy n="66" d="100"/>
        </p:scale>
        <p:origin x="1520" y="-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21" Type="http://customschemas.google.com/relationships/presentationmetadata" Target="meta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703638" y="857250"/>
            <a:ext cx="17367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3"/>
          <p:cNvSpPr txBox="1">
            <a:spLocks noGrp="1"/>
          </p:cNvSpPr>
          <p:nvPr>
            <p:ph type="ctrTitle"/>
          </p:nvPr>
        </p:nvSpPr>
        <p:spPr>
          <a:xfrm>
            <a:off x="514350" y="1496484"/>
            <a:ext cx="5829300" cy="31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3"/>
          <p:cNvSpPr txBox="1"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2" name="Google Shape;22;p13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3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3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59151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4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>
            <a:spLocks noGrp="1"/>
          </p:cNvSpPr>
          <p:nvPr>
            <p:ph type="title"/>
          </p:nvPr>
        </p:nvSpPr>
        <p:spPr>
          <a:xfrm>
            <a:off x="467916" y="2279653"/>
            <a:ext cx="5915100" cy="38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body" idx="1"/>
          </p:nvPr>
        </p:nvSpPr>
        <p:spPr>
          <a:xfrm>
            <a:off x="467916" y="6119286"/>
            <a:ext cx="5915100" cy="20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29148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body" idx="2"/>
          </p:nvPr>
        </p:nvSpPr>
        <p:spPr>
          <a:xfrm>
            <a:off x="3471863" y="2434167"/>
            <a:ext cx="29148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>
            <a:spLocks noGrp="1"/>
          </p:cNvSpPr>
          <p:nvPr>
            <p:ph type="title"/>
          </p:nvPr>
        </p:nvSpPr>
        <p:spPr>
          <a:xfrm>
            <a:off x="472381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7"/>
          <p:cNvSpPr txBox="1">
            <a:spLocks noGrp="1"/>
          </p:cNvSpPr>
          <p:nvPr>
            <p:ph type="body" idx="1"/>
          </p:nvPr>
        </p:nvSpPr>
        <p:spPr>
          <a:xfrm>
            <a:off x="472381" y="2241551"/>
            <a:ext cx="29013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body" idx="2"/>
          </p:nvPr>
        </p:nvSpPr>
        <p:spPr>
          <a:xfrm>
            <a:off x="472381" y="3340100"/>
            <a:ext cx="2901300" cy="49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body" idx="3"/>
          </p:nvPr>
        </p:nvSpPr>
        <p:spPr>
          <a:xfrm>
            <a:off x="3471863" y="2241551"/>
            <a:ext cx="29154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body" idx="4"/>
          </p:nvPr>
        </p:nvSpPr>
        <p:spPr>
          <a:xfrm>
            <a:off x="3471863" y="3340100"/>
            <a:ext cx="2915400" cy="49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7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8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>
            <a:spLocks noGrp="1"/>
          </p:cNvSpPr>
          <p:nvPr>
            <p:ph type="title"/>
          </p:nvPr>
        </p:nvSpPr>
        <p:spPr>
          <a:xfrm>
            <a:off x="472381" y="609600"/>
            <a:ext cx="2211900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body" idx="1"/>
          </p:nvPr>
        </p:nvSpPr>
        <p:spPr>
          <a:xfrm>
            <a:off x="2915543" y="1316569"/>
            <a:ext cx="3471900" cy="6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body" idx="2"/>
          </p:nvPr>
        </p:nvSpPr>
        <p:spPr>
          <a:xfrm>
            <a:off x="472381" y="2743200"/>
            <a:ext cx="2211900" cy="50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>
            <a:spLocks noGrp="1"/>
          </p:cNvSpPr>
          <p:nvPr>
            <p:ph type="title"/>
          </p:nvPr>
        </p:nvSpPr>
        <p:spPr>
          <a:xfrm>
            <a:off x="472381" y="609600"/>
            <a:ext cx="2211900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>
            <a:spLocks noGrp="1"/>
          </p:cNvSpPr>
          <p:nvPr>
            <p:ph type="pic" idx="2"/>
          </p:nvPr>
        </p:nvSpPr>
        <p:spPr>
          <a:xfrm>
            <a:off x="2915543" y="1316569"/>
            <a:ext cx="3471900" cy="64983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>
            <a:spLocks noGrp="1"/>
          </p:cNvSpPr>
          <p:nvPr>
            <p:ph type="body" idx="1"/>
          </p:nvPr>
        </p:nvSpPr>
        <p:spPr>
          <a:xfrm>
            <a:off x="472381" y="2743200"/>
            <a:ext cx="2211900" cy="50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9" name="Google Shape;69;p20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1"/>
          <p:cNvSpPr txBox="1">
            <a:spLocks noGrp="1"/>
          </p:cNvSpPr>
          <p:nvPr>
            <p:ph type="body" idx="1"/>
          </p:nvPr>
        </p:nvSpPr>
        <p:spPr>
          <a:xfrm rot="5400000">
            <a:off x="528113" y="2377467"/>
            <a:ext cx="5801700" cy="59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1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>
            <a:spLocks noGrp="1"/>
          </p:cNvSpPr>
          <p:nvPr>
            <p:ph type="title"/>
          </p:nvPr>
        </p:nvSpPr>
        <p:spPr>
          <a:xfrm rot="5400000">
            <a:off x="1772663" y="3621984"/>
            <a:ext cx="77490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2"/>
          <p:cNvSpPr txBox="1">
            <a:spLocks noGrp="1"/>
          </p:cNvSpPr>
          <p:nvPr>
            <p:ph type="body" idx="1"/>
          </p:nvPr>
        </p:nvSpPr>
        <p:spPr>
          <a:xfrm rot="5400000">
            <a:off x="-1227768" y="2186034"/>
            <a:ext cx="7749000" cy="43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2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2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59151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tiff"/><Relationship Id="rId5" Type="http://schemas.openxmlformats.org/officeDocument/2006/relationships/image" Target="../media/image4.tif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372;p9">
            <a:extLst>
              <a:ext uri="{FF2B5EF4-FFF2-40B4-BE49-F238E27FC236}">
                <a16:creationId xmlns:a16="http://schemas.microsoft.com/office/drawing/2014/main" id="{B75B9BE7-1B9B-ED5B-7AD1-87BBE28C8BB0}"/>
              </a:ext>
            </a:extLst>
          </p:cNvPr>
          <p:cNvSpPr txBox="1"/>
          <p:nvPr/>
        </p:nvSpPr>
        <p:spPr>
          <a:xfrm>
            <a:off x="109990" y="3623219"/>
            <a:ext cx="5642253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Supplementary Figure 1: </a:t>
            </a:r>
            <a:r>
              <a:rPr lang="en-GB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 cell subset gating strategy</a:t>
            </a:r>
            <a:r>
              <a:rPr lang="en-GB" sz="1200" b="1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.</a:t>
            </a:r>
            <a:endParaRPr sz="1200" dirty="0">
              <a:solidFill>
                <a:schemeClr val="dk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D0E14BC-113D-4CC1-80BA-4C570E1ABC4D}"/>
              </a:ext>
            </a:extLst>
          </p:cNvPr>
          <p:cNvCxnSpPr>
            <a:cxnSpLocks/>
            <a:endCxn id="64" idx="1"/>
          </p:cNvCxnSpPr>
          <p:nvPr/>
        </p:nvCxnSpPr>
        <p:spPr>
          <a:xfrm>
            <a:off x="2474459" y="3357610"/>
            <a:ext cx="2082011" cy="14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Group 57">
            <a:extLst>
              <a:ext uri="{FF2B5EF4-FFF2-40B4-BE49-F238E27FC236}">
                <a16:creationId xmlns:a16="http://schemas.microsoft.com/office/drawing/2014/main" id="{5080729A-1B4F-4196-8BFB-ED975BD5C4B0}"/>
              </a:ext>
            </a:extLst>
          </p:cNvPr>
          <p:cNvGrpSpPr/>
          <p:nvPr/>
        </p:nvGrpSpPr>
        <p:grpSpPr>
          <a:xfrm>
            <a:off x="538893" y="191443"/>
            <a:ext cx="5984717" cy="3257760"/>
            <a:chOff x="503583" y="1004631"/>
            <a:chExt cx="5984717" cy="325776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8979BAF-FAC2-43DA-848B-4A3785C309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9339" r="-3037" b="2496"/>
            <a:stretch/>
          </p:blipFill>
          <p:spPr>
            <a:xfrm>
              <a:off x="3813856" y="1352573"/>
              <a:ext cx="1235849" cy="1231412"/>
            </a:xfrm>
            <a:prstGeom prst="rect">
              <a:avLst/>
            </a:prstGeom>
          </p:spPr>
        </p:pic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EEDD4CA-E731-6FEC-795A-5FB7774504F7}"/>
                </a:ext>
              </a:extLst>
            </p:cNvPr>
            <p:cNvSpPr/>
            <p:nvPr/>
          </p:nvSpPr>
          <p:spPr>
            <a:xfrm>
              <a:off x="4912346" y="2076574"/>
              <a:ext cx="423168" cy="1619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9FD4B0D-9817-08C2-367F-F374D92110B3}"/>
                </a:ext>
              </a:extLst>
            </p:cNvPr>
            <p:cNvSpPr/>
            <p:nvPr/>
          </p:nvSpPr>
          <p:spPr>
            <a:xfrm>
              <a:off x="4912346" y="1656155"/>
              <a:ext cx="423168" cy="1619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F4FA8DA-FA2D-42FA-A97F-3FB7119889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9354" b="6868"/>
            <a:stretch/>
          </p:blipFill>
          <p:spPr>
            <a:xfrm>
              <a:off x="669304" y="1353509"/>
              <a:ext cx="1109752" cy="112237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C9772CD-E452-4665-89BB-BB59FC2B27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9643" b="4290"/>
            <a:stretch/>
          </p:blipFill>
          <p:spPr>
            <a:xfrm>
              <a:off x="2244316" y="1353509"/>
              <a:ext cx="1104052" cy="1151187"/>
            </a:xfrm>
            <a:prstGeom prst="rect">
              <a:avLst/>
            </a:prstGeom>
          </p:spPr>
        </p:pic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B4559FB5-F280-4A0F-BA6F-5F4070E1C7C5}"/>
                </a:ext>
              </a:extLst>
            </p:cNvPr>
            <p:cNvCxnSpPr/>
            <p:nvPr/>
          </p:nvCxnSpPr>
          <p:spPr>
            <a:xfrm>
              <a:off x="804450" y="2538989"/>
              <a:ext cx="61871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8AF3DB7-F80F-4E7F-94F9-0F7567271204}"/>
                </a:ext>
              </a:extLst>
            </p:cNvPr>
            <p:cNvSpPr txBox="1"/>
            <p:nvPr/>
          </p:nvSpPr>
          <p:spPr>
            <a:xfrm>
              <a:off x="1395984" y="2415037"/>
              <a:ext cx="74506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/>
                <a:t>FSC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E833D0E6-A5EB-46D2-A638-7997E11965E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1224" y="1711202"/>
              <a:ext cx="0" cy="66268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E3E0B4D-D8D1-4CAB-9988-E579F9FD3E0B}"/>
                </a:ext>
              </a:extLst>
            </p:cNvPr>
            <p:cNvSpPr txBox="1"/>
            <p:nvPr/>
          </p:nvSpPr>
          <p:spPr>
            <a:xfrm rot="16200000">
              <a:off x="254160" y="1254054"/>
              <a:ext cx="74506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/>
                <a:t>CD3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ABC763D-C876-447D-8A5C-83B6B611D163}"/>
                </a:ext>
              </a:extLst>
            </p:cNvPr>
            <p:cNvSpPr/>
            <p:nvPr/>
          </p:nvSpPr>
          <p:spPr>
            <a:xfrm>
              <a:off x="2397761" y="1536396"/>
              <a:ext cx="296596" cy="1808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74D3EFC-AFF4-4288-8F4A-1C95F6BBF6A7}"/>
                </a:ext>
              </a:extLst>
            </p:cNvPr>
            <p:cNvSpPr txBox="1"/>
            <p:nvPr/>
          </p:nvSpPr>
          <p:spPr>
            <a:xfrm>
              <a:off x="2962341" y="2414532"/>
              <a:ext cx="74506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/>
                <a:t>CD8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2632DBFB-CEA3-4E76-A1C1-6FE18893A260}"/>
                </a:ext>
              </a:extLst>
            </p:cNvPr>
            <p:cNvCxnSpPr>
              <a:cxnSpLocks/>
            </p:cNvCxnSpPr>
            <p:nvPr/>
          </p:nvCxnSpPr>
          <p:spPr>
            <a:xfrm>
              <a:off x="1828649" y="1914695"/>
              <a:ext cx="295150" cy="0"/>
            </a:xfrm>
            <a:prstGeom prst="straightConnector1">
              <a:avLst/>
            </a:prstGeom>
            <a:ln w="2222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42E47C83-134C-4399-961C-8967C786E9C3}"/>
                </a:ext>
              </a:extLst>
            </p:cNvPr>
            <p:cNvCxnSpPr/>
            <p:nvPr/>
          </p:nvCxnSpPr>
          <p:spPr>
            <a:xfrm>
              <a:off x="2384999" y="2537643"/>
              <a:ext cx="61871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72143294-5258-4795-922E-7602935A44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92439" y="1766192"/>
              <a:ext cx="0" cy="6149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733D8DD-21F3-4F41-85B0-33FBD67B3168}"/>
                </a:ext>
              </a:extLst>
            </p:cNvPr>
            <p:cNvSpPr txBox="1"/>
            <p:nvPr/>
          </p:nvSpPr>
          <p:spPr>
            <a:xfrm rot="16200000">
              <a:off x="1816979" y="1260149"/>
              <a:ext cx="74506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/>
                <a:t>CD4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E4FEC57D-31C0-4D19-A5B5-CD398D7FFE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88090" y="2613590"/>
              <a:ext cx="1728843" cy="752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2EB1F2E-97EB-4D1E-B553-0A8868C3B0AF}"/>
                </a:ext>
              </a:extLst>
            </p:cNvPr>
            <p:cNvSpPr txBox="1"/>
            <p:nvPr/>
          </p:nvSpPr>
          <p:spPr>
            <a:xfrm>
              <a:off x="5681749" y="2488548"/>
              <a:ext cx="74506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/>
                <a:t>CD45RA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4D5481A2-BA4B-4BBF-8597-AF1BC1D228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82949" y="1760852"/>
              <a:ext cx="0" cy="6149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EED2DA6-31B5-4505-BEA4-3B62DF266F0B}"/>
                </a:ext>
              </a:extLst>
            </p:cNvPr>
            <p:cNvSpPr txBox="1"/>
            <p:nvPr/>
          </p:nvSpPr>
          <p:spPr>
            <a:xfrm rot="16200000">
              <a:off x="3405499" y="1254217"/>
              <a:ext cx="74506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/>
                <a:t>CCR7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496DFB2-8FD9-4467-838E-D3F6DDFBBD52}"/>
                </a:ext>
              </a:extLst>
            </p:cNvPr>
            <p:cNvSpPr/>
            <p:nvPr/>
          </p:nvSpPr>
          <p:spPr>
            <a:xfrm>
              <a:off x="4113947" y="1512388"/>
              <a:ext cx="423168" cy="1748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9CD6A1C-E4A9-411C-B6BD-7A7D48231433}"/>
                </a:ext>
              </a:extLst>
            </p:cNvPr>
            <p:cNvSpPr txBox="1"/>
            <p:nvPr/>
          </p:nvSpPr>
          <p:spPr>
            <a:xfrm>
              <a:off x="4123381" y="1447315"/>
              <a:ext cx="5299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00" b="1" dirty="0"/>
                <a:t>Central </a:t>
              </a:r>
            </a:p>
            <a:p>
              <a:r>
                <a:rPr lang="en-GB" sz="700" b="1" dirty="0"/>
                <a:t>memory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520B050-0612-479E-A120-22A82EFB8B6F}"/>
                </a:ext>
              </a:extLst>
            </p:cNvPr>
            <p:cNvSpPr/>
            <p:nvPr/>
          </p:nvSpPr>
          <p:spPr>
            <a:xfrm>
              <a:off x="4164665" y="2134439"/>
              <a:ext cx="396590" cy="1619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02337BF-FED0-41D8-B8A7-8AB8BCCB9436}"/>
                </a:ext>
              </a:extLst>
            </p:cNvPr>
            <p:cNvSpPr/>
            <p:nvPr/>
          </p:nvSpPr>
          <p:spPr>
            <a:xfrm>
              <a:off x="4665501" y="2112918"/>
              <a:ext cx="237339" cy="1808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F7DB376-F9F1-4FE6-BEFD-16726A74BB6D}"/>
                </a:ext>
              </a:extLst>
            </p:cNvPr>
            <p:cNvSpPr/>
            <p:nvPr/>
          </p:nvSpPr>
          <p:spPr>
            <a:xfrm>
              <a:off x="4590533" y="1505905"/>
              <a:ext cx="400177" cy="2141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" name="Straight Arrow Connector 1">
              <a:extLst>
                <a:ext uri="{FF2B5EF4-FFF2-40B4-BE49-F238E27FC236}">
                  <a16:creationId xmlns:a16="http://schemas.microsoft.com/office/drawing/2014/main" id="{6DD983E4-D8FF-9627-9C38-8753796A9A67}"/>
                </a:ext>
              </a:extLst>
            </p:cNvPr>
            <p:cNvCxnSpPr>
              <a:cxnSpLocks/>
            </p:cNvCxnSpPr>
            <p:nvPr/>
          </p:nvCxnSpPr>
          <p:spPr>
            <a:xfrm>
              <a:off x="3187299" y="1656155"/>
              <a:ext cx="423532" cy="0"/>
            </a:xfrm>
            <a:prstGeom prst="straightConnector1">
              <a:avLst/>
            </a:prstGeom>
            <a:ln w="2222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32681F07-48C0-68E9-D7CD-55789382CB36}"/>
                </a:ext>
              </a:extLst>
            </p:cNvPr>
            <p:cNvSpPr/>
            <p:nvPr/>
          </p:nvSpPr>
          <p:spPr>
            <a:xfrm>
              <a:off x="4373223" y="2134441"/>
              <a:ext cx="423168" cy="1748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7133078-ECD5-0A5B-60FE-B54379D0441B}"/>
                </a:ext>
              </a:extLst>
            </p:cNvPr>
            <p:cNvSpPr/>
            <p:nvPr/>
          </p:nvSpPr>
          <p:spPr>
            <a:xfrm>
              <a:off x="4025637" y="2117385"/>
              <a:ext cx="423168" cy="1619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4F97019-CD1C-4EEE-8A7C-0BFA26F7A1A1}"/>
                </a:ext>
              </a:extLst>
            </p:cNvPr>
            <p:cNvSpPr txBox="1"/>
            <p:nvPr/>
          </p:nvSpPr>
          <p:spPr>
            <a:xfrm>
              <a:off x="4059171" y="2075871"/>
              <a:ext cx="6475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700" b="1" dirty="0"/>
                <a:t>Effector</a:t>
              </a:r>
            </a:p>
            <a:p>
              <a:pPr algn="ctr"/>
              <a:r>
                <a:rPr lang="en-GB" sz="700" b="1" dirty="0"/>
                <a:t>memory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5D4C4D4-A32F-6CD8-8956-B0F80E2C57D5}"/>
                </a:ext>
              </a:extLst>
            </p:cNvPr>
            <p:cNvSpPr txBox="1"/>
            <p:nvPr/>
          </p:nvSpPr>
          <p:spPr>
            <a:xfrm>
              <a:off x="4692976" y="1628787"/>
              <a:ext cx="486261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00" b="1" dirty="0"/>
                <a:t>Naïve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4654A99-92F8-EBF5-E0D7-30406466FB9F}"/>
                </a:ext>
              </a:extLst>
            </p:cNvPr>
            <p:cNvSpPr txBox="1"/>
            <p:nvPr/>
          </p:nvSpPr>
          <p:spPr>
            <a:xfrm>
              <a:off x="4616475" y="2062190"/>
              <a:ext cx="486261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00" b="1" dirty="0"/>
                <a:t>EMRA</a:t>
              </a:r>
            </a:p>
          </p:txBody>
        </p:sp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7DA5B87F-829B-49A6-BA58-DB5E1C4F07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6114" b="6715"/>
            <a:stretch/>
          </p:blipFill>
          <p:spPr>
            <a:xfrm>
              <a:off x="3778033" y="2810261"/>
              <a:ext cx="1271672" cy="1231946"/>
            </a:xfrm>
            <a:prstGeom prst="rect">
              <a:avLst/>
            </a:prstGeom>
          </p:spPr>
        </p:pic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9D543139-A7F6-4404-8480-353E9CE0EEFA}"/>
                </a:ext>
              </a:extLst>
            </p:cNvPr>
            <p:cNvSpPr/>
            <p:nvPr/>
          </p:nvSpPr>
          <p:spPr>
            <a:xfrm>
              <a:off x="3123941" y="3832909"/>
              <a:ext cx="487680" cy="172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B415EBF2-D355-4D6F-A549-092687C91E1C}"/>
                </a:ext>
              </a:extLst>
            </p:cNvPr>
            <p:cNvSpPr/>
            <p:nvPr/>
          </p:nvSpPr>
          <p:spPr>
            <a:xfrm>
              <a:off x="4105512" y="3070139"/>
              <a:ext cx="487680" cy="172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1794740C-83E9-411C-B134-8FCD4336FD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78033" y="3313244"/>
              <a:ext cx="3551" cy="62905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0B86D95-BE1B-42E4-8285-EAD92BFCC46E}"/>
                </a:ext>
              </a:extLst>
            </p:cNvPr>
            <p:cNvSpPr txBox="1"/>
            <p:nvPr/>
          </p:nvSpPr>
          <p:spPr>
            <a:xfrm>
              <a:off x="5818944" y="4008475"/>
              <a:ext cx="66935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50" b="1" dirty="0"/>
                <a:t>CD25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18050D0-01F1-47C4-A9BC-F56451E1FD07}"/>
                </a:ext>
              </a:extLst>
            </p:cNvPr>
            <p:cNvSpPr txBox="1"/>
            <p:nvPr/>
          </p:nvSpPr>
          <p:spPr>
            <a:xfrm rot="16200000">
              <a:off x="4770583" y="2857863"/>
              <a:ext cx="74506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/>
                <a:t>Foxp3</a:t>
              </a:r>
            </a:p>
          </p:txBody>
        </p:sp>
      </p:grpSp>
      <p:sp>
        <p:nvSpPr>
          <p:cNvPr id="56" name="Google Shape;324;g1f890247b67_0_70">
            <a:extLst>
              <a:ext uri="{FF2B5EF4-FFF2-40B4-BE49-F238E27FC236}">
                <a16:creationId xmlns:a16="http://schemas.microsoft.com/office/drawing/2014/main" id="{37F0601F-3AF7-4E03-88C2-83B12EADDAB4}"/>
              </a:ext>
            </a:extLst>
          </p:cNvPr>
          <p:cNvSpPr txBox="1"/>
          <p:nvPr/>
        </p:nvSpPr>
        <p:spPr>
          <a:xfrm>
            <a:off x="270242" y="406133"/>
            <a:ext cx="249486" cy="277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900" tIns="38940" rIns="77900" bIns="38940" anchor="t" anchorCtr="0">
            <a:spAutoFit/>
          </a:bodyPr>
          <a:lstStyle/>
          <a:p>
            <a:r>
              <a:rPr lang="en-GB" sz="1292" b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</a:t>
            </a:r>
            <a:endParaRPr sz="129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Google Shape;324;g1f890247b67_0_70">
            <a:extLst>
              <a:ext uri="{FF2B5EF4-FFF2-40B4-BE49-F238E27FC236}">
                <a16:creationId xmlns:a16="http://schemas.microsoft.com/office/drawing/2014/main" id="{0C5AF19E-FA64-4B34-95BE-B2A3AD7DF8BB}"/>
              </a:ext>
            </a:extLst>
          </p:cNvPr>
          <p:cNvSpPr txBox="1"/>
          <p:nvPr/>
        </p:nvSpPr>
        <p:spPr>
          <a:xfrm>
            <a:off x="1916884" y="348101"/>
            <a:ext cx="249486" cy="277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900" tIns="38940" rIns="77900" bIns="38940" anchor="t" anchorCtr="0">
            <a:spAutoFit/>
          </a:bodyPr>
          <a:lstStyle/>
          <a:p>
            <a:r>
              <a:rPr lang="en-GB" sz="1292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B</a:t>
            </a:r>
            <a:endParaRPr sz="129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Google Shape;324;g1f890247b67_0_70">
            <a:extLst>
              <a:ext uri="{FF2B5EF4-FFF2-40B4-BE49-F238E27FC236}">
                <a16:creationId xmlns:a16="http://schemas.microsoft.com/office/drawing/2014/main" id="{E73DFD9F-0BBF-43A2-B639-A3A2ADF31392}"/>
              </a:ext>
            </a:extLst>
          </p:cNvPr>
          <p:cNvSpPr txBox="1"/>
          <p:nvPr/>
        </p:nvSpPr>
        <p:spPr>
          <a:xfrm>
            <a:off x="3414440" y="298803"/>
            <a:ext cx="249486" cy="277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900" tIns="38940" rIns="77900" bIns="38940" anchor="t" anchorCtr="0">
            <a:spAutoFit/>
          </a:bodyPr>
          <a:lstStyle/>
          <a:p>
            <a:r>
              <a:rPr lang="en-GB" sz="1292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C</a:t>
            </a:r>
            <a:endParaRPr sz="129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Google Shape;324;g1f890247b67_0_70">
            <a:extLst>
              <a:ext uri="{FF2B5EF4-FFF2-40B4-BE49-F238E27FC236}">
                <a16:creationId xmlns:a16="http://schemas.microsoft.com/office/drawing/2014/main" id="{5B5D4EEA-011A-4E84-9C57-6682D658E5D0}"/>
              </a:ext>
            </a:extLst>
          </p:cNvPr>
          <p:cNvSpPr txBox="1"/>
          <p:nvPr/>
        </p:nvSpPr>
        <p:spPr>
          <a:xfrm>
            <a:off x="5071487" y="290532"/>
            <a:ext cx="249486" cy="277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900" tIns="38940" rIns="77900" bIns="38940" anchor="t" anchorCtr="0">
            <a:spAutoFit/>
          </a:bodyPr>
          <a:lstStyle/>
          <a:p>
            <a:r>
              <a:rPr lang="en-GB" sz="1292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D</a:t>
            </a:r>
            <a:endParaRPr sz="129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4C6B94D-86EC-4223-AB3A-F819DF79939F}"/>
              </a:ext>
            </a:extLst>
          </p:cNvPr>
          <p:cNvSpPr txBox="1"/>
          <p:nvPr/>
        </p:nvSpPr>
        <p:spPr>
          <a:xfrm>
            <a:off x="4556470" y="3249272"/>
            <a:ext cx="7450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/>
              <a:t>CD4</a:t>
            </a:r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0B9880DE-25A2-482B-8100-17D2F6980F9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872" t="2174" b="4662"/>
          <a:stretch/>
        </p:blipFill>
        <p:spPr>
          <a:xfrm>
            <a:off x="5246715" y="2039131"/>
            <a:ext cx="1207608" cy="1189888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CE218086-5203-4C1D-A92A-4670C35F253A}"/>
              </a:ext>
            </a:extLst>
          </p:cNvPr>
          <p:cNvSpPr txBox="1"/>
          <p:nvPr/>
        </p:nvSpPr>
        <p:spPr>
          <a:xfrm rot="16200000">
            <a:off x="3433569" y="2052190"/>
            <a:ext cx="7450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/>
              <a:t>ROR</a:t>
            </a:r>
            <a:r>
              <a:rPr lang="el-GR" sz="1000" b="1" dirty="0"/>
              <a:t>γ</a:t>
            </a:r>
            <a:endParaRPr lang="en-GB" sz="1000" b="1" dirty="0"/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0CB8C4A5-BCFF-4480-8509-28BCF9800644}"/>
              </a:ext>
            </a:extLst>
          </p:cNvPr>
          <p:cNvCxnSpPr>
            <a:cxnSpLocks/>
          </p:cNvCxnSpPr>
          <p:nvPr/>
        </p:nvCxnSpPr>
        <p:spPr>
          <a:xfrm flipV="1">
            <a:off x="5236172" y="2537162"/>
            <a:ext cx="3551" cy="6290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12121A76-1333-4896-90BD-331EC901318F}"/>
              </a:ext>
            </a:extLst>
          </p:cNvPr>
          <p:cNvSpPr/>
          <p:nvPr/>
        </p:nvSpPr>
        <p:spPr>
          <a:xfrm>
            <a:off x="5744388" y="2099733"/>
            <a:ext cx="600749" cy="2068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B1588BE-BD87-4345-839C-9C0311BD995B}"/>
              </a:ext>
            </a:extLst>
          </p:cNvPr>
          <p:cNvSpPr txBox="1"/>
          <p:nvPr/>
        </p:nvSpPr>
        <p:spPr>
          <a:xfrm>
            <a:off x="4058930" y="2229616"/>
            <a:ext cx="669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00" b="1" dirty="0"/>
              <a:t>Th17 cells</a:t>
            </a:r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77D73400-C3CF-4A74-85E1-B8C831E1CAB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075" b="5431"/>
          <a:stretch/>
        </p:blipFill>
        <p:spPr>
          <a:xfrm>
            <a:off x="2385124" y="1999717"/>
            <a:ext cx="1282843" cy="1240086"/>
          </a:xfrm>
          <a:prstGeom prst="rect">
            <a:avLst/>
          </a:prstGeom>
        </p:spPr>
      </p:pic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37CEE4A2-949F-4163-8603-A5E48D06E75B}"/>
              </a:ext>
            </a:extLst>
          </p:cNvPr>
          <p:cNvCxnSpPr>
            <a:cxnSpLocks/>
          </p:cNvCxnSpPr>
          <p:nvPr/>
        </p:nvCxnSpPr>
        <p:spPr>
          <a:xfrm>
            <a:off x="3249626" y="998178"/>
            <a:ext cx="544320" cy="854267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5" name="Picture 74">
            <a:extLst>
              <a:ext uri="{FF2B5EF4-FFF2-40B4-BE49-F238E27FC236}">
                <a16:creationId xmlns:a16="http://schemas.microsoft.com/office/drawing/2014/main" id="{01160C10-325F-4B5A-A10C-E3D5DA29999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887" b="6956"/>
          <a:stretch/>
        </p:blipFill>
        <p:spPr>
          <a:xfrm>
            <a:off x="5210847" y="563838"/>
            <a:ext cx="1142363" cy="1123683"/>
          </a:xfrm>
          <a:prstGeom prst="rect">
            <a:avLst/>
          </a:prstGeom>
        </p:spPr>
      </p:pic>
      <p:sp>
        <p:nvSpPr>
          <p:cNvPr id="78" name="TextBox 77">
            <a:extLst>
              <a:ext uri="{FF2B5EF4-FFF2-40B4-BE49-F238E27FC236}">
                <a16:creationId xmlns:a16="http://schemas.microsoft.com/office/drawing/2014/main" id="{A6A049D5-3782-4B7E-937E-A7E863F45529}"/>
              </a:ext>
            </a:extLst>
          </p:cNvPr>
          <p:cNvSpPr txBox="1"/>
          <p:nvPr/>
        </p:nvSpPr>
        <p:spPr>
          <a:xfrm rot="16200000">
            <a:off x="4788868" y="498414"/>
            <a:ext cx="7450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/>
              <a:t>PTK7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B26CEEE-8C2E-4811-997A-7E711C9BDAC6}"/>
              </a:ext>
            </a:extLst>
          </p:cNvPr>
          <p:cNvSpPr/>
          <p:nvPr/>
        </p:nvSpPr>
        <p:spPr>
          <a:xfrm>
            <a:off x="5381852" y="808944"/>
            <a:ext cx="258692" cy="2141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DE86C24A-123C-40F2-A513-8657041057F7}"/>
              </a:ext>
            </a:extLst>
          </p:cNvPr>
          <p:cNvCxnSpPr>
            <a:cxnSpLocks/>
          </p:cNvCxnSpPr>
          <p:nvPr/>
        </p:nvCxnSpPr>
        <p:spPr>
          <a:xfrm flipV="1">
            <a:off x="2362991" y="2534655"/>
            <a:ext cx="3551" cy="6290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342ADC22-A0C8-4934-BB7E-58CB870D666E}"/>
              </a:ext>
            </a:extLst>
          </p:cNvPr>
          <p:cNvSpPr txBox="1"/>
          <p:nvPr/>
        </p:nvSpPr>
        <p:spPr>
          <a:xfrm rot="16200000">
            <a:off x="1971875" y="2035749"/>
            <a:ext cx="7450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/>
              <a:t>CD69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D41A6239-7CD9-4EBB-9DB4-13FF48D3B1BC}"/>
              </a:ext>
            </a:extLst>
          </p:cNvPr>
          <p:cNvSpPr/>
          <p:nvPr/>
        </p:nvSpPr>
        <p:spPr>
          <a:xfrm>
            <a:off x="3159251" y="2281319"/>
            <a:ext cx="487679" cy="2382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Google Shape;324;g1f890247b67_0_70">
            <a:extLst>
              <a:ext uri="{FF2B5EF4-FFF2-40B4-BE49-F238E27FC236}">
                <a16:creationId xmlns:a16="http://schemas.microsoft.com/office/drawing/2014/main" id="{88E7978A-0DC8-4E43-9D6E-37DF241BF138}"/>
              </a:ext>
            </a:extLst>
          </p:cNvPr>
          <p:cNvSpPr txBox="1"/>
          <p:nvPr/>
        </p:nvSpPr>
        <p:spPr>
          <a:xfrm>
            <a:off x="2036452" y="1865306"/>
            <a:ext cx="249486" cy="277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900" tIns="38940" rIns="77900" bIns="38940" anchor="t" anchorCtr="0">
            <a:spAutoFit/>
          </a:bodyPr>
          <a:lstStyle/>
          <a:p>
            <a:r>
              <a:rPr lang="en-GB" sz="1292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E</a:t>
            </a:r>
            <a:endParaRPr sz="129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Google Shape;324;g1f890247b67_0_70">
            <a:extLst>
              <a:ext uri="{FF2B5EF4-FFF2-40B4-BE49-F238E27FC236}">
                <a16:creationId xmlns:a16="http://schemas.microsoft.com/office/drawing/2014/main" id="{FD788104-F1E0-4156-A447-A36A0524538B}"/>
              </a:ext>
            </a:extLst>
          </p:cNvPr>
          <p:cNvSpPr txBox="1"/>
          <p:nvPr/>
        </p:nvSpPr>
        <p:spPr>
          <a:xfrm>
            <a:off x="3596821" y="1798471"/>
            <a:ext cx="249486" cy="277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900" tIns="38940" rIns="77900" bIns="38940" anchor="t" anchorCtr="0">
            <a:spAutoFit/>
          </a:bodyPr>
          <a:lstStyle/>
          <a:p>
            <a:r>
              <a:rPr lang="en-GB" sz="1292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F</a:t>
            </a:r>
            <a:endParaRPr sz="129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Google Shape;324;g1f890247b67_0_70">
            <a:extLst>
              <a:ext uri="{FF2B5EF4-FFF2-40B4-BE49-F238E27FC236}">
                <a16:creationId xmlns:a16="http://schemas.microsoft.com/office/drawing/2014/main" id="{DC3F96F0-4761-4FB1-9B6D-8BE0103D8DF8}"/>
              </a:ext>
            </a:extLst>
          </p:cNvPr>
          <p:cNvSpPr txBox="1"/>
          <p:nvPr/>
        </p:nvSpPr>
        <p:spPr>
          <a:xfrm>
            <a:off x="5035026" y="1813201"/>
            <a:ext cx="249486" cy="277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900" tIns="38940" rIns="77900" bIns="38940" anchor="t" anchorCtr="0">
            <a:spAutoFit/>
          </a:bodyPr>
          <a:lstStyle/>
          <a:p>
            <a:r>
              <a:rPr lang="en-GB" sz="1292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G</a:t>
            </a:r>
            <a:endParaRPr sz="129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52C86FF9-C0BA-4AFB-B7D3-DDB0AE96DD78}"/>
              </a:ext>
            </a:extLst>
          </p:cNvPr>
          <p:cNvCxnSpPr>
            <a:cxnSpLocks/>
            <a:endCxn id="79" idx="2"/>
          </p:cNvCxnSpPr>
          <p:nvPr/>
        </p:nvCxnSpPr>
        <p:spPr>
          <a:xfrm flipV="1">
            <a:off x="4823183" y="1023090"/>
            <a:ext cx="688015" cy="9848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C1743661-1F50-43F6-8BF9-F70C0AE3C991}"/>
              </a:ext>
            </a:extLst>
          </p:cNvPr>
          <p:cNvSpPr txBox="1"/>
          <p:nvPr/>
        </p:nvSpPr>
        <p:spPr>
          <a:xfrm>
            <a:off x="5623124" y="2049307"/>
            <a:ext cx="6693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00" b="1" dirty="0"/>
              <a:t>Regulatory</a:t>
            </a:r>
          </a:p>
          <a:p>
            <a:pPr algn="ctr"/>
            <a:r>
              <a:rPr lang="en-GB" sz="700" b="1" dirty="0"/>
              <a:t> T cells</a:t>
            </a:r>
          </a:p>
        </p:txBody>
      </p: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8C4E6E3A-AB18-48FF-AA5F-5CAB36AF186C}"/>
              </a:ext>
            </a:extLst>
          </p:cNvPr>
          <p:cNvCxnSpPr>
            <a:cxnSpLocks/>
          </p:cNvCxnSpPr>
          <p:nvPr/>
        </p:nvCxnSpPr>
        <p:spPr>
          <a:xfrm>
            <a:off x="5370824" y="3279774"/>
            <a:ext cx="586978" cy="85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88923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30606</TotalTime>
  <Words>42</Words>
  <Application>Microsoft Office PowerPoint</Application>
  <PresentationFormat>On-screen Show (4:3)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Sash Duggal</dc:creator>
  <cp:lastModifiedBy>Niharika Duggal (Inflammation and Ageing)</cp:lastModifiedBy>
  <cp:revision>387</cp:revision>
  <dcterms:created xsi:type="dcterms:W3CDTF">2019-05-11T13:55:56Z</dcterms:created>
  <dcterms:modified xsi:type="dcterms:W3CDTF">2024-01-04T21:48:13Z</dcterms:modified>
</cp:coreProperties>
</file>