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93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9300" autoAdjust="0"/>
    <p:restoredTop sz="94653" autoAdjust="0"/>
  </p:normalViewPr>
  <p:slideViewPr>
    <p:cSldViewPr snapToGrid="0">
      <p:cViewPr varScale="1">
        <p:scale>
          <a:sx n="45" d="100"/>
          <a:sy n="45" d="100"/>
        </p:scale>
        <p:origin x="23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514350" y="1496484"/>
            <a:ext cx="5829300" cy="3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72D7E4-E052-1490-8DA8-42EC22DB9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874269"/>
              </p:ext>
            </p:extLst>
          </p:nvPr>
        </p:nvGraphicFramePr>
        <p:xfrm>
          <a:off x="325582" y="288036"/>
          <a:ext cx="6206836" cy="5596128"/>
        </p:xfrm>
        <a:graphic>
          <a:graphicData uri="http://schemas.openxmlformats.org/drawingml/2006/table">
            <a:tbl>
              <a:tblPr firstRow="1" firstCol="1" bandRow="1">
                <a:tableStyleId>{D0507A25-1FDB-4799-8352-945E43D391C7}</a:tableStyleId>
              </a:tblPr>
              <a:tblGrid>
                <a:gridCol w="512618">
                  <a:extLst>
                    <a:ext uri="{9D8B030D-6E8A-4147-A177-3AD203B41FA5}">
                      <a16:colId xmlns:a16="http://schemas.microsoft.com/office/drawing/2014/main" val="744373314"/>
                    </a:ext>
                  </a:extLst>
                </a:gridCol>
                <a:gridCol w="2242610">
                  <a:extLst>
                    <a:ext uri="{9D8B030D-6E8A-4147-A177-3AD203B41FA5}">
                      <a16:colId xmlns:a16="http://schemas.microsoft.com/office/drawing/2014/main" val="2336100196"/>
                    </a:ext>
                  </a:extLst>
                </a:gridCol>
                <a:gridCol w="575268">
                  <a:extLst>
                    <a:ext uri="{9D8B030D-6E8A-4147-A177-3AD203B41FA5}">
                      <a16:colId xmlns:a16="http://schemas.microsoft.com/office/drawing/2014/main" val="1455807414"/>
                    </a:ext>
                  </a:extLst>
                </a:gridCol>
                <a:gridCol w="575268">
                  <a:extLst>
                    <a:ext uri="{9D8B030D-6E8A-4147-A177-3AD203B41FA5}">
                      <a16:colId xmlns:a16="http://schemas.microsoft.com/office/drawing/2014/main" val="3355803653"/>
                    </a:ext>
                  </a:extLst>
                </a:gridCol>
                <a:gridCol w="575268">
                  <a:extLst>
                    <a:ext uri="{9D8B030D-6E8A-4147-A177-3AD203B41FA5}">
                      <a16:colId xmlns:a16="http://schemas.microsoft.com/office/drawing/2014/main" val="2436318189"/>
                    </a:ext>
                  </a:extLst>
                </a:gridCol>
                <a:gridCol w="575268">
                  <a:extLst>
                    <a:ext uri="{9D8B030D-6E8A-4147-A177-3AD203B41FA5}">
                      <a16:colId xmlns:a16="http://schemas.microsoft.com/office/drawing/2014/main" val="2536298009"/>
                    </a:ext>
                  </a:extLst>
                </a:gridCol>
                <a:gridCol w="575268">
                  <a:extLst>
                    <a:ext uri="{9D8B030D-6E8A-4147-A177-3AD203B41FA5}">
                      <a16:colId xmlns:a16="http://schemas.microsoft.com/office/drawing/2014/main" val="1289759091"/>
                    </a:ext>
                  </a:extLst>
                </a:gridCol>
                <a:gridCol w="575268">
                  <a:extLst>
                    <a:ext uri="{9D8B030D-6E8A-4147-A177-3AD203B41FA5}">
                      <a16:colId xmlns:a16="http://schemas.microsoft.com/office/drawing/2014/main" val="1514046609"/>
                    </a:ext>
                  </a:extLst>
                </a:gridCol>
              </a:tblGrid>
              <a:tr h="310896">
                <a:tc rowSpan="2" grid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Occludin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(ng/ml)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LBP (ng/ml)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sCD14 (</a:t>
                      </a:r>
                      <a:r>
                        <a:rPr lang="en-GB" sz="105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314810"/>
                  </a:ext>
                </a:extLst>
              </a:tr>
              <a:tr h="310896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2491528333"/>
                  </a:ext>
                </a:extLst>
              </a:tr>
              <a:tr h="310896">
                <a:tc rowSpan="8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Young adults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71755" marR="717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27)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vert="vert27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 (kg/m</a:t>
                      </a:r>
                      <a:r>
                        <a:rPr lang="en-GB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-0.4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109945752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activity levels (MET)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3022746484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Sedentary TV viewing time (hrs)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</a:t>
                      </a:r>
                      <a:endParaRPr lang="en-US" sz="105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  <a:endParaRPr lang="en-US" sz="105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1887762718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Sleep quality (PSQI)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3935121028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HADS anxiety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337032021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HADS depression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3917839419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Mediterranean Diet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1473835151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 Quality Index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4165107701"/>
                  </a:ext>
                </a:extLst>
              </a:tr>
              <a:tr h="310896">
                <a:tc rowSpan="8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Old adults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71755" marR="717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55)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vert="vert27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 (kg/m</a:t>
                      </a:r>
                      <a:r>
                        <a:rPr lang="en-GB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2293011198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activity levels (MET)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2987112778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Sedentary TV viewing time (hrs)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397731802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Sleep quality (PSQI)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3179534143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HADS anxiety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774466439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HADS depression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2631942596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Mediterranean Diet Score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1620454017"/>
                  </a:ext>
                </a:extLst>
              </a:tr>
              <a:tr h="3108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 Quality Index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-0.08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754" marR="36754" marT="0" marB="0" anchor="ctr"/>
                </a:tc>
                <a:extLst>
                  <a:ext uri="{0D108BD9-81ED-4DB2-BD59-A6C34878D82A}">
                    <a16:rowId xmlns:a16="http://schemas.microsoft.com/office/drawing/2014/main" val="1413062066"/>
                  </a:ext>
                </a:extLst>
              </a:tr>
            </a:tbl>
          </a:graphicData>
        </a:graphic>
      </p:graphicFrame>
      <p:sp>
        <p:nvSpPr>
          <p:cNvPr id="6" name="Google Shape;372;p9">
            <a:extLst>
              <a:ext uri="{FF2B5EF4-FFF2-40B4-BE49-F238E27FC236}">
                <a16:creationId xmlns:a16="http://schemas.microsoft.com/office/drawing/2014/main" id="{EBB61B19-AA49-EC90-610B-1F9250640743}"/>
              </a:ext>
            </a:extLst>
          </p:cNvPr>
          <p:cNvSpPr txBox="1"/>
          <p:nvPr/>
        </p:nvSpPr>
        <p:spPr>
          <a:xfrm>
            <a:off x="744682" y="5976149"/>
            <a:ext cx="592281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Supplementary Table 1: Links between microbial translocation and lifestyle factors.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7507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30594</TotalTime>
  <Words>251</Words>
  <Application>Microsoft Office PowerPoint</Application>
  <PresentationFormat>On-screen Show (4:3)</PresentationFormat>
  <Paragraphs>127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2024-01-04T21:49:56Z</dcterms:modified>
</cp:coreProperties>
</file>