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72" r:id="rId1"/>
  </p:sldMasterIdLst>
  <p:notesMasterIdLst>
    <p:notesMasterId r:id="rId4"/>
  </p:notesMasterIdLst>
  <p:sldIdLst>
    <p:sldId id="288" r:id="rId2"/>
    <p:sldId id="287" r:id="rId3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94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9706A6-7FD7-4FAF-B57D-56E338269A10}" type="datetimeFigureOut">
              <a:rPr kumimoji="1" lang="ja-JP" altLang="en-US" smtClean="0"/>
              <a:t>2023/11/29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900363" y="857250"/>
            <a:ext cx="33432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Master Text Formatting</a:t>
            </a:r>
          </a:p>
          <a:p>
            <a:pPr lvl="1"/>
            <a:r>
              <a:rPr kumimoji="1" lang="en-US" altLang="ja-JP"/>
              <a:t>Second </a:t>
            </a:r>
            <a:r>
              <a:rPr kumimoji="1" lang="ja-JP" altLang="en-US"/>
              <a:t>level</a:t>
            </a:r>
          </a:p>
          <a:p>
            <a:pPr lvl="2"/>
            <a:r>
              <a:rPr kumimoji="1" lang="en-US" altLang="ja-JP"/>
              <a:t>Third </a:t>
            </a:r>
            <a:r>
              <a:rPr kumimoji="1" lang="ja-JP" altLang="en-US"/>
              <a:t>level</a:t>
            </a:r>
          </a:p>
          <a:p>
            <a:pPr lvl="3"/>
            <a:r>
              <a:rPr kumimoji="1" lang="ja-JP" altLang="en-US"/>
              <a:t>Level </a:t>
            </a:r>
            <a:r>
              <a:rPr kumimoji="1" lang="en-US" altLang="ja-JP"/>
              <a:t>4</a:t>
            </a:r>
          </a:p>
          <a:p>
            <a:pPr lvl="4"/>
            <a:r>
              <a:rPr kumimoji="1" lang="en-US" altLang="ja-JP"/>
              <a:t>Fifth </a:t>
            </a:r>
            <a:r>
              <a:rPr kumimoji="1" lang="ja-JP" altLang="en-US"/>
              <a:t>level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04F821-396A-4300-BFB4-3F68436B5D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7985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BD237-8414-4AD5-8A9B-1E0B81348E3E}" type="datetimeFigureOut">
              <a:rPr kumimoji="1" lang="ja-JP" altLang="en-US" smtClean="0"/>
              <a:t>2023/11/29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B05C-C1D1-4FC5-93B3-272497FD10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7446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BD237-8414-4AD5-8A9B-1E0B81348E3E}" type="datetimeFigureOut">
              <a:rPr kumimoji="1" lang="ja-JP" altLang="en-US" smtClean="0"/>
              <a:t>2023/11/29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B05C-C1D1-4FC5-93B3-272497FD10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1031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BD237-8414-4AD5-8A9B-1E0B81348E3E}" type="datetimeFigureOut">
              <a:rPr kumimoji="1" lang="ja-JP" altLang="en-US" smtClean="0"/>
              <a:t>2023/11/29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B05C-C1D1-4FC5-93B3-272497FD10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0793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BD237-8414-4AD5-8A9B-1E0B81348E3E}" type="datetimeFigureOut">
              <a:rPr kumimoji="1" lang="ja-JP" altLang="en-US" smtClean="0"/>
              <a:t>2023/11/29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B05C-C1D1-4FC5-93B3-272497FD10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6823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BD237-8414-4AD5-8A9B-1E0B81348E3E}" type="datetimeFigureOut">
              <a:rPr kumimoji="1" lang="ja-JP" altLang="en-US" smtClean="0"/>
              <a:t>2023/11/29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B05C-C1D1-4FC5-93B3-272497FD10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4264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BD237-8414-4AD5-8A9B-1E0B81348E3E}" type="datetimeFigureOut">
              <a:rPr kumimoji="1" lang="ja-JP" altLang="en-US" smtClean="0"/>
              <a:t>2023/11/29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B05C-C1D1-4FC5-93B3-272497FD10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2243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BD237-8414-4AD5-8A9B-1E0B81348E3E}" type="datetimeFigureOut">
              <a:rPr kumimoji="1" lang="ja-JP" altLang="en-US" smtClean="0"/>
              <a:t>2023/11/29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B05C-C1D1-4FC5-93B3-272497FD10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4993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BD237-8414-4AD5-8A9B-1E0B81348E3E}" type="datetimeFigureOut">
              <a:rPr kumimoji="1" lang="ja-JP" altLang="en-US" smtClean="0"/>
              <a:t>2023/11/29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B05C-C1D1-4FC5-93B3-272497FD10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7808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BD237-8414-4AD5-8A9B-1E0B81348E3E}" type="datetimeFigureOut">
              <a:rPr kumimoji="1" lang="ja-JP" altLang="en-US" smtClean="0"/>
              <a:t>2023/11/29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B05C-C1D1-4FC5-93B3-272497FD10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182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BD237-8414-4AD5-8A9B-1E0B81348E3E}" type="datetimeFigureOut">
              <a:rPr kumimoji="1" lang="ja-JP" altLang="en-US" smtClean="0"/>
              <a:t>2023/11/29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B05C-C1D1-4FC5-93B3-272497FD10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9835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BD237-8414-4AD5-8A9B-1E0B81348E3E}" type="datetimeFigureOut">
              <a:rPr kumimoji="1" lang="ja-JP" altLang="en-US" smtClean="0"/>
              <a:t>2023/11/29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B05C-C1D1-4FC5-93B3-272497FD10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5247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BD237-8414-4AD5-8A9B-1E0B81348E3E}" type="datetimeFigureOut">
              <a:rPr kumimoji="1" lang="ja-JP" altLang="en-US" smtClean="0"/>
              <a:t>2023/11/29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4B05C-C1D1-4FC5-93B3-272497FD10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9894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5163812-5DDC-4A16-B771-88B7EA8B9501}"/>
              </a:ext>
            </a:extLst>
          </p:cNvPr>
          <p:cNvSpPr/>
          <p:nvPr/>
        </p:nvSpPr>
        <p:spPr>
          <a:xfrm>
            <a:off x="507750" y="400249"/>
            <a:ext cx="14448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>
                <a:latin typeface="Arial" panose="020B0604020202020204" pitchFamily="34" charset="0"/>
                <a:cs typeface="Arial" panose="020B0604020202020204" pitchFamily="34" charset="0"/>
              </a:rPr>
              <a:t>Table.1 </a:t>
            </a:r>
            <a:endParaRPr lang="ja-JP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3558265B-3DDF-CF65-B88C-879401FE40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4976855"/>
              </p:ext>
            </p:extLst>
          </p:nvPr>
        </p:nvGraphicFramePr>
        <p:xfrm>
          <a:off x="742228" y="1449567"/>
          <a:ext cx="8311154" cy="2194560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790010">
                  <a:extLst>
                    <a:ext uri="{9D8B030D-6E8A-4147-A177-3AD203B41FA5}">
                      <a16:colId xmlns:a16="http://schemas.microsoft.com/office/drawing/2014/main" val="1436745701"/>
                    </a:ext>
                  </a:extLst>
                </a:gridCol>
                <a:gridCol w="527736">
                  <a:extLst>
                    <a:ext uri="{9D8B030D-6E8A-4147-A177-3AD203B41FA5}">
                      <a16:colId xmlns:a16="http://schemas.microsoft.com/office/drawing/2014/main" val="305061924"/>
                    </a:ext>
                  </a:extLst>
                </a:gridCol>
                <a:gridCol w="779399">
                  <a:extLst>
                    <a:ext uri="{9D8B030D-6E8A-4147-A177-3AD203B41FA5}">
                      <a16:colId xmlns:a16="http://schemas.microsoft.com/office/drawing/2014/main" val="4185639797"/>
                    </a:ext>
                  </a:extLst>
                </a:gridCol>
                <a:gridCol w="907770">
                  <a:extLst>
                    <a:ext uri="{9D8B030D-6E8A-4147-A177-3AD203B41FA5}">
                      <a16:colId xmlns:a16="http://schemas.microsoft.com/office/drawing/2014/main" val="1457330084"/>
                    </a:ext>
                  </a:extLst>
                </a:gridCol>
                <a:gridCol w="1265379">
                  <a:extLst>
                    <a:ext uri="{9D8B030D-6E8A-4147-A177-3AD203B41FA5}">
                      <a16:colId xmlns:a16="http://schemas.microsoft.com/office/drawing/2014/main" val="3697030619"/>
                    </a:ext>
                  </a:extLst>
                </a:gridCol>
                <a:gridCol w="996890">
                  <a:extLst>
                    <a:ext uri="{9D8B030D-6E8A-4147-A177-3AD203B41FA5}">
                      <a16:colId xmlns:a16="http://schemas.microsoft.com/office/drawing/2014/main" val="2097623884"/>
                    </a:ext>
                  </a:extLst>
                </a:gridCol>
                <a:gridCol w="992750">
                  <a:extLst>
                    <a:ext uri="{9D8B030D-6E8A-4147-A177-3AD203B41FA5}">
                      <a16:colId xmlns:a16="http://schemas.microsoft.com/office/drawing/2014/main" val="2097807025"/>
                    </a:ext>
                  </a:extLst>
                </a:gridCol>
                <a:gridCol w="576649">
                  <a:extLst>
                    <a:ext uri="{9D8B030D-6E8A-4147-A177-3AD203B41FA5}">
                      <a16:colId xmlns:a16="http://schemas.microsoft.com/office/drawing/2014/main" val="1220250569"/>
                    </a:ext>
                  </a:extLst>
                </a:gridCol>
                <a:gridCol w="1474571">
                  <a:extLst>
                    <a:ext uri="{9D8B030D-6E8A-4147-A177-3AD203B41FA5}">
                      <a16:colId xmlns:a16="http://schemas.microsoft.com/office/drawing/2014/main" val="4179040432"/>
                    </a:ext>
                  </a:extLst>
                </a:gridCol>
              </a:tblGrid>
              <a:tr h="124941">
                <a:tc>
                  <a:txBody>
                    <a:bodyPr/>
                    <a:lstStyle/>
                    <a:p>
                      <a:pPr algn="l"/>
                      <a:r>
                        <a:rPr lang="en-US" altLang="ja-JP" sz="1200" b="0" kern="100" dirty="0"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Arial" panose="020B0604020202020204" pitchFamily="34" charset="0"/>
                        </a:rPr>
                        <a:t>Patient</a:t>
                      </a:r>
                    </a:p>
                    <a:p>
                      <a:pPr algn="l"/>
                      <a:r>
                        <a:rPr lang="en-US" altLang="ja-JP" sz="1200" b="0" kern="100" dirty="0"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Arial" panose="020B0604020202020204" pitchFamily="34" charset="0"/>
                        </a:rPr>
                        <a:t>number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200" b="0" kern="100" dirty="0"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Arial" panose="020B0604020202020204" pitchFamily="34" charset="0"/>
                        </a:rPr>
                        <a:t>Gender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BMI</a:t>
                      </a:r>
                    </a:p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(kg/cm</a:t>
                      </a:r>
                      <a:r>
                        <a:rPr lang="en-US" sz="1200" b="0" kern="100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Sports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Pre-injury TAS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Pivot shift</a:t>
                      </a:r>
                      <a:r>
                        <a:rPr lang="ja-JP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grade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KL</a:t>
                      </a:r>
                      <a:r>
                        <a:rPr lang="ja-JP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Grade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200" b="0" kern="100" dirty="0"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Arial" panose="020B0604020202020204" pitchFamily="34" charset="0"/>
                        </a:rPr>
                        <a:t>Time to start PRP </a:t>
                      </a:r>
                      <a:r>
                        <a:rPr lang="en-US" altLang="ja-JP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treatment</a:t>
                      </a:r>
                      <a:r>
                        <a:rPr lang="ja-JP" alt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(day)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18437981"/>
                  </a:ext>
                </a:extLst>
              </a:tr>
              <a:tr h="124941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18.9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Cheer leading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200" b="0" kern="100" dirty="0"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Arial" panose="020B0604020202020204" pitchFamily="34" charset="0"/>
                        </a:rPr>
                        <a:t>15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1941176"/>
                  </a:ext>
                </a:extLst>
              </a:tr>
              <a:tr h="124941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21.3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Soccer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200" b="0" kern="100" dirty="0"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Arial" panose="020B0604020202020204" pitchFamily="34" charset="0"/>
                        </a:rPr>
                        <a:t>1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3882907"/>
                  </a:ext>
                </a:extLst>
              </a:tr>
              <a:tr h="124941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23.4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MMA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200" b="0" kern="100" dirty="0"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Arial" panose="020B0604020202020204" pitchFamily="34" charset="0"/>
                        </a:rPr>
                        <a:t>30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6718976"/>
                  </a:ext>
                </a:extLst>
              </a:tr>
              <a:tr h="124941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23.9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Ski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200" b="0" kern="100" dirty="0"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Arial" panose="020B0604020202020204" pitchFamily="34" charset="0"/>
                        </a:rPr>
                        <a:t>13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3541256"/>
                  </a:ext>
                </a:extLst>
              </a:tr>
              <a:tr h="124941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23.9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Ski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200" b="0" kern="100" dirty="0"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Arial" panose="020B0604020202020204" pitchFamily="34" charset="0"/>
                        </a:rPr>
                        <a:t>10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125078"/>
                  </a:ext>
                </a:extLst>
              </a:tr>
              <a:tr h="124941">
                <a:tc>
                  <a:txBody>
                    <a:bodyPr/>
                    <a:lstStyle/>
                    <a:p>
                      <a:pPr algn="just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18.8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MMA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200" b="0" kern="100" dirty="0"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Arial" panose="020B0604020202020204" pitchFamily="34" charset="0"/>
                        </a:rPr>
                        <a:t>16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0563441"/>
                  </a:ext>
                </a:extLst>
              </a:tr>
              <a:tr h="124941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27.4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Rugby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200" b="0" kern="100" dirty="0"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Arial" panose="020B0604020202020204" pitchFamily="34" charset="0"/>
                        </a:rPr>
                        <a:t>14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859757"/>
                  </a:ext>
                </a:extLst>
              </a:tr>
              <a:tr h="124941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22.1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Ski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200" b="0" kern="100" dirty="0"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Arial" panose="020B0604020202020204" pitchFamily="34" charset="0"/>
                        </a:rPr>
                        <a:t>39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1281744"/>
                  </a:ext>
                </a:extLst>
              </a:tr>
              <a:tr h="124941">
                <a:tc>
                  <a:txBody>
                    <a:bodyPr/>
                    <a:lstStyle/>
                    <a:p>
                      <a:pPr algn="just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20.3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Badminton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200" b="0" kern="100" dirty="0"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Arial" panose="020B0604020202020204" pitchFamily="34" charset="0"/>
                        </a:rPr>
                        <a:t>14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6980094"/>
                  </a:ext>
                </a:extLst>
              </a:tr>
              <a:tr h="124941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20.2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Volley ball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200" b="0" kern="100" dirty="0"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Arial" panose="020B0604020202020204" pitchFamily="34" charset="0"/>
                        </a:rPr>
                        <a:t>42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5807560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2294F167-802E-8E71-80A9-3B398E3F23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789" y="1048018"/>
            <a:ext cx="457520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200" dirty="0" bmk="_Hlk140355555"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C</a:t>
            </a:r>
            <a:r>
              <a:rPr kumimoji="0" lang="en-US" altLang="ja-JP" sz="1200" b="0" i="0" u="none" strike="noStrike" cap="none" normalizeH="0" baseline="0" dirty="0" bmk="_Hlk140355555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haracteristics of the patients at time of pre-treatment.</a:t>
            </a:r>
            <a:endParaRPr kumimoji="0" lang="en-US" altLang="ja-JP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F21CA9D3-393C-498D-6CCA-045779BB30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229" y="3644127"/>
            <a:ext cx="887559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200" b="0" i="0" u="none" strike="noStrike" cap="none" normalizeH="0" baseline="0" dirty="0" bmk="_Hlk140355555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F, Female; M, Male; BMI, body mass index; </a:t>
            </a:r>
            <a:r>
              <a:rPr kumimoji="0" lang="en-US" altLang="ja-JP" sz="1200" b="0" i="0" u="none" strike="noStrike" cap="none" normalizeH="0" baseline="0" dirty="0" bmk="_Hlk140355555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TAS, </a:t>
            </a:r>
            <a:r>
              <a:rPr kumimoji="0" lang="en-US" altLang="ja-JP" sz="1200" b="0" i="0" u="none" strike="noStrike" cap="none" normalizeH="0" baseline="0" dirty="0" err="1" bmk="_Hlk140355555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Tegnar</a:t>
            </a:r>
            <a:r>
              <a:rPr kumimoji="0" lang="en-US" altLang="ja-JP" sz="1200" b="0" i="0" u="none" strike="noStrike" cap="none" normalizeH="0" baseline="0" dirty="0" bmk="_Hlk140355555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 activity score; </a:t>
            </a:r>
            <a:r>
              <a:rPr kumimoji="0" lang="en-US" altLang="ja-JP" sz="1200" b="0" i="0" u="none" strike="noStrike" cap="none" normalizeH="0" baseline="0" dirty="0" bmk="_Hlk140355555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KL, </a:t>
            </a:r>
            <a:r>
              <a:rPr kumimoji="0" lang="en-US" altLang="ja-JP" sz="1200" b="0" i="0" u="none" strike="noStrike" cap="none" normalizeH="0" baseline="0" dirty="0" err="1" bmk="_Hlk140355555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Kellgren</a:t>
            </a:r>
            <a:r>
              <a:rPr kumimoji="0" lang="en-US" altLang="ja-JP" sz="1200" b="0" i="0" u="none" strike="noStrike" cap="none" normalizeH="0" baseline="0" dirty="0" bmk="_Hlk140355555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-Lawrence grade; MMA, Mixed martial arts.</a:t>
            </a:r>
            <a:r>
              <a:rPr kumimoji="0" lang="en-US" altLang="ja-JP" sz="1200" b="0" i="0" u="none" strike="noStrike" cap="none" normalizeH="0" baseline="0" dirty="0" bmk="_Hlk140355555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 </a:t>
            </a:r>
            <a:endParaRPr kumimoji="0" lang="en-US" altLang="ja-JP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844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5163812-5DDC-4A16-B771-88B7EA8B9501}"/>
              </a:ext>
            </a:extLst>
          </p:cNvPr>
          <p:cNvSpPr/>
          <p:nvPr/>
        </p:nvSpPr>
        <p:spPr>
          <a:xfrm>
            <a:off x="507750" y="400249"/>
            <a:ext cx="14448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>
                <a:latin typeface="Arial" panose="020B0604020202020204" pitchFamily="34" charset="0"/>
                <a:cs typeface="Arial" panose="020B0604020202020204" pitchFamily="34" charset="0"/>
              </a:rPr>
              <a:t>Table.2 </a:t>
            </a:r>
            <a:endParaRPr lang="ja-JP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18DB6787-28A3-81C2-D56C-AA8EFB2A87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2477715"/>
              </p:ext>
            </p:extLst>
          </p:nvPr>
        </p:nvGraphicFramePr>
        <p:xfrm>
          <a:off x="775344" y="1442463"/>
          <a:ext cx="8403472" cy="2194560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614445">
                  <a:extLst>
                    <a:ext uri="{9D8B030D-6E8A-4147-A177-3AD203B41FA5}">
                      <a16:colId xmlns:a16="http://schemas.microsoft.com/office/drawing/2014/main" val="1150037519"/>
                    </a:ext>
                  </a:extLst>
                </a:gridCol>
                <a:gridCol w="1254557">
                  <a:extLst>
                    <a:ext uri="{9D8B030D-6E8A-4147-A177-3AD203B41FA5}">
                      <a16:colId xmlns:a16="http://schemas.microsoft.com/office/drawing/2014/main" val="2544584125"/>
                    </a:ext>
                  </a:extLst>
                </a:gridCol>
                <a:gridCol w="980303">
                  <a:extLst>
                    <a:ext uri="{9D8B030D-6E8A-4147-A177-3AD203B41FA5}">
                      <a16:colId xmlns:a16="http://schemas.microsoft.com/office/drawing/2014/main" val="287343442"/>
                    </a:ext>
                  </a:extLst>
                </a:gridCol>
                <a:gridCol w="749643">
                  <a:extLst>
                    <a:ext uri="{9D8B030D-6E8A-4147-A177-3AD203B41FA5}">
                      <a16:colId xmlns:a16="http://schemas.microsoft.com/office/drawing/2014/main" val="3606747312"/>
                    </a:ext>
                  </a:extLst>
                </a:gridCol>
                <a:gridCol w="757881">
                  <a:extLst>
                    <a:ext uri="{9D8B030D-6E8A-4147-A177-3AD203B41FA5}">
                      <a16:colId xmlns:a16="http://schemas.microsoft.com/office/drawing/2014/main" val="3995335079"/>
                    </a:ext>
                  </a:extLst>
                </a:gridCol>
                <a:gridCol w="766119">
                  <a:extLst>
                    <a:ext uri="{9D8B030D-6E8A-4147-A177-3AD203B41FA5}">
                      <a16:colId xmlns:a16="http://schemas.microsoft.com/office/drawing/2014/main" val="3682850682"/>
                    </a:ext>
                  </a:extLst>
                </a:gridCol>
                <a:gridCol w="444843">
                  <a:extLst>
                    <a:ext uri="{9D8B030D-6E8A-4147-A177-3AD203B41FA5}">
                      <a16:colId xmlns:a16="http://schemas.microsoft.com/office/drawing/2014/main" val="3746051192"/>
                    </a:ext>
                  </a:extLst>
                </a:gridCol>
                <a:gridCol w="832312">
                  <a:extLst>
                    <a:ext uri="{9D8B030D-6E8A-4147-A177-3AD203B41FA5}">
                      <a16:colId xmlns:a16="http://schemas.microsoft.com/office/drawing/2014/main" val="1365904358"/>
                    </a:ext>
                  </a:extLst>
                </a:gridCol>
                <a:gridCol w="2003369">
                  <a:extLst>
                    <a:ext uri="{9D8B030D-6E8A-4147-A177-3AD203B41FA5}">
                      <a16:colId xmlns:a16="http://schemas.microsoft.com/office/drawing/2014/main" val="2892828353"/>
                    </a:ext>
                  </a:extLst>
                </a:gridCol>
              </a:tblGrid>
              <a:tr h="311452">
                <a:tc>
                  <a:txBody>
                    <a:bodyPr/>
                    <a:lstStyle/>
                    <a:p>
                      <a:pPr algn="l"/>
                      <a:r>
                        <a:rPr lang="en-US" altLang="ja-JP" sz="1200" b="0" kern="100" dirty="0"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Arial" panose="020B0604020202020204" pitchFamily="34" charset="0"/>
                        </a:rPr>
                        <a:t>Patient</a:t>
                      </a:r>
                    </a:p>
                    <a:p>
                      <a:pPr algn="l"/>
                      <a:r>
                        <a:rPr lang="en-US" altLang="ja-JP" sz="1200" b="0" kern="100" dirty="0"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Arial" panose="020B0604020202020204" pitchFamily="34" charset="0"/>
                        </a:rPr>
                        <a:t>number</a:t>
                      </a:r>
                      <a:endParaRPr lang="ja-JP" alt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PRP treatment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Return to</a:t>
                      </a:r>
                    </a:p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sports (days)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Repair</a:t>
                      </a:r>
                      <a:r>
                        <a:rPr lang="ja-JP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grade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Pivot shift</a:t>
                      </a:r>
                    </a:p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grade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KL</a:t>
                      </a:r>
                    </a:p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Grade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TAS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Follow up (month)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Complication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/>
                </a:tc>
                <a:extLst>
                  <a:ext uri="{0D108BD9-81ED-4DB2-BD59-A6C34878D82A}">
                    <a16:rowId xmlns:a16="http://schemas.microsoft.com/office/drawing/2014/main" val="3707487620"/>
                  </a:ext>
                </a:extLst>
              </a:tr>
              <a:tr h="103817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4125371"/>
                  </a:ext>
                </a:extLst>
              </a:tr>
              <a:tr h="103817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121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4027834"/>
                  </a:ext>
                </a:extLst>
              </a:tr>
              <a:tr h="103817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4541967"/>
                  </a:ext>
                </a:extLst>
              </a:tr>
              <a:tr h="103817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146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3731575"/>
                  </a:ext>
                </a:extLst>
              </a:tr>
              <a:tr h="103817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154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8769499"/>
                  </a:ext>
                </a:extLst>
              </a:tr>
              <a:tr h="103817">
                <a:tc>
                  <a:txBody>
                    <a:bodyPr/>
                    <a:lstStyle/>
                    <a:p>
                      <a:pPr algn="just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2855994"/>
                  </a:ext>
                </a:extLst>
              </a:tr>
              <a:tr h="103817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6423523"/>
                  </a:ext>
                </a:extLst>
              </a:tr>
              <a:tr h="103817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Limited </a:t>
                      </a:r>
                      <a:r>
                        <a:rPr lang="en-US" altLang="ja-JP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extension </a:t>
                      </a:r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ROM 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7238005"/>
                  </a:ext>
                </a:extLst>
              </a:tr>
              <a:tr h="103817">
                <a:tc>
                  <a:txBody>
                    <a:bodyPr/>
                    <a:lstStyle/>
                    <a:p>
                      <a:pPr algn="just"/>
                      <a:r>
                        <a:rPr lang="en-US" sz="12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Re-rupture 10 month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2132561"/>
                  </a:ext>
                </a:extLst>
              </a:tr>
              <a:tr h="103817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167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ja-JP" sz="1200" b="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ja-JP" sz="1200" b="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2433988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06C1F39C-3541-8188-14B9-CFA63CD64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184" y="3637023"/>
            <a:ext cx="609096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BMI, body mass index; </a:t>
            </a:r>
            <a:r>
              <a:rPr kumimoji="0" lang="en-US" altLang="ja-JP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TAS, </a:t>
            </a:r>
            <a:r>
              <a:rPr kumimoji="0" lang="en-US" altLang="ja-JP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Tegnar</a:t>
            </a:r>
            <a:r>
              <a:rPr kumimoji="0" lang="en-US" altLang="ja-JP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 activity score; </a:t>
            </a:r>
            <a:r>
              <a:rPr kumimoji="0" lang="en-US" altLang="ja-JP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KL, </a:t>
            </a:r>
            <a:r>
              <a:rPr kumimoji="0" lang="en-US" altLang="ja-JP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Kellgren</a:t>
            </a:r>
            <a:r>
              <a:rPr kumimoji="0" lang="en-US" altLang="ja-JP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-Lawrence grade. </a:t>
            </a:r>
            <a:endParaRPr kumimoji="0" lang="en-US" altLang="ja-JP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F655CE9-E066-0621-1D9F-0398B553D8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701" y="1044466"/>
            <a:ext cx="237432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Results after treatment</a:t>
            </a:r>
            <a:endParaRPr kumimoji="0" lang="en-US" altLang="ja-JP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436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6259</TotalTime>
  <Words>304</Words>
  <Application>Microsoft Office PowerPoint</Application>
  <PresentationFormat>A4 210 x 297 mm</PresentationFormat>
  <Paragraphs>210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shinnosuke hada</dc:creator>
  <cp:lastModifiedBy>shinnosuke hada</cp:lastModifiedBy>
  <cp:revision>193</cp:revision>
  <cp:lastPrinted>2020-08-06T02:11:04Z</cp:lastPrinted>
  <dcterms:created xsi:type="dcterms:W3CDTF">2017-12-05T04:07:08Z</dcterms:created>
  <dcterms:modified xsi:type="dcterms:W3CDTF">2023-11-29T07:35:13Z</dcterms:modified>
</cp:coreProperties>
</file>