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3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74649B-741B-6924-F0E3-2A7EE0471D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01AEDD1-9FB9-748E-D1D5-A0EF19440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3291A7-4DA0-6F58-E0F7-E6D0EEA09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467417-C0D6-E8D7-EABA-F752DD87E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D8DB4C-4B4F-2C2B-3378-5388D1B44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37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D41B4D-A1AC-854A-1B04-9B0F329A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C7C483E-0342-3CCA-EB11-C3436B3D8E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1C104C-7A0D-5939-EAFF-603BCFF99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8BB597-4100-DFF3-9D49-07CAE92C6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D4AB7F-28AB-D9CD-0693-084E98EF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672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7CC3530-E3FB-F3E9-3428-BB76326234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391ACAB-0134-9326-FAF5-60495B40F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55B7D7-7508-487F-9ABA-CB46CEE7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BD145C-0D04-085B-A269-6FF1016F3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606879-1F91-1B5A-F7E4-9EADEE634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32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1AE73C-036E-54EE-C784-85F059A69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3756AB-324A-9427-3535-AB4563FC2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EE489E2-01DF-D35A-798D-DD206C1F9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98FE2E-EDE8-E2DD-8D50-B40DE1090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3DBE4C-5FE2-CFB1-2EB4-3C662A032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81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E3E68B-CE1E-ECD8-5A01-6D62483ED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717AE5-5B76-F2B0-7AAD-5E5EEAC9F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5C3EE0-DD93-923D-ECF0-5101AB8E3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5C5266F-5495-EF28-CA67-CEC345E6D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E209BC-2C6E-92D3-B95D-DE3EB41D0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005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D80AB9-30E8-14E6-7607-B9A391AAA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283DCA-DCF0-861F-EE9D-F150417B3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7933A63-9780-A20E-3656-2BFF4187C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9CCABE-3CEF-F51B-ACC9-A81EF4A05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EA69DF4-0AC3-6424-957C-935E4234D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F95036-AFDF-C5F4-1964-B09449CB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4298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EBDE24-7276-75C7-3BE7-1F036D717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3753D8-C25C-D282-5689-C839C59C6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F71A907-524B-E088-16B5-53C13C7B4A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9A6AE54-2A25-50E0-15B6-C15F596A0A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86B8EC5-3405-3BEE-B9A4-FEA5C50D63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A72A7E3-C8BF-AAF4-27E5-EA823F172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B55B3AD-5B60-ACEA-A0B5-68A829DA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DDC4D56-E097-9B8D-7B3E-75901086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474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808A80-FDA4-9B4B-E7DF-8ED3A86BF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25685B6-0E79-1164-2847-801C07DF1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C73722-851F-69A3-16E1-A6AD55E09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5C063A8-3927-1D37-96FD-FCFB56CC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9926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65CC9F2-CDB4-474B-04C8-926CED162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DA3F0D5-5FE0-FA46-39F1-55D2DA730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9A0A27-23E2-2C19-E51A-E2B189A85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764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7E8A3F-00E4-EA86-D65D-A4841396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46760A-C0DE-498B-5849-26911188B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FC3147C-419E-B145-BBDF-2349407BA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3EC2EE-5991-EFF1-B19F-01A417A30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FF5C383-8A2E-26CF-A26C-63975F26A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C99352-852E-979B-BDFE-60AFA0C9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56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254ED3-1625-3B34-A63F-79770FF19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536F9B0-DF5F-6B29-9F5B-67469E6B26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6456522-A8BF-2026-06B6-CC3929A75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74E0DFF-1CA5-CE04-C838-42F296A91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181444-2155-F59E-B162-DF879410A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4DD4ADB-1EA6-FE21-3EB6-9C780131E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084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224B52-0470-B502-097C-5E06D82E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493271-B383-9924-07CB-D09C1871B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110604-0A6B-4076-B4E3-1B5B94CE2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ED7C7-F3B5-4734-98AF-DDEC5E67D23C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99B534-99A6-6A10-6C74-8C90A7B17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EF5A6E-BE51-8CD5-2841-B4332A100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841F8-8DFA-419D-9C5C-64ADB2AD40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16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E2313C3-EE72-671D-4BA8-AB61FC7CE8F6}"/>
              </a:ext>
            </a:extLst>
          </p:cNvPr>
          <p:cNvSpPr txBox="1"/>
          <p:nvPr/>
        </p:nvSpPr>
        <p:spPr>
          <a:xfrm>
            <a:off x="64703" y="10306"/>
            <a:ext cx="1645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Protocol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A2B5D35-E9D9-38F5-9197-C076D5701BEF}"/>
              </a:ext>
            </a:extLst>
          </p:cNvPr>
          <p:cNvSpPr txBox="1"/>
          <p:nvPr/>
        </p:nvSpPr>
        <p:spPr>
          <a:xfrm>
            <a:off x="54194" y="2806999"/>
            <a:ext cx="3064300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Number of Animals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EED8B0A-1546-6417-5C1E-A6B8E8238BDC}"/>
              </a:ext>
            </a:extLst>
          </p:cNvPr>
          <p:cNvSpPr txBox="1"/>
          <p:nvPr/>
        </p:nvSpPr>
        <p:spPr>
          <a:xfrm>
            <a:off x="152400" y="4365374"/>
            <a:ext cx="2212505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effectLst/>
                <a:latin typeface="Times New Roman" panose="02020603050405020304" pitchFamily="18" charset="0"/>
                <a:ea typeface="HGSｺﾞｼｯｸE" panose="020B0900000000000000" pitchFamily="34" charset="-128"/>
              </a:rPr>
              <a:t>Sprague-Dawley rats</a:t>
            </a:r>
            <a:r>
              <a:rPr lang="ja-JP" altLang="ja-JP" dirty="0">
                <a:effectLst/>
              </a:rPr>
              <a:t> 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</a:t>
            </a:r>
            <a:r>
              <a:rPr lang="en-US" altLang="ja-JP" dirty="0">
                <a:latin typeface="Times New Roman"/>
                <a:cs typeface="Times New Roman"/>
              </a:rPr>
              <a:t>50</a:t>
            </a:r>
            <a:r>
              <a:rPr kumimoji="1" lang="en-US" altLang="ja-JP" dirty="0"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522ED73-9097-39B8-B26B-FF6520B9A65F}"/>
              </a:ext>
            </a:extLst>
          </p:cNvPr>
          <p:cNvSpPr txBox="1"/>
          <p:nvPr/>
        </p:nvSpPr>
        <p:spPr>
          <a:xfrm>
            <a:off x="2883020" y="5142533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effectLst/>
                <a:latin typeface="Times New Roman" panose="02020603050405020304" pitchFamily="18" charset="0"/>
                <a:ea typeface="HGSｺﾞｼｯｸE" panose="020B0900000000000000" pitchFamily="34" charset="-128"/>
              </a:rPr>
              <a:t>SAH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(n=28)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4E4D7FF-BADA-4659-BF1B-39D9D2DEDF7C}"/>
              </a:ext>
            </a:extLst>
          </p:cNvPr>
          <p:cNvSpPr txBox="1"/>
          <p:nvPr/>
        </p:nvSpPr>
        <p:spPr>
          <a:xfrm>
            <a:off x="2865820" y="3555623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effectLst/>
                <a:latin typeface="Times New Roman" panose="02020603050405020304" pitchFamily="18" charset="0"/>
                <a:ea typeface="HGSｺﾞｼｯｸE" panose="020B0900000000000000" pitchFamily="34" charset="-128"/>
              </a:rPr>
              <a:t>Sham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(n=20)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E83FECF-83D9-7AA6-C801-76DEE7BD2BE1}"/>
              </a:ext>
            </a:extLst>
          </p:cNvPr>
          <p:cNvSpPr txBox="1"/>
          <p:nvPr/>
        </p:nvSpPr>
        <p:spPr>
          <a:xfrm>
            <a:off x="5528502" y="4679118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Distilled water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(n=15)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88B38E2-10C1-4191-3B08-BBBAF68A26EE}"/>
              </a:ext>
            </a:extLst>
          </p:cNvPr>
          <p:cNvSpPr txBox="1"/>
          <p:nvPr/>
        </p:nvSpPr>
        <p:spPr>
          <a:xfrm>
            <a:off x="5528502" y="5579090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Barbiturate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(n=13)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0B30068-9D21-23F1-1142-CEBA78B0088F}"/>
              </a:ext>
            </a:extLst>
          </p:cNvPr>
          <p:cNvSpPr txBox="1"/>
          <p:nvPr/>
        </p:nvSpPr>
        <p:spPr>
          <a:xfrm>
            <a:off x="5515804" y="3028313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Distilled water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(n=10)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1CF8493-3172-E8B8-F875-AA20B6020867}"/>
              </a:ext>
            </a:extLst>
          </p:cNvPr>
          <p:cNvSpPr txBox="1"/>
          <p:nvPr/>
        </p:nvSpPr>
        <p:spPr>
          <a:xfrm>
            <a:off x="5515804" y="3927571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Barbiturate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(n=10)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B8680E8-9BDD-F10D-D9B7-E68169BFE37F}"/>
              </a:ext>
            </a:extLst>
          </p:cNvPr>
          <p:cNvSpPr txBox="1"/>
          <p:nvPr/>
        </p:nvSpPr>
        <p:spPr>
          <a:xfrm>
            <a:off x="10121902" y="4679118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SAH+W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(n=10)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0E5299E-01A0-D9F7-F661-1A58A4DE7624}"/>
              </a:ext>
            </a:extLst>
          </p:cNvPr>
          <p:cNvSpPr txBox="1"/>
          <p:nvPr/>
        </p:nvSpPr>
        <p:spPr>
          <a:xfrm>
            <a:off x="10121902" y="5579090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SAH+B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(n=10)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EF50472-17F5-5664-6B97-6A79EC967270}"/>
              </a:ext>
            </a:extLst>
          </p:cNvPr>
          <p:cNvSpPr txBox="1"/>
          <p:nvPr/>
        </p:nvSpPr>
        <p:spPr>
          <a:xfrm>
            <a:off x="10121902" y="3027598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err="1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Sham+W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(n=10)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6653AB8-CEFF-014D-3473-E53AB6D2FAD2}"/>
              </a:ext>
            </a:extLst>
          </p:cNvPr>
          <p:cNvSpPr txBox="1"/>
          <p:nvPr/>
        </p:nvSpPr>
        <p:spPr>
          <a:xfrm>
            <a:off x="10121902" y="3927570"/>
            <a:ext cx="190904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err="1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Sham+B</a:t>
            </a:r>
            <a:endParaRPr kumimoji="1" lang="en-US" altLang="ja-JP" dirty="0">
              <a:latin typeface="Times New Roman"/>
              <a:cs typeface="Times New Roman"/>
            </a:endParaRPr>
          </a:p>
          <a:p>
            <a:pPr algn="ctr"/>
            <a:r>
              <a:rPr kumimoji="1" lang="en-US" altLang="ja-JP" dirty="0">
                <a:latin typeface="Times New Roman"/>
                <a:cs typeface="Times New Roman"/>
              </a:rPr>
              <a:t>(n=10)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B91A598-1D19-EC65-4B00-5AD118A123E3}"/>
              </a:ext>
            </a:extLst>
          </p:cNvPr>
          <p:cNvSpPr txBox="1"/>
          <p:nvPr/>
        </p:nvSpPr>
        <p:spPr>
          <a:xfrm>
            <a:off x="7839537" y="5170298"/>
            <a:ext cx="190904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Death:</a:t>
            </a:r>
            <a:r>
              <a:rPr lang="en-US" altLang="ja-JP" dirty="0">
                <a:latin typeface="Times New Roman"/>
                <a:ea typeface="HGSｺﾞｼｯｸE" panose="020B0900000000000000" pitchFamily="34" charset="-128"/>
                <a:cs typeface="Times New Roman"/>
              </a:rPr>
              <a:t> n=5</a:t>
            </a:r>
            <a:endParaRPr kumimoji="1" lang="en-US" altLang="ja-JP" dirty="0">
              <a:latin typeface="Times New Roman"/>
              <a:cs typeface="Times New Roman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DD47B52-6DA4-D9C7-BAAF-024137B23FDE}"/>
              </a:ext>
            </a:extLst>
          </p:cNvPr>
          <p:cNvSpPr txBox="1"/>
          <p:nvPr/>
        </p:nvSpPr>
        <p:spPr>
          <a:xfrm>
            <a:off x="7825202" y="6112393"/>
            <a:ext cx="190904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Death:</a:t>
            </a:r>
            <a:r>
              <a:rPr lang="en-US" altLang="ja-JP" dirty="0">
                <a:latin typeface="Times New Roman"/>
                <a:ea typeface="HGSｺﾞｼｯｸE" panose="020B0900000000000000" pitchFamily="34" charset="-128"/>
                <a:cs typeface="Times New Roman"/>
              </a:rPr>
              <a:t> n=3</a:t>
            </a:r>
            <a:endParaRPr kumimoji="1" lang="en-US" altLang="ja-JP" dirty="0">
              <a:latin typeface="Times New Roman"/>
              <a:cs typeface="Times New Roman"/>
            </a:endParaRPr>
          </a:p>
        </p:txBody>
      </p:sp>
      <p:cxnSp>
        <p:nvCxnSpPr>
          <p:cNvPr id="40" name="カギ線コネクタ 39">
            <a:extLst>
              <a:ext uri="{FF2B5EF4-FFF2-40B4-BE49-F238E27FC236}">
                <a16:creationId xmlns:a16="http://schemas.microsoft.com/office/drawing/2014/main" id="{115BFF6A-6E8D-D04B-1C1F-86F7D3929614}"/>
              </a:ext>
            </a:extLst>
          </p:cNvPr>
          <p:cNvCxnSpPr>
            <a:stCxn id="28" idx="1"/>
            <a:endCxn id="27" idx="1"/>
          </p:cNvCxnSpPr>
          <p:nvPr/>
        </p:nvCxnSpPr>
        <p:spPr>
          <a:xfrm rot="10800000" flipH="1" flipV="1">
            <a:off x="2865820" y="3878789"/>
            <a:ext cx="17200" cy="1586910"/>
          </a:xfrm>
          <a:prstGeom prst="bentConnector3">
            <a:avLst>
              <a:gd name="adj1" fmla="val -132907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カギ線コネクタ 41">
            <a:extLst>
              <a:ext uri="{FF2B5EF4-FFF2-40B4-BE49-F238E27FC236}">
                <a16:creationId xmlns:a16="http://schemas.microsoft.com/office/drawing/2014/main" id="{8E3D96A0-D5BE-52B8-8806-28F5FA488609}"/>
              </a:ext>
            </a:extLst>
          </p:cNvPr>
          <p:cNvCxnSpPr>
            <a:stCxn id="31" idx="1"/>
            <a:endCxn id="32" idx="1"/>
          </p:cNvCxnSpPr>
          <p:nvPr/>
        </p:nvCxnSpPr>
        <p:spPr>
          <a:xfrm rot="10800000" flipV="1">
            <a:off x="5515804" y="3351479"/>
            <a:ext cx="12700" cy="899258"/>
          </a:xfrm>
          <a:prstGeom prst="bentConnector3">
            <a:avLst>
              <a:gd name="adj1" fmla="val 180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カギ線コネクタ 43">
            <a:extLst>
              <a:ext uri="{FF2B5EF4-FFF2-40B4-BE49-F238E27FC236}">
                <a16:creationId xmlns:a16="http://schemas.microsoft.com/office/drawing/2014/main" id="{0A9492E2-A764-D1CA-F25A-361E358B9B6B}"/>
              </a:ext>
            </a:extLst>
          </p:cNvPr>
          <p:cNvCxnSpPr>
            <a:stCxn id="29" idx="1"/>
            <a:endCxn id="30" idx="1"/>
          </p:cNvCxnSpPr>
          <p:nvPr/>
        </p:nvCxnSpPr>
        <p:spPr>
          <a:xfrm rot="10800000" flipV="1">
            <a:off x="5528502" y="5002284"/>
            <a:ext cx="12700" cy="899972"/>
          </a:xfrm>
          <a:prstGeom prst="bentConnector3">
            <a:avLst>
              <a:gd name="adj1" fmla="val 180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20D7EAD1-E37F-495E-7DBD-8268C141DA71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4774862" y="3878788"/>
            <a:ext cx="530945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FD2E21D2-8B4C-F602-A90E-CD62CA748F23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4792062" y="5465699"/>
            <a:ext cx="51374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378465FC-29B6-7FDF-78BB-4C53B63D0AD8}"/>
              </a:ext>
            </a:extLst>
          </p:cNvPr>
          <p:cNvCxnSpPr>
            <a:cxnSpLocks/>
            <a:endCxn id="35" idx="1"/>
          </p:cNvCxnSpPr>
          <p:nvPr/>
        </p:nvCxnSpPr>
        <p:spPr>
          <a:xfrm>
            <a:off x="7466214" y="3349591"/>
            <a:ext cx="2655688" cy="11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0F2DAA03-5F3C-1851-E87F-E2E8AEB54585}"/>
              </a:ext>
            </a:extLst>
          </p:cNvPr>
          <p:cNvCxnSpPr>
            <a:cxnSpLocks/>
            <a:stCxn id="32" idx="3"/>
            <a:endCxn id="36" idx="1"/>
          </p:cNvCxnSpPr>
          <p:nvPr/>
        </p:nvCxnSpPr>
        <p:spPr>
          <a:xfrm flipV="1">
            <a:off x="7424846" y="4250736"/>
            <a:ext cx="269705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8A6EC4FC-1839-67D8-1C3F-394FECBBF307}"/>
              </a:ext>
            </a:extLst>
          </p:cNvPr>
          <p:cNvCxnSpPr>
            <a:cxnSpLocks/>
            <a:stCxn id="30" idx="3"/>
            <a:endCxn id="34" idx="1"/>
          </p:cNvCxnSpPr>
          <p:nvPr/>
        </p:nvCxnSpPr>
        <p:spPr>
          <a:xfrm>
            <a:off x="7437544" y="5902256"/>
            <a:ext cx="268435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12C6A757-7F5A-A6ED-4E73-6DE22CBFB610}"/>
              </a:ext>
            </a:extLst>
          </p:cNvPr>
          <p:cNvCxnSpPr>
            <a:cxnSpLocks/>
            <a:stCxn id="29" idx="3"/>
            <a:endCxn id="33" idx="1"/>
          </p:cNvCxnSpPr>
          <p:nvPr/>
        </p:nvCxnSpPr>
        <p:spPr>
          <a:xfrm>
            <a:off x="7437544" y="5002284"/>
            <a:ext cx="268435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コネクタ 91">
            <a:extLst>
              <a:ext uri="{FF2B5EF4-FFF2-40B4-BE49-F238E27FC236}">
                <a16:creationId xmlns:a16="http://schemas.microsoft.com/office/drawing/2014/main" id="{B3C4348C-428C-D620-DF2E-25A8B4347341}"/>
              </a:ext>
            </a:extLst>
          </p:cNvPr>
          <p:cNvCxnSpPr>
            <a:stCxn id="26" idx="3"/>
          </p:cNvCxnSpPr>
          <p:nvPr/>
        </p:nvCxnSpPr>
        <p:spPr>
          <a:xfrm flipV="1">
            <a:off x="2364905" y="4688539"/>
            <a:ext cx="26635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999E1870-5C79-A817-D820-0804C021E05A}"/>
              </a:ext>
            </a:extLst>
          </p:cNvPr>
          <p:cNvCxnSpPr>
            <a:stCxn id="37" idx="0"/>
          </p:cNvCxnSpPr>
          <p:nvPr/>
        </p:nvCxnSpPr>
        <p:spPr>
          <a:xfrm flipV="1">
            <a:off x="8794058" y="5011705"/>
            <a:ext cx="0" cy="1585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2C732E05-6A41-C1CC-491A-EEB7187AF199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8779723" y="5912436"/>
            <a:ext cx="0" cy="1999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CF55BC-8078-CE97-AE24-21A0D69E599C}"/>
              </a:ext>
            </a:extLst>
          </p:cNvPr>
          <p:cNvSpPr txBox="1"/>
          <p:nvPr/>
        </p:nvSpPr>
        <p:spPr>
          <a:xfrm>
            <a:off x="10101524" y="6396335"/>
            <a:ext cx="20906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Suppl. Figure 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BAD0781E-1041-4768-7507-F0BA859061C8}"/>
              </a:ext>
            </a:extLst>
          </p:cNvPr>
          <p:cNvGrpSpPr/>
          <p:nvPr/>
        </p:nvGrpSpPr>
        <p:grpSpPr>
          <a:xfrm>
            <a:off x="1653130" y="420511"/>
            <a:ext cx="10474598" cy="2265749"/>
            <a:chOff x="1653130" y="420511"/>
            <a:chExt cx="10474598" cy="2265749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7326D0B-FA7F-B0C4-885E-9CE22E1B7C4F}"/>
                </a:ext>
              </a:extLst>
            </p:cNvPr>
            <p:cNvSpPr txBox="1"/>
            <p:nvPr/>
          </p:nvSpPr>
          <p:spPr>
            <a:xfrm>
              <a:off x="5575602" y="2039929"/>
              <a:ext cx="2304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en-US" dirty="0">
                  <a:latin typeface="Times New Roman"/>
                  <a:cs typeface="Times New Roman"/>
                </a:rPr>
                <a:t>NF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1A633267-564C-FC09-4FC7-919F61B6852F}"/>
                </a:ext>
              </a:extLst>
            </p:cNvPr>
            <p:cNvSpPr txBox="1"/>
            <p:nvPr/>
          </p:nvSpPr>
          <p:spPr>
            <a:xfrm>
              <a:off x="9967728" y="2039929"/>
              <a:ext cx="216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dirty="0">
                  <a:latin typeface="Times New Roman"/>
                  <a:cs typeface="Times New Roman"/>
                </a:rPr>
                <a:t>NF/BWC</a:t>
              </a:r>
              <a:endParaRPr kumimoji="1" lang="en-US" altLang="en-US" dirty="0">
                <a:latin typeface="Times New Roman"/>
                <a:cs typeface="Times New Roman"/>
              </a:endParaRPr>
            </a:p>
            <a:p>
              <a:pPr algn="ctr"/>
              <a:r>
                <a:rPr lang="en-US" altLang="en-US" dirty="0">
                  <a:latin typeface="Times New Roman"/>
                  <a:cs typeface="Times New Roman"/>
                </a:rPr>
                <a:t>Histological analysis</a:t>
              </a:r>
              <a:endParaRPr kumimoji="1" lang="en-US" altLang="en-US" dirty="0">
                <a:latin typeface="Times New Roman"/>
                <a:cs typeface="Times New Roman"/>
              </a:endParaRPr>
            </a:p>
          </p:txBody>
        </p:sp>
        <p:cxnSp>
          <p:nvCxnSpPr>
            <p:cNvPr id="4" name="直線矢印コネクタ 3">
              <a:extLst>
                <a:ext uri="{FF2B5EF4-FFF2-40B4-BE49-F238E27FC236}">
                  <a16:creationId xmlns:a16="http://schemas.microsoft.com/office/drawing/2014/main" id="{B87915D5-0FF7-B4D6-15F2-25E1E727296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94126" y="1756614"/>
              <a:ext cx="9360000" cy="17609"/>
            </a:xfrm>
            <a:prstGeom prst="straightConnector1">
              <a:avLst/>
            </a:prstGeom>
            <a:ln w="76200" cmpd="sng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CCE14F7D-60BE-9CBE-C5A4-D6CC541A4C86}"/>
                </a:ext>
              </a:extLst>
            </p:cNvPr>
            <p:cNvCxnSpPr>
              <a:cxnSpLocks/>
            </p:cNvCxnSpPr>
            <p:nvPr/>
          </p:nvCxnSpPr>
          <p:spPr>
            <a:xfrm>
              <a:off x="4563158" y="942670"/>
              <a:ext cx="0" cy="108000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2BC908F-6E56-ADCA-DE83-46D202EC5FB8}"/>
                </a:ext>
              </a:extLst>
            </p:cNvPr>
            <p:cNvSpPr txBox="1"/>
            <p:nvPr/>
          </p:nvSpPr>
          <p:spPr>
            <a:xfrm>
              <a:off x="4233985" y="508584"/>
              <a:ext cx="648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dirty="0">
                  <a:latin typeface="Times New Roman"/>
                  <a:cs typeface="Times New Roman"/>
                </a:rPr>
                <a:t>0day</a:t>
              </a:r>
            </a:p>
          </p:txBody>
        </p: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AA3FEE16-70FE-A6E7-2EAD-C99C98EC69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49721" y="942670"/>
              <a:ext cx="0" cy="108000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7297EA26-538C-A3CD-2C9B-A884FF2F0BB8}"/>
                </a:ext>
              </a:extLst>
            </p:cNvPr>
            <p:cNvSpPr txBox="1"/>
            <p:nvPr/>
          </p:nvSpPr>
          <p:spPr>
            <a:xfrm>
              <a:off x="10733476" y="508584"/>
              <a:ext cx="6499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Times New Roman"/>
                  <a:cs typeface="Times New Roman"/>
                </a:rPr>
                <a:t>3day</a:t>
              </a:r>
              <a:endParaRPr kumimoji="1" lang="ja-JP" altLang="en-US" dirty="0">
                <a:latin typeface="Times New Roman"/>
                <a:cs typeface="Times New Roman"/>
              </a:endParaRPr>
            </a:p>
          </p:txBody>
        </p: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90146B4D-B374-19C2-CE76-93202DBB67CF}"/>
                </a:ext>
              </a:extLst>
            </p:cNvPr>
            <p:cNvCxnSpPr>
              <a:cxnSpLocks/>
            </p:cNvCxnSpPr>
            <p:nvPr/>
          </p:nvCxnSpPr>
          <p:spPr>
            <a:xfrm>
              <a:off x="8887534" y="942670"/>
              <a:ext cx="0" cy="108000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23BD9CC-5433-BD8A-BD2F-A369CC5A757B}"/>
                </a:ext>
              </a:extLst>
            </p:cNvPr>
            <p:cNvSpPr txBox="1"/>
            <p:nvPr/>
          </p:nvSpPr>
          <p:spPr>
            <a:xfrm>
              <a:off x="8539649" y="508584"/>
              <a:ext cx="6874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Times New Roman"/>
                  <a:cs typeface="Times New Roman"/>
                </a:rPr>
                <a:t>2day</a:t>
              </a:r>
              <a:endParaRPr kumimoji="1" lang="ja-JP" altLang="en-US" dirty="0">
                <a:latin typeface="Times New Roman"/>
                <a:cs typeface="Times New Roman"/>
              </a:endParaRPr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9ACA5B69-3EDA-35E9-02AD-F17677046353}"/>
                </a:ext>
              </a:extLst>
            </p:cNvPr>
            <p:cNvCxnSpPr>
              <a:cxnSpLocks/>
            </p:cNvCxnSpPr>
            <p:nvPr/>
          </p:nvCxnSpPr>
          <p:spPr>
            <a:xfrm>
              <a:off x="6725346" y="942670"/>
              <a:ext cx="0" cy="1080000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BA25A373-5070-4B44-4107-AE29AE1B2327}"/>
                </a:ext>
              </a:extLst>
            </p:cNvPr>
            <p:cNvSpPr txBox="1"/>
            <p:nvPr/>
          </p:nvSpPr>
          <p:spPr>
            <a:xfrm>
              <a:off x="6398710" y="508584"/>
              <a:ext cx="6345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>
                  <a:latin typeface="Times New Roman"/>
                  <a:cs typeface="Times New Roman"/>
                </a:rPr>
                <a:t>1day</a:t>
              </a:r>
              <a:endParaRPr kumimoji="1" lang="ja-JP" altLang="en-US" dirty="0">
                <a:latin typeface="Times New Roman"/>
                <a:cs typeface="Times New Roman"/>
              </a:endParaRPr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2B5FAC41-CEBF-3597-9AF1-B6FD4C51A193}"/>
                </a:ext>
              </a:extLst>
            </p:cNvPr>
            <p:cNvSpPr/>
            <p:nvPr/>
          </p:nvSpPr>
          <p:spPr>
            <a:xfrm>
              <a:off x="4601899" y="1069418"/>
              <a:ext cx="2088000" cy="64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Sd-B (</a:t>
              </a:r>
              <a:r>
                <a:rPr kumimoji="1" lang="en-US" altLang="ja-JP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3mg/kg/</a:t>
              </a:r>
              <a:r>
                <a:rPr kumimoji="1" lang="en-US" altLang="ja-JP" sz="1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hr</a:t>
              </a:r>
              <a:r>
                <a:rPr kumimoji="1" lang="en-US" altLang="ja-JP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kumimoji="1" lang="ja-JP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84F7F844-2DD6-B2D7-009A-F5E025AE33E2}"/>
                </a:ext>
              </a:extLst>
            </p:cNvPr>
            <p:cNvSpPr/>
            <p:nvPr/>
          </p:nvSpPr>
          <p:spPr>
            <a:xfrm>
              <a:off x="6770344" y="1285406"/>
              <a:ext cx="20880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(2mg/kg/</a:t>
              </a:r>
              <a:r>
                <a:rPr kumimoji="1" lang="en-US" altLang="ja-JP" sz="1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hr</a:t>
              </a:r>
              <a:r>
                <a:rPr kumimoji="1" lang="en-US" altLang="ja-JP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kumimoji="1" lang="ja-JP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41EAAF24-DAA3-D73C-E735-B7CD6402137C}"/>
                </a:ext>
              </a:extLst>
            </p:cNvPr>
            <p:cNvSpPr/>
            <p:nvPr/>
          </p:nvSpPr>
          <p:spPr>
            <a:xfrm>
              <a:off x="8923444" y="1423031"/>
              <a:ext cx="2088000" cy="28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(1mg/kg/</a:t>
              </a:r>
              <a:r>
                <a:rPr kumimoji="1" lang="en-US" altLang="ja-JP" sz="16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hr</a:t>
              </a:r>
              <a:r>
                <a:rPr kumimoji="1" lang="en-US" altLang="ja-JP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kumimoji="1" lang="ja-JP" alt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57133619-6B77-D60B-2D2B-F710D5833CBC}"/>
                </a:ext>
              </a:extLst>
            </p:cNvPr>
            <p:cNvGrpSpPr/>
            <p:nvPr/>
          </p:nvGrpSpPr>
          <p:grpSpPr>
            <a:xfrm>
              <a:off x="1653130" y="420511"/>
              <a:ext cx="2629924" cy="1296895"/>
              <a:chOff x="1548626" y="342130"/>
              <a:chExt cx="2629924" cy="1296895"/>
            </a:xfrm>
          </p:grpSpPr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AC3A5EE9-4EC2-3EC3-C26F-3A4812F584E4}"/>
                  </a:ext>
                </a:extLst>
              </p:cNvPr>
              <p:cNvSpPr txBox="1"/>
              <p:nvPr/>
            </p:nvSpPr>
            <p:spPr>
              <a:xfrm>
                <a:off x="1675588" y="342130"/>
                <a:ext cx="2376000" cy="360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dirty="0">
                    <a:latin typeface="Times New Roman"/>
                    <a:cs typeface="Times New Roman"/>
                  </a:rPr>
                  <a:t>Rebleeding SAH model</a:t>
                </a:r>
              </a:p>
            </p:txBody>
          </p:sp>
          <p:grpSp>
            <p:nvGrpSpPr>
              <p:cNvPr id="50" name="グループ化 49">
                <a:extLst>
                  <a:ext uri="{FF2B5EF4-FFF2-40B4-BE49-F238E27FC236}">
                    <a16:creationId xmlns:a16="http://schemas.microsoft.com/office/drawing/2014/main" id="{4E807A40-BAE0-734D-D9E0-402C9AB6E4EB}"/>
                  </a:ext>
                </a:extLst>
              </p:cNvPr>
              <p:cNvGrpSpPr/>
              <p:nvPr/>
            </p:nvGrpSpPr>
            <p:grpSpPr>
              <a:xfrm>
                <a:off x="1548626" y="877073"/>
                <a:ext cx="2629924" cy="761952"/>
                <a:chOff x="1644425" y="877073"/>
                <a:chExt cx="2629924" cy="761952"/>
              </a:xfrm>
            </p:grpSpPr>
            <p:grpSp>
              <p:nvGrpSpPr>
                <p:cNvPr id="45" name="グループ化 44">
                  <a:extLst>
                    <a:ext uri="{FF2B5EF4-FFF2-40B4-BE49-F238E27FC236}">
                      <a16:creationId xmlns:a16="http://schemas.microsoft.com/office/drawing/2014/main" id="{67B178AA-B651-18AA-1090-2620DC05AAEC}"/>
                    </a:ext>
                  </a:extLst>
                </p:cNvPr>
                <p:cNvGrpSpPr/>
                <p:nvPr/>
              </p:nvGrpSpPr>
              <p:grpSpPr>
                <a:xfrm>
                  <a:off x="1644425" y="877073"/>
                  <a:ext cx="1188000" cy="761952"/>
                  <a:chOff x="1870851" y="877073"/>
                  <a:chExt cx="1188000" cy="761952"/>
                </a:xfrm>
              </p:grpSpPr>
              <p:cxnSp>
                <p:nvCxnSpPr>
                  <p:cNvPr id="15" name="直線矢印コネクタ 14">
                    <a:extLst>
                      <a:ext uri="{FF2B5EF4-FFF2-40B4-BE49-F238E27FC236}">
                        <a16:creationId xmlns:a16="http://schemas.microsoft.com/office/drawing/2014/main" id="{C308FE3E-8505-4BF0-C011-4AAC59CF0BB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64851" y="1214967"/>
                    <a:ext cx="0" cy="424058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テキスト ボックス 17">
                    <a:extLst>
                      <a:ext uri="{FF2B5EF4-FFF2-40B4-BE49-F238E27FC236}">
                        <a16:creationId xmlns:a16="http://schemas.microsoft.com/office/drawing/2014/main" id="{F0149D55-F9E6-272D-EA01-E2FEB8262030}"/>
                      </a:ext>
                    </a:extLst>
                  </p:cNvPr>
                  <p:cNvSpPr txBox="1"/>
                  <p:nvPr/>
                </p:nvSpPr>
                <p:spPr>
                  <a:xfrm>
                    <a:off x="1870851" y="877073"/>
                    <a:ext cx="118800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ja-JP" sz="1600" dirty="0">
                        <a:latin typeface="Times New Roman"/>
                        <a:cs typeface="Times New Roman"/>
                      </a:rPr>
                      <a:t>BI, 200µL</a:t>
                    </a:r>
                  </a:p>
                </p:txBody>
              </p:sp>
            </p:grpSp>
            <p:grpSp>
              <p:nvGrpSpPr>
                <p:cNvPr id="43" name="グループ化 42">
                  <a:extLst>
                    <a:ext uri="{FF2B5EF4-FFF2-40B4-BE49-F238E27FC236}">
                      <a16:creationId xmlns:a16="http://schemas.microsoft.com/office/drawing/2014/main" id="{332996DB-63D2-3B01-ACD8-29B68B139077}"/>
                    </a:ext>
                  </a:extLst>
                </p:cNvPr>
                <p:cNvGrpSpPr/>
                <p:nvPr/>
              </p:nvGrpSpPr>
              <p:grpSpPr>
                <a:xfrm>
                  <a:off x="3086349" y="877073"/>
                  <a:ext cx="1188000" cy="761952"/>
                  <a:chOff x="2764128" y="877073"/>
                  <a:chExt cx="1188000" cy="761952"/>
                </a:xfrm>
              </p:grpSpPr>
              <p:cxnSp>
                <p:nvCxnSpPr>
                  <p:cNvPr id="16" name="直線矢印コネクタ 15">
                    <a:extLst>
                      <a:ext uri="{FF2B5EF4-FFF2-40B4-BE49-F238E27FC236}">
                        <a16:creationId xmlns:a16="http://schemas.microsoft.com/office/drawing/2014/main" id="{8DE8C691-121E-9202-66A3-E0CD6AB9FE1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58128" y="1214967"/>
                    <a:ext cx="0" cy="424058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テキスト ボックス 21">
                    <a:extLst>
                      <a:ext uri="{FF2B5EF4-FFF2-40B4-BE49-F238E27FC236}">
                        <a16:creationId xmlns:a16="http://schemas.microsoft.com/office/drawing/2014/main" id="{96EE6E7D-7A78-4902-D1D1-EA1CB44837E0}"/>
                      </a:ext>
                    </a:extLst>
                  </p:cNvPr>
                  <p:cNvSpPr txBox="1"/>
                  <p:nvPr/>
                </p:nvSpPr>
                <p:spPr>
                  <a:xfrm>
                    <a:off x="2764128" y="877073"/>
                    <a:ext cx="1188000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ja-JP" sz="1600" dirty="0">
                        <a:latin typeface="Times New Roman"/>
                        <a:cs typeface="Times New Roman"/>
                      </a:rPr>
                      <a:t>BI, 100µL</a:t>
                    </a:r>
                  </a:p>
                </p:txBody>
              </p:sp>
            </p:grpSp>
            <p:cxnSp>
              <p:nvCxnSpPr>
                <p:cNvPr id="47" name="直線コネクタ 46">
                  <a:extLst>
                    <a:ext uri="{FF2B5EF4-FFF2-40B4-BE49-F238E27FC236}">
                      <a16:creationId xmlns:a16="http://schemas.microsoft.com/office/drawing/2014/main" id="{12BAE564-CF56-25FC-F884-42F2D7A591A6}"/>
                    </a:ext>
                  </a:extLst>
                </p:cNvPr>
                <p:cNvCxnSpPr/>
                <p:nvPr/>
              </p:nvCxnSpPr>
              <p:spPr>
                <a:xfrm>
                  <a:off x="2238425" y="1404289"/>
                  <a:ext cx="1441924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テキスト ボックス 47">
                  <a:extLst>
                    <a:ext uri="{FF2B5EF4-FFF2-40B4-BE49-F238E27FC236}">
                      <a16:creationId xmlns:a16="http://schemas.microsoft.com/office/drawing/2014/main" id="{8D153AF3-137C-8D75-8143-0F955B83BCC3}"/>
                    </a:ext>
                  </a:extLst>
                </p:cNvPr>
                <p:cNvSpPr txBox="1"/>
                <p:nvPr/>
              </p:nvSpPr>
              <p:spPr>
                <a:xfrm>
                  <a:off x="2679641" y="1239415"/>
                  <a:ext cx="612000" cy="3385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ja-JP" sz="1600" dirty="0">
                      <a:latin typeface="Times New Roman"/>
                      <a:cs typeface="Times New Roman"/>
                    </a:rPr>
                    <a:t>5min</a:t>
                  </a:r>
                </a:p>
              </p:txBody>
            </p:sp>
          </p:grpSp>
        </p:grp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3617E7CC-A4CF-A204-D06D-85E72612B38D}"/>
                </a:ext>
              </a:extLst>
            </p:cNvPr>
            <p:cNvSpPr/>
            <p:nvPr/>
          </p:nvSpPr>
          <p:spPr>
            <a:xfrm>
              <a:off x="1728450" y="1826543"/>
              <a:ext cx="2808000" cy="21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2% isoflurane</a:t>
              </a:r>
              <a:endParaRPr kumimoji="1" lang="ja-JP" alt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4C3F6E-A25D-3EDD-F608-779E38402293}"/>
              </a:ext>
            </a:extLst>
          </p:cNvPr>
          <p:cNvSpPr txBox="1"/>
          <p:nvPr/>
        </p:nvSpPr>
        <p:spPr>
          <a:xfrm>
            <a:off x="1536913" y="6112393"/>
            <a:ext cx="190904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anose="02020603050405020304" pitchFamily="18" charset="0"/>
                <a:ea typeface="HGSｺﾞｼｯｸE" panose="020B0900000000000000" pitchFamily="34" charset="-128"/>
                <a:cs typeface="Times New Roman"/>
              </a:rPr>
              <a:t>Death:</a:t>
            </a:r>
            <a:r>
              <a:rPr lang="en-US" altLang="ja-JP" dirty="0">
                <a:latin typeface="Times New Roman"/>
                <a:ea typeface="HGSｺﾞｼｯｸE" panose="020B0900000000000000" pitchFamily="34" charset="-128"/>
                <a:cs typeface="Times New Roman"/>
              </a:rPr>
              <a:t> n=2</a:t>
            </a:r>
            <a:endParaRPr kumimoji="1" lang="en-US" altLang="ja-JP" dirty="0">
              <a:latin typeface="Times New Roman"/>
              <a:cs typeface="Times New Roman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0737ECE4-A87C-33A6-EC23-B21F8BC843B3}"/>
              </a:ext>
            </a:extLst>
          </p:cNvPr>
          <p:cNvCxnSpPr/>
          <p:nvPr/>
        </p:nvCxnSpPr>
        <p:spPr>
          <a:xfrm flipV="1">
            <a:off x="2494858" y="4686584"/>
            <a:ext cx="0" cy="1411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426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1480</TotalTime>
  <Words>151</Words>
  <Application>Microsoft Office PowerPoint</Application>
  <PresentationFormat>ワイド画面</PresentationFormat>
  <Paragraphs>43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長谷川雄</dc:creator>
  <cp:lastModifiedBy>雄 長谷川</cp:lastModifiedBy>
  <cp:revision>36</cp:revision>
  <dcterms:created xsi:type="dcterms:W3CDTF">2023-04-06T14:04:42Z</dcterms:created>
  <dcterms:modified xsi:type="dcterms:W3CDTF">2023-12-28T09:50:03Z</dcterms:modified>
</cp:coreProperties>
</file>