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68" r:id="rId5"/>
    <p:sldId id="266" r:id="rId6"/>
    <p:sldId id="265" r:id="rId7"/>
    <p:sldId id="264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4" userDrawn="1">
          <p15:clr>
            <a:srgbClr val="A4A3A4"/>
          </p15:clr>
        </p15:guide>
        <p15:guide id="2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llanmörkt forma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/>
    <p:restoredTop sz="95714"/>
  </p:normalViewPr>
  <p:slideViewPr>
    <p:cSldViewPr snapToGrid="0" snapToObjects="1" showGuides="1">
      <p:cViewPr>
        <p:scale>
          <a:sx n="232" d="100"/>
          <a:sy n="232" d="100"/>
        </p:scale>
        <p:origin x="512" y="-8984"/>
      </p:cViewPr>
      <p:guideLst>
        <p:guide orient="horz" pos="1464"/>
        <p:guide pos="1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Nyström" userId="04df4795-1d6d-4f71-8787-4e7a670eb168" providerId="ADAL" clId="{B4E7CF58-6C3E-A048-8255-2A466298D3BB}"/>
    <pc:docChg chg="modSld">
      <pc:chgData name="Sofia Nyström" userId="04df4795-1d6d-4f71-8787-4e7a670eb168" providerId="ADAL" clId="{B4E7CF58-6C3E-A048-8255-2A466298D3BB}" dt="2023-11-19T19:27:47.290" v="15" actId="20577"/>
      <pc:docMkLst>
        <pc:docMk/>
      </pc:docMkLst>
      <pc:sldChg chg="modSp mod">
        <pc:chgData name="Sofia Nyström" userId="04df4795-1d6d-4f71-8787-4e7a670eb168" providerId="ADAL" clId="{B4E7CF58-6C3E-A048-8255-2A466298D3BB}" dt="2023-11-19T19:27:47.290" v="15" actId="20577"/>
        <pc:sldMkLst>
          <pc:docMk/>
          <pc:sldMk cId="1786941172" sldId="264"/>
        </pc:sldMkLst>
        <pc:spChg chg="mod">
          <ac:chgData name="Sofia Nyström" userId="04df4795-1d6d-4f71-8787-4e7a670eb168" providerId="ADAL" clId="{B4E7CF58-6C3E-A048-8255-2A466298D3BB}" dt="2023-11-19T19:27:47.290" v="15" actId="20577"/>
          <ac:spMkLst>
            <pc:docMk/>
            <pc:sldMk cId="1786941172" sldId="264"/>
            <ac:spMk id="6" creationId="{DCD44AE2-0356-9CD2-D0D3-5C063EBAD4A0}"/>
          </ac:spMkLst>
        </pc:spChg>
      </pc:sldChg>
      <pc:sldChg chg="modSp mod">
        <pc:chgData name="Sofia Nyström" userId="04df4795-1d6d-4f71-8787-4e7a670eb168" providerId="ADAL" clId="{B4E7CF58-6C3E-A048-8255-2A466298D3BB}" dt="2023-11-19T19:27:04.249" v="9" actId="20577"/>
        <pc:sldMkLst>
          <pc:docMk/>
          <pc:sldMk cId="2238112560" sldId="265"/>
        </pc:sldMkLst>
        <pc:spChg chg="mod">
          <ac:chgData name="Sofia Nyström" userId="04df4795-1d6d-4f71-8787-4e7a670eb168" providerId="ADAL" clId="{B4E7CF58-6C3E-A048-8255-2A466298D3BB}" dt="2023-11-19T19:27:04.249" v="9" actId="20577"/>
          <ac:spMkLst>
            <pc:docMk/>
            <pc:sldMk cId="2238112560" sldId="265"/>
            <ac:spMk id="4" creationId="{D69A69AC-8804-3FAA-CA38-50FB8A4FC2EB}"/>
          </ac:spMkLst>
        </pc:spChg>
      </pc:sldChg>
      <pc:sldChg chg="modSp mod">
        <pc:chgData name="Sofia Nyström" userId="04df4795-1d6d-4f71-8787-4e7a670eb168" providerId="ADAL" clId="{B4E7CF58-6C3E-A048-8255-2A466298D3BB}" dt="2023-11-19T19:25:40.584" v="5" actId="20577"/>
        <pc:sldMkLst>
          <pc:docMk/>
          <pc:sldMk cId="1523847260" sldId="266"/>
        </pc:sldMkLst>
        <pc:spChg chg="mod">
          <ac:chgData name="Sofia Nyström" userId="04df4795-1d6d-4f71-8787-4e7a670eb168" providerId="ADAL" clId="{B4E7CF58-6C3E-A048-8255-2A466298D3BB}" dt="2023-11-19T19:25:40.584" v="5" actId="20577"/>
          <ac:spMkLst>
            <pc:docMk/>
            <pc:sldMk cId="1523847260" sldId="266"/>
            <ac:spMk id="7" creationId="{9D7E7D04-3C43-4CC1-530B-5FFD06F55A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710CF-17D9-5A49-936C-AF6F7DEE0BA0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01245-1584-2743-9C6B-72DC82BDB3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943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01245-1584-2743-9C6B-72DC82BDB33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55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36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526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492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465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40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070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55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846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84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48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141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EF714-6328-684B-8088-DB789309C694}" type="datetimeFigureOut">
              <a:rPr lang="sv-SE" smtClean="0"/>
              <a:t>2023-12-04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2C6D2-AA84-9E4D-9CD0-7F57343D9FC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413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BAD90B-1FA9-ECC4-8E6F-B1AC81F0C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986398"/>
            <a:ext cx="5829300" cy="1337702"/>
          </a:xfrm>
        </p:spPr>
        <p:txBody>
          <a:bodyPr>
            <a:normAutofit/>
          </a:bodyPr>
          <a:lstStyle/>
          <a:p>
            <a:r>
              <a:rPr lang="en-US" sz="1100" b="1" dirty="0"/>
              <a:t>Clinical and immunological characterization of IgG subclass deficiency reveals that low levels of pneumococcal antibodies associate with need of immunoglobulin replacement therapy</a:t>
            </a:r>
            <a:br>
              <a:rPr lang="sv-SE" sz="1100" dirty="0"/>
            </a:br>
            <a:r>
              <a:rPr lang="en-US" sz="1100" b="1" dirty="0"/>
              <a:t> </a:t>
            </a:r>
            <a:br>
              <a:rPr lang="sv-SE" sz="1100" dirty="0"/>
            </a:br>
            <a:r>
              <a:rPr lang="sv-SE" sz="1100" dirty="0"/>
              <a:t>Per Wågström</a:t>
            </a:r>
            <a:r>
              <a:rPr lang="sv-SE" sz="1100" baseline="30000" dirty="0"/>
              <a:t>1,2#*</a:t>
            </a:r>
            <a:r>
              <a:rPr lang="sv-SE" sz="1100" dirty="0"/>
              <a:t>, Maria Hjorth</a:t>
            </a:r>
            <a:r>
              <a:rPr lang="sv-SE" sz="1100" baseline="30000" dirty="0"/>
              <a:t>3*</a:t>
            </a:r>
            <a:r>
              <a:rPr lang="sv-SE" sz="1100" dirty="0"/>
              <a:t>, Daniel Appelgren</a:t>
            </a:r>
            <a:r>
              <a:rPr lang="sv-SE" sz="1100" baseline="30000" dirty="0"/>
              <a:t>4</a:t>
            </a:r>
            <a:r>
              <a:rPr lang="sv-SE" sz="1100" dirty="0"/>
              <a:t>, Janne Björkander</a:t>
            </a:r>
            <a:r>
              <a:rPr lang="sv-SE" sz="1100" baseline="30000" dirty="0"/>
              <a:t>5</a:t>
            </a:r>
            <a:r>
              <a:rPr lang="sv-SE" sz="1100" dirty="0"/>
              <a:t>, Charlotte Dahle</a:t>
            </a:r>
            <a:r>
              <a:rPr lang="sv-SE" sz="1100" baseline="30000" dirty="0"/>
              <a:t>3</a:t>
            </a:r>
            <a:r>
              <a:rPr lang="sv-SE" sz="1100" dirty="0"/>
              <a:t>, Mats Nilsson</a:t>
            </a:r>
            <a:r>
              <a:rPr lang="sv-SE" sz="1100" baseline="30000" dirty="0"/>
              <a:t>6</a:t>
            </a:r>
            <a:r>
              <a:rPr lang="sv-SE" sz="1100" dirty="0"/>
              <a:t>, Åsa Nilsdotter-Augustinsson</a:t>
            </a:r>
            <a:r>
              <a:rPr lang="sv-SE" sz="1100" baseline="30000" dirty="0"/>
              <a:t>2</a:t>
            </a:r>
            <a:r>
              <a:rPr lang="sv-SE" sz="1100" dirty="0"/>
              <a:t>, Lillemor Skattum</a:t>
            </a:r>
            <a:r>
              <a:rPr lang="sv-SE" sz="1100" baseline="30000" dirty="0"/>
              <a:t>7</a:t>
            </a:r>
            <a:r>
              <a:rPr lang="sv-SE" sz="1100" dirty="0"/>
              <a:t>, Jan Ernerudh</a:t>
            </a:r>
            <a:r>
              <a:rPr lang="sv-SE" sz="1100" baseline="30000" dirty="0"/>
              <a:t>3</a:t>
            </a:r>
            <a:r>
              <a:rPr lang="sv-SE" sz="1100" dirty="0"/>
              <a:t> and Sofia Nyström</a:t>
            </a:r>
            <a:r>
              <a:rPr lang="sv-SE" sz="1100" baseline="30000" dirty="0"/>
              <a:t>3</a:t>
            </a:r>
            <a:br>
              <a:rPr lang="sv-SE" sz="1100" dirty="0"/>
            </a:br>
            <a:endParaRPr lang="sv-SE" sz="11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ED7B725-221C-F4F4-90B4-66963DBC3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3243516"/>
            <a:ext cx="5143500" cy="2391656"/>
          </a:xfrm>
        </p:spPr>
        <p:txBody>
          <a:bodyPr/>
          <a:lstStyle/>
          <a:p>
            <a:r>
              <a:rPr lang="sv-SE" dirty="0" err="1"/>
              <a:t>Supplementary</a:t>
            </a:r>
            <a:r>
              <a:rPr lang="sv-SE" dirty="0"/>
              <a:t> </a:t>
            </a:r>
            <a:r>
              <a:rPr lang="sv-SE" dirty="0" err="1"/>
              <a:t>Figures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508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F0F9859-0E44-307E-F709-22DFDE5E6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99" t="12635" r="25229" b="56143"/>
          <a:stretch/>
        </p:blipFill>
        <p:spPr>
          <a:xfrm>
            <a:off x="1488141" y="1326776"/>
            <a:ext cx="3639672" cy="303007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DD420C4-E6D8-F680-384A-9ADD16BD9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99" t="43025" r="25229" b="38962"/>
          <a:stretch/>
        </p:blipFill>
        <p:spPr>
          <a:xfrm>
            <a:off x="1488141" y="5091953"/>
            <a:ext cx="3639672" cy="17481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D7E7D04-3C43-4CC1-530B-5FFD06F55A7D}"/>
              </a:ext>
            </a:extLst>
          </p:cNvPr>
          <p:cNvSpPr txBox="1"/>
          <p:nvPr/>
        </p:nvSpPr>
        <p:spPr>
          <a:xfrm>
            <a:off x="539750" y="7463135"/>
            <a:ext cx="577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 </a:t>
            </a:r>
            <a:endParaRPr lang="sv-SE" sz="1200" dirty="0"/>
          </a:p>
          <a:p>
            <a:r>
              <a:rPr lang="en-US" sz="1200" b="1" dirty="0"/>
              <a:t>Fig. S1 T cell gating. </a:t>
            </a:r>
            <a:r>
              <a:rPr lang="en-US" sz="1200" dirty="0"/>
              <a:t>Gating strategies of naïve and memory subsets of CD4</a:t>
            </a:r>
            <a:r>
              <a:rPr lang="en-US" sz="1200" baseline="30000" dirty="0"/>
              <a:t>+</a:t>
            </a:r>
            <a:r>
              <a:rPr lang="en-US" sz="1200" dirty="0"/>
              <a:t> and CD8</a:t>
            </a:r>
            <a:r>
              <a:rPr lang="en-US" sz="1200" baseline="30000" dirty="0"/>
              <a:t>+</a:t>
            </a:r>
            <a:r>
              <a:rPr lang="en-US" sz="1200" dirty="0"/>
              <a:t> T cells (A) and regulatory T cells (Treg) of CD4</a:t>
            </a:r>
            <a:r>
              <a:rPr lang="en-US" sz="1200" baseline="30000" dirty="0"/>
              <a:t>+ </a:t>
            </a:r>
            <a:r>
              <a:rPr lang="en-US" sz="1200" dirty="0"/>
              <a:t>T cells (B) using CD25 expression or FOXP3 expression. CM, central memory; EM, effector memory; TEMRA, terminally differentiated effector memory RA</a:t>
            </a:r>
            <a:r>
              <a:rPr lang="en-US" sz="1200" baseline="30000" dirty="0"/>
              <a:t>+</a:t>
            </a:r>
            <a:r>
              <a:rPr lang="en-US" sz="1200" dirty="0"/>
              <a:t>.</a:t>
            </a:r>
            <a:endParaRPr lang="sv-SE" sz="12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59F2C0F-72E8-069D-044B-9BF038403B54}"/>
              </a:ext>
            </a:extLst>
          </p:cNvPr>
          <p:cNvSpPr txBox="1"/>
          <p:nvPr/>
        </p:nvSpPr>
        <p:spPr>
          <a:xfrm>
            <a:off x="860612" y="681318"/>
            <a:ext cx="430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401025F-2619-0421-D4FB-7FD279144AD1}"/>
              </a:ext>
            </a:extLst>
          </p:cNvPr>
          <p:cNvSpPr txBox="1"/>
          <p:nvPr/>
        </p:nvSpPr>
        <p:spPr>
          <a:xfrm>
            <a:off x="869580" y="4634748"/>
            <a:ext cx="430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B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3BDAF3F-5AE7-3EC4-9276-7ADB188FD242}"/>
              </a:ext>
            </a:extLst>
          </p:cNvPr>
          <p:cNvSpPr txBox="1"/>
          <p:nvPr/>
        </p:nvSpPr>
        <p:spPr>
          <a:xfrm>
            <a:off x="2034985" y="1172887"/>
            <a:ext cx="1066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CD4</a:t>
            </a:r>
            <a:r>
              <a:rPr lang="sv-SE" sz="1400" baseline="30000" dirty="0"/>
              <a:t>+</a:t>
            </a:r>
            <a:r>
              <a:rPr lang="sv-SE" sz="1400" dirty="0"/>
              <a:t> T cells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BC8CA99-41B8-B6CC-8F2F-41C71F7ACDA6}"/>
              </a:ext>
            </a:extLst>
          </p:cNvPr>
          <p:cNvSpPr txBox="1"/>
          <p:nvPr/>
        </p:nvSpPr>
        <p:spPr>
          <a:xfrm>
            <a:off x="3648633" y="1172887"/>
            <a:ext cx="1066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CD8</a:t>
            </a:r>
            <a:r>
              <a:rPr lang="sv-SE" sz="1400" baseline="30000" dirty="0"/>
              <a:t>+</a:t>
            </a:r>
            <a:r>
              <a:rPr lang="sv-SE" sz="1400" dirty="0"/>
              <a:t> T cells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9EBD05C-F5BC-D8D5-0D82-9D77C54B8C9A}"/>
              </a:ext>
            </a:extLst>
          </p:cNvPr>
          <p:cNvSpPr txBox="1"/>
          <p:nvPr/>
        </p:nvSpPr>
        <p:spPr>
          <a:xfrm>
            <a:off x="2895598" y="4867834"/>
            <a:ext cx="1066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CD4</a:t>
            </a:r>
            <a:r>
              <a:rPr lang="sv-SE" sz="1400" baseline="30000" dirty="0"/>
              <a:t>+</a:t>
            </a:r>
            <a:r>
              <a:rPr lang="sv-SE" sz="1400" dirty="0"/>
              <a:t> T cells</a:t>
            </a:r>
          </a:p>
        </p:txBody>
      </p:sp>
    </p:spTree>
    <p:extLst>
      <p:ext uri="{BB962C8B-B14F-4D97-AF65-F5344CB8AC3E}">
        <p14:creationId xmlns:p14="http://schemas.microsoft.com/office/powerpoint/2010/main" val="152384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9A69AC-8804-3FAA-CA38-50FB8A4FC2EB}"/>
              </a:ext>
            </a:extLst>
          </p:cNvPr>
          <p:cNvSpPr txBox="1"/>
          <p:nvPr/>
        </p:nvSpPr>
        <p:spPr>
          <a:xfrm>
            <a:off x="539750" y="8759920"/>
            <a:ext cx="577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 </a:t>
            </a:r>
            <a:endParaRPr lang="sv-SE" sz="1200" dirty="0"/>
          </a:p>
          <a:p>
            <a:r>
              <a:rPr lang="en-US" sz="1200" b="1" dirty="0"/>
              <a:t>Fig. S2 Gating strategy of CD19</a:t>
            </a:r>
            <a:r>
              <a:rPr lang="en-US" sz="1200" b="1" baseline="30000" dirty="0"/>
              <a:t>+</a:t>
            </a:r>
            <a:r>
              <a:rPr lang="en-US" sz="1200" b="1" dirty="0"/>
              <a:t> B cells. </a:t>
            </a:r>
            <a:r>
              <a:rPr lang="en-US" sz="1200" dirty="0" err="1"/>
              <a:t>Breg</a:t>
            </a:r>
            <a:r>
              <a:rPr lang="en-US" sz="1200" dirty="0"/>
              <a:t>, regulatory B cells.</a:t>
            </a:r>
            <a:r>
              <a:rPr lang="en-US" sz="1200" b="1" dirty="0"/>
              <a:t> </a:t>
            </a:r>
            <a:endParaRPr lang="sv-SE" sz="12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83130D3-93DE-7BAD-A157-9BDD22B4F9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57" b="6816"/>
          <a:stretch/>
        </p:blipFill>
        <p:spPr>
          <a:xfrm>
            <a:off x="0" y="451334"/>
            <a:ext cx="6858000" cy="83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A5CD4DC-5F02-3AFC-3214-AA48C8AD3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41" y="3689466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CD44AE2-0356-9CD2-D0D3-5C063EBAD4A0}"/>
              </a:ext>
            </a:extLst>
          </p:cNvPr>
          <p:cNvSpPr txBox="1"/>
          <p:nvPr/>
        </p:nvSpPr>
        <p:spPr>
          <a:xfrm>
            <a:off x="539750" y="5396558"/>
            <a:ext cx="57785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 </a:t>
            </a:r>
            <a:endParaRPr lang="sv-SE" sz="1100" dirty="0"/>
          </a:p>
          <a:p>
            <a:r>
              <a:rPr lang="en-US" sz="1100" b="1" dirty="0"/>
              <a:t>Fig. S3 Treg show similar distribution with the use of CD25 or FOXP3 in relation to CD45RA</a:t>
            </a:r>
            <a:r>
              <a:rPr lang="sv-SE" sz="1100" dirty="0"/>
              <a:t> </a:t>
            </a:r>
            <a:r>
              <a:rPr lang="en-US" sz="1100" b="1" dirty="0"/>
              <a:t>. </a:t>
            </a:r>
            <a:r>
              <a:rPr lang="en-US" sz="1100" dirty="0"/>
              <a:t>Frequencies of Resting, Activated and Resting + Activated Treg defined by FOXP3 and CD45RA in </a:t>
            </a:r>
            <a:r>
              <a:rPr lang="en-US" sz="1100" dirty="0" err="1"/>
              <a:t>IgGsd</a:t>
            </a:r>
            <a:r>
              <a:rPr lang="en-US" sz="1100" dirty="0"/>
              <a:t> patients off (open circle) and on (filled circle) </a:t>
            </a:r>
            <a:r>
              <a:rPr lang="en-US" sz="1100" dirty="0" err="1"/>
              <a:t>IgGRT</a:t>
            </a:r>
            <a:r>
              <a:rPr lang="en-US" sz="1100" dirty="0"/>
              <a:t> in relation to healthy controls (open square). Wilcoxon paired test was performed between IgGsd patients Off and On therapy (n=29), while Mann-Whitney U-test was used for non-paired analysis (A). Spearman rank correlation of Resting, Activated and Resting + Activated Treg defined by FOXP3 and CD25, respectively (B).</a:t>
            </a:r>
            <a:endParaRPr lang="sv-SE" sz="11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C3CB373-256F-C733-437E-E8C76C676342}"/>
              </a:ext>
            </a:extLst>
          </p:cNvPr>
          <p:cNvSpPr txBox="1"/>
          <p:nvPr/>
        </p:nvSpPr>
        <p:spPr>
          <a:xfrm>
            <a:off x="133835" y="308031"/>
            <a:ext cx="430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A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D02BA47-AF6F-7390-2846-A9BD64467CAB}"/>
              </a:ext>
            </a:extLst>
          </p:cNvPr>
          <p:cNvSpPr txBox="1"/>
          <p:nvPr/>
        </p:nvSpPr>
        <p:spPr>
          <a:xfrm>
            <a:off x="133835" y="3387243"/>
            <a:ext cx="430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B</a:t>
            </a:r>
          </a:p>
        </p:txBody>
      </p:sp>
      <p:graphicFrame>
        <p:nvGraphicFramePr>
          <p:cNvPr id="13" name="Objekt 12">
            <a:extLst>
              <a:ext uri="{FF2B5EF4-FFF2-40B4-BE49-F238E27FC236}">
                <a16:creationId xmlns:a16="http://schemas.microsoft.com/office/drawing/2014/main" id="{73C3B763-A696-2FBD-3166-D693947C6C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79424"/>
              </p:ext>
            </p:extLst>
          </p:nvPr>
        </p:nvGraphicFramePr>
        <p:xfrm>
          <a:off x="373418" y="3623312"/>
          <a:ext cx="6040879" cy="1690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9293660" imgH="2601083" progId="Prism8.Document">
                  <p:embed/>
                </p:oleObj>
              </mc:Choice>
              <mc:Fallback>
                <p:oleObj name="Prism 8" r:id="rId3" imgW="9293660" imgH="2601083" progId="Prism8.Document">
                  <p:embed/>
                  <p:pic>
                    <p:nvPicPr>
                      <p:cNvPr id="13" name="Objekt 12">
                        <a:extLst>
                          <a:ext uri="{FF2B5EF4-FFF2-40B4-BE49-F238E27FC236}">
                            <a16:creationId xmlns:a16="http://schemas.microsoft.com/office/drawing/2014/main" id="{73C3B763-A696-2FBD-3166-D693947C6C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418" y="3623312"/>
                        <a:ext cx="6040879" cy="16907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E5DBE8A2-29AF-E081-9CEE-3366E30B47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921104"/>
              </p:ext>
            </p:extLst>
          </p:nvPr>
        </p:nvGraphicFramePr>
        <p:xfrm>
          <a:off x="109735" y="683569"/>
          <a:ext cx="6312502" cy="2762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5" imgW="8988778" imgH="3934380" progId="Prism8.Document">
                  <p:embed/>
                </p:oleObj>
              </mc:Choice>
              <mc:Fallback>
                <p:oleObj name="Prism 8" r:id="rId5" imgW="8988778" imgH="3934380" progId="Prism8.Document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E5DBE8A2-29AF-E081-9CEE-3366E30B47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735" y="683569"/>
                        <a:ext cx="6312502" cy="2762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6941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DD7FA87CD763F46B0DDFF70043951FF" ma:contentTypeVersion="10" ma:contentTypeDescription="Skapa ett nytt dokument." ma:contentTypeScope="" ma:versionID="964e7e9638ccced8fa887107aa720e6b">
  <xsd:schema xmlns:xsd="http://www.w3.org/2001/XMLSchema" xmlns:xs="http://www.w3.org/2001/XMLSchema" xmlns:p="http://schemas.microsoft.com/office/2006/metadata/properties" xmlns:ns2="ebdde553-c25c-470e-91ad-070dc9ca3847" xmlns:ns3="10b839c8-ad39-48f3-8a53-6a950fa6bdc0" targetNamespace="http://schemas.microsoft.com/office/2006/metadata/properties" ma:root="true" ma:fieldsID="0c1705052b2cafbff883dbc992d3f5aa" ns2:_="" ns3:_="">
    <xsd:import namespace="ebdde553-c25c-470e-91ad-070dc9ca3847"/>
    <xsd:import namespace="10b839c8-ad39-48f3-8a53-6a950fa6bd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dde553-c25c-470e-91ad-070dc9ca3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efd87c23-3b26-4c21-8b68-2b72671138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839c8-ad39-48f3-8a53-6a950fa6bd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8b47f2b-7da5-42c4-a152-b5e5f591579b}" ma:internalName="TaxCatchAll" ma:showField="CatchAllData" ma:web="10b839c8-ad39-48f3-8a53-6a950fa6bd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dde553-c25c-470e-91ad-070dc9ca3847">
      <Terms xmlns="http://schemas.microsoft.com/office/infopath/2007/PartnerControls"/>
    </lcf76f155ced4ddcb4097134ff3c332f>
    <TaxCatchAll xmlns="10b839c8-ad39-48f3-8a53-6a950fa6bdc0" xsi:nil="true"/>
  </documentManagement>
</p:properties>
</file>

<file path=customXml/itemProps1.xml><?xml version="1.0" encoding="utf-8"?>
<ds:datastoreItem xmlns:ds="http://schemas.openxmlformats.org/officeDocument/2006/customXml" ds:itemID="{9452E648-312D-4FEB-B350-933BAF2AE0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7CEEBD-445A-4694-AAA4-D5AE7AD5C5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dde553-c25c-470e-91ad-070dc9ca3847"/>
    <ds:schemaRef ds:uri="10b839c8-ad39-48f3-8a53-6a950fa6bd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6F9BD0-CDA9-433F-B8C5-DCC831C60783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10b839c8-ad39-48f3-8a53-6a950fa6bdc0"/>
    <ds:schemaRef ds:uri="http://schemas.openxmlformats.org/package/2006/metadata/core-properties"/>
    <ds:schemaRef ds:uri="ebdde553-c25c-470e-91ad-070dc9ca384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267</Words>
  <Application>Microsoft Macintosh PowerPoint</Application>
  <PresentationFormat>A4 (210 x 297 mm)</PresentationFormat>
  <Paragraphs>16</Paragraphs>
  <Slides>4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Prism 8</vt:lpstr>
      <vt:lpstr>Clinical and immunological characterization of IgG subclass deficiency reveals that low levels of pneumococcal antibodies associate with need of immunoglobulin replacement therapy   Per Wågström1,2#*, Maria Hjorth3*, Daniel Appelgren4, Janne Björkander5, Charlotte Dahle3, Mats Nilsson6, Åsa Nilsdotter-Augustinsson2, Lillemor Skattum7, Jan Ernerudh3 and Sofia Nyström3 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Sofia Nyström</dc:creator>
  <cp:lastModifiedBy>Per Wågström</cp:lastModifiedBy>
  <cp:revision>30</cp:revision>
  <dcterms:created xsi:type="dcterms:W3CDTF">2022-05-11T07:02:20Z</dcterms:created>
  <dcterms:modified xsi:type="dcterms:W3CDTF">2023-12-04T20:54:54Z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0x0101004DD7FA87CD763F46B0DDFF70043951FF</vt:lpwstr>
  </property>
  <property fmtid="{D5CDD505-2E9C-101B-9397-08002B2CF9AE}" pid="3" name="MediaServiceImageTags">
    <vt:lpwstr/>
  </property>
</Properties>
</file>