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tiff" ContentType="image/tif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3"/>
  </p:sldIdLst>
  <p:sldSz cx="12192000" cy="6858000"/>
  <p:notesSz cx="6858000" cy="9144000"/>
  <p:custDataLst>
    <p:tags r:id="rId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213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gs" Target="tags/tag30.xml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4" Type="http://schemas.openxmlformats.org/officeDocument/2006/relationships/slideLayout" Target="../slideLayouts/slideLayout1.xml"/><Relationship Id="rId33" Type="http://schemas.openxmlformats.org/officeDocument/2006/relationships/tags" Target="../tags/tag29.xml"/><Relationship Id="rId32" Type="http://schemas.openxmlformats.org/officeDocument/2006/relationships/tags" Target="../tags/tag28.xml"/><Relationship Id="rId31" Type="http://schemas.openxmlformats.org/officeDocument/2006/relationships/tags" Target="../tags/tag27.xml"/><Relationship Id="rId30" Type="http://schemas.openxmlformats.org/officeDocument/2006/relationships/tags" Target="../tags/tag26.xml"/><Relationship Id="rId3" Type="http://schemas.openxmlformats.org/officeDocument/2006/relationships/image" Target="../media/image1.png"/><Relationship Id="rId29" Type="http://schemas.openxmlformats.org/officeDocument/2006/relationships/image" Target="../media/image4.tiff"/><Relationship Id="rId28" Type="http://schemas.openxmlformats.org/officeDocument/2006/relationships/tags" Target="../tags/tag25.xml"/><Relationship Id="rId27" Type="http://schemas.openxmlformats.org/officeDocument/2006/relationships/tags" Target="../tags/tag24.xml"/><Relationship Id="rId26" Type="http://schemas.openxmlformats.org/officeDocument/2006/relationships/tags" Target="../tags/tag23.xml"/><Relationship Id="rId25" Type="http://schemas.openxmlformats.org/officeDocument/2006/relationships/tags" Target="../tags/tag22.xml"/><Relationship Id="rId24" Type="http://schemas.openxmlformats.org/officeDocument/2006/relationships/image" Target="../media/image3.tiff"/><Relationship Id="rId23" Type="http://schemas.openxmlformats.org/officeDocument/2006/relationships/tags" Target="../tags/tag21.xml"/><Relationship Id="rId22" Type="http://schemas.openxmlformats.org/officeDocument/2006/relationships/tags" Target="../tags/tag20.xml"/><Relationship Id="rId21" Type="http://schemas.openxmlformats.org/officeDocument/2006/relationships/tags" Target="../tags/tag19.xml"/><Relationship Id="rId20" Type="http://schemas.openxmlformats.org/officeDocument/2006/relationships/tags" Target="../tags/tag18.xml"/><Relationship Id="rId2" Type="http://schemas.openxmlformats.org/officeDocument/2006/relationships/tags" Target="../tags/tag2.xml"/><Relationship Id="rId19" Type="http://schemas.openxmlformats.org/officeDocument/2006/relationships/tags" Target="../tags/tag17.xml"/><Relationship Id="rId18" Type="http://schemas.openxmlformats.org/officeDocument/2006/relationships/tags" Target="../tags/tag16.xml"/><Relationship Id="rId17" Type="http://schemas.openxmlformats.org/officeDocument/2006/relationships/tags" Target="../tags/tag15.xml"/><Relationship Id="rId16" Type="http://schemas.openxmlformats.org/officeDocument/2006/relationships/tags" Target="../tags/tag14.xml"/><Relationship Id="rId15" Type="http://schemas.openxmlformats.org/officeDocument/2006/relationships/tags" Target="../tags/tag13.xml"/><Relationship Id="rId14" Type="http://schemas.openxmlformats.org/officeDocument/2006/relationships/tags" Target="../tags/tag12.xml"/><Relationship Id="rId13" Type="http://schemas.openxmlformats.org/officeDocument/2006/relationships/tags" Target="../tags/tag11.xml"/><Relationship Id="rId12" Type="http://schemas.openxmlformats.org/officeDocument/2006/relationships/tags" Target="../tags/tag10.xml"/><Relationship Id="rId11" Type="http://schemas.openxmlformats.org/officeDocument/2006/relationships/image" Target="../media/image2.png"/><Relationship Id="rId10" Type="http://schemas.openxmlformats.org/officeDocument/2006/relationships/tags" Target="../tags/tag9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>
            <p:custDataLst>
              <p:tags r:id="rId1"/>
            </p:custDataLst>
          </p:nvPr>
        </p:nvSpPr>
        <p:spPr>
          <a:xfrm>
            <a:off x="2173152" y="428674"/>
            <a:ext cx="270891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>
                <a:latin typeface="Arial" panose="020B0604020202020204" pitchFamily="34" charset="0"/>
                <a:cs typeface="Arial" panose="020B0604020202020204" pitchFamily="34" charset="0"/>
              </a:rPr>
              <a:t>Model </a:t>
            </a:r>
            <a:r>
              <a:rPr lang="en-US" altLang="zh-CN" sz="2000" b="1" smtClean="0">
                <a:latin typeface="Arial" panose="020B0604020202020204" pitchFamily="34" charset="0"/>
                <a:cs typeface="Arial" panose="020B0604020202020204" pitchFamily="34" charset="0"/>
              </a:rPr>
              <a:t>Development</a:t>
            </a:r>
            <a:endParaRPr lang="en-US" altLang="zh-CN" sz="2000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l="9019" t="4398" r="2668" b="8782"/>
          <a:stretch>
            <a:fillRect/>
          </a:stretch>
        </p:blipFill>
        <p:spPr>
          <a:xfrm>
            <a:off x="13970" y="1077595"/>
            <a:ext cx="2846070" cy="4366260"/>
          </a:xfrm>
          <a:prstGeom prst="rect">
            <a:avLst/>
          </a:prstGeom>
        </p:spPr>
      </p:pic>
      <p:grpSp>
        <p:nvGrpSpPr>
          <p:cNvPr id="55" name="组合 54"/>
          <p:cNvGrpSpPr/>
          <p:nvPr/>
        </p:nvGrpSpPr>
        <p:grpSpPr>
          <a:xfrm rot="0">
            <a:off x="1945005" y="5478780"/>
            <a:ext cx="4707255" cy="408305"/>
            <a:chOff x="2740" y="9268"/>
            <a:chExt cx="9022" cy="679"/>
          </a:xfrm>
        </p:grpSpPr>
        <p:grpSp>
          <p:nvGrpSpPr>
            <p:cNvPr id="33" name="组合 32"/>
            <p:cNvGrpSpPr/>
            <p:nvPr/>
          </p:nvGrpSpPr>
          <p:grpSpPr>
            <a:xfrm>
              <a:off x="2740" y="9268"/>
              <a:ext cx="2823" cy="677"/>
              <a:chOff x="4513" y="9336"/>
              <a:chExt cx="3039" cy="713"/>
            </a:xfrm>
          </p:grpSpPr>
          <p:cxnSp>
            <p:nvCxnSpPr>
              <p:cNvPr id="13" name="直接箭头连接符 12"/>
              <p:cNvCxnSpPr/>
              <p:nvPr>
                <p:custDataLst>
                  <p:tags r:id="rId4"/>
                </p:custDataLst>
              </p:nvPr>
            </p:nvCxnSpPr>
            <p:spPr>
              <a:xfrm flipV="1">
                <a:off x="6707" y="9703"/>
                <a:ext cx="820" cy="18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文本框 15"/>
              <p:cNvSpPr txBox="1"/>
              <p:nvPr/>
            </p:nvSpPr>
            <p:spPr>
              <a:xfrm>
                <a:off x="4513" y="9418"/>
                <a:ext cx="2468" cy="537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r>
                  <a:rPr lang="en-US" altLang="zh-CN" sz="1400" b="1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zh-CN" altLang="en-US" sz="1400" b="1">
                    <a:latin typeface="Arial" panose="020B0604020202020204" pitchFamily="34" charset="0"/>
                    <a:cs typeface="Arial" panose="020B0604020202020204" pitchFamily="34" charset="0"/>
                  </a:rPr>
                  <a:t>etabolism</a:t>
                </a:r>
                <a:endParaRPr lang="zh-CN" altLang="en-US" sz="14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38" y="9336"/>
                <a:ext cx="3014" cy="713"/>
              </a:xfrm>
              <a:prstGeom prst="rect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600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5809" y="9268"/>
              <a:ext cx="2800" cy="679"/>
              <a:chOff x="8274" y="9536"/>
              <a:chExt cx="2800" cy="677"/>
            </a:xfrm>
          </p:grpSpPr>
          <p:grpSp>
            <p:nvGrpSpPr>
              <p:cNvPr id="35" name="组合 34"/>
              <p:cNvGrpSpPr/>
              <p:nvPr/>
            </p:nvGrpSpPr>
            <p:grpSpPr>
              <a:xfrm>
                <a:off x="8274" y="9536"/>
                <a:ext cx="2800" cy="677"/>
                <a:chOff x="4538" y="9336"/>
                <a:chExt cx="3014" cy="713"/>
              </a:xfrm>
            </p:grpSpPr>
            <p:sp>
              <p:nvSpPr>
                <p:cNvPr id="37" name="文本框 36"/>
                <p:cNvSpPr txBox="1"/>
                <p:nvPr>
                  <p:custDataLst>
                    <p:tags r:id="rId5"/>
                  </p:custDataLst>
                </p:nvPr>
              </p:nvSpPr>
              <p:spPr>
                <a:xfrm>
                  <a:off x="4684" y="9418"/>
                  <a:ext cx="2128" cy="536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p>
                  <a:r>
                    <a:rPr sz="1400" b="1">
                      <a:latin typeface="Arial" panose="020B0604020202020204" pitchFamily="34" charset="0"/>
                      <a:cs typeface="Arial" panose="020B0604020202020204" pitchFamily="34" charset="0"/>
                    </a:rPr>
                    <a:t>Inhibition</a:t>
                  </a:r>
                  <a:endParaRPr sz="1400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" name="矩形 37"/>
                <p:cNvSpPr/>
                <p:nvPr>
                  <p:custDataLst>
                    <p:tags r:id="rId6"/>
                  </p:custDataLst>
                </p:nvPr>
              </p:nvSpPr>
              <p:spPr>
                <a:xfrm>
                  <a:off x="4538" y="9336"/>
                  <a:ext cx="3014" cy="713"/>
                </a:xfrm>
                <a:prstGeom prst="rect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 sz="1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9" name="组合 38"/>
              <p:cNvGrpSpPr/>
              <p:nvPr/>
            </p:nvGrpSpPr>
            <p:grpSpPr>
              <a:xfrm rot="16200000">
                <a:off x="10354" y="9549"/>
                <a:ext cx="286" cy="673"/>
                <a:chOff x="6017" y="8744"/>
                <a:chExt cx="322" cy="1256"/>
              </a:xfrm>
            </p:grpSpPr>
            <p:cxnSp>
              <p:nvCxnSpPr>
                <p:cNvPr id="40" name="直接连接符 39"/>
                <p:cNvCxnSpPr/>
                <p:nvPr>
                  <p:custDataLst>
                    <p:tags r:id="rId7"/>
                  </p:custDataLst>
                </p:nvPr>
              </p:nvCxnSpPr>
              <p:spPr>
                <a:xfrm flipH="1">
                  <a:off x="6174" y="8744"/>
                  <a:ext cx="9" cy="1256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rgbClr val="FFFFFF"/>
                </a:fillRef>
                <a:effectRef idx="0">
                  <a:srgbClr val="FFFFFF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直接连接符 40"/>
                <p:cNvCxnSpPr/>
                <p:nvPr>
                  <p:custDataLst>
                    <p:tags r:id="rId8"/>
                  </p:custDataLst>
                </p:nvPr>
              </p:nvCxnSpPr>
              <p:spPr>
                <a:xfrm flipH="1">
                  <a:off x="6017" y="9978"/>
                  <a:ext cx="322" cy="8"/>
                </a:xfrm>
                <a:prstGeom prst="line">
                  <a:avLst/>
                </a:prstGeom>
                <a:ln w="25400"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rgbClr val="FFFFFF"/>
                </a:fillRef>
                <a:effectRef idx="0">
                  <a:srgbClr val="FFFFFF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54" name="组合 53"/>
            <p:cNvGrpSpPr/>
            <p:nvPr/>
          </p:nvGrpSpPr>
          <p:grpSpPr>
            <a:xfrm>
              <a:off x="8962" y="9268"/>
              <a:ext cx="2800" cy="677"/>
              <a:chOff x="11566" y="9881"/>
              <a:chExt cx="2800" cy="677"/>
            </a:xfrm>
          </p:grpSpPr>
          <p:cxnSp>
            <p:nvCxnSpPr>
              <p:cNvPr id="4" name="曲线连接符 3"/>
              <p:cNvCxnSpPr/>
              <p:nvPr/>
            </p:nvCxnSpPr>
            <p:spPr>
              <a:xfrm flipV="1">
                <a:off x="13433" y="10053"/>
                <a:ext cx="785" cy="315"/>
              </a:xfrm>
              <a:prstGeom prst="curvedConnector3">
                <a:avLst>
                  <a:gd name="adj1" fmla="val 50064"/>
                </a:avLst>
              </a:prstGeom>
              <a:ln w="19050">
                <a:solidFill>
                  <a:srgbClr val="FFC000"/>
                </a:solidFill>
                <a:tailEnd type="stealth" w="lg" len="lg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grpSp>
            <p:nvGrpSpPr>
              <p:cNvPr id="47" name="组合 46"/>
              <p:cNvGrpSpPr/>
              <p:nvPr/>
            </p:nvGrpSpPr>
            <p:grpSpPr>
              <a:xfrm rot="0">
                <a:off x="11566" y="9881"/>
                <a:ext cx="2800" cy="677"/>
                <a:chOff x="4538" y="9336"/>
                <a:chExt cx="3014" cy="713"/>
              </a:xfrm>
            </p:grpSpPr>
            <p:sp>
              <p:nvSpPr>
                <p:cNvPr id="48" name="文本框 47"/>
                <p:cNvSpPr txBox="1"/>
                <p:nvPr>
                  <p:custDataLst>
                    <p:tags r:id="rId9"/>
                  </p:custDataLst>
                </p:nvPr>
              </p:nvSpPr>
              <p:spPr>
                <a:xfrm>
                  <a:off x="4684" y="9418"/>
                  <a:ext cx="2128" cy="537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p>
                  <a:r>
                    <a:rPr sz="1400" b="1">
                      <a:latin typeface="Arial" panose="020B0604020202020204" pitchFamily="34" charset="0"/>
                      <a:cs typeface="Arial" panose="020B0604020202020204" pitchFamily="34" charset="0"/>
                    </a:rPr>
                    <a:t>Induction</a:t>
                  </a:r>
                  <a:endParaRPr sz="1400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9" name="矩形 48"/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4538" y="9336"/>
                  <a:ext cx="3014" cy="713"/>
                </a:xfrm>
                <a:prstGeom prst="rect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 sz="1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64" name="组合 63"/>
          <p:cNvGrpSpPr/>
          <p:nvPr/>
        </p:nvGrpSpPr>
        <p:grpSpPr>
          <a:xfrm>
            <a:off x="2711450" y="1140460"/>
            <a:ext cx="4243690" cy="4036695"/>
            <a:chOff x="4581" y="1771"/>
            <a:chExt cx="6843" cy="6382"/>
          </a:xfrm>
        </p:grpSpPr>
        <p:grpSp>
          <p:nvGrpSpPr>
            <p:cNvPr id="3" name="组合 2"/>
            <p:cNvGrpSpPr/>
            <p:nvPr/>
          </p:nvGrpSpPr>
          <p:grpSpPr>
            <a:xfrm rot="0">
              <a:off x="4581" y="1771"/>
              <a:ext cx="6843" cy="6382"/>
              <a:chOff x="3350665" y="500940"/>
              <a:chExt cx="4630938" cy="3836198"/>
            </a:xfrm>
          </p:grpSpPr>
          <p:pic>
            <p:nvPicPr>
              <p:cNvPr id="104" name="图片 103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364865" y="1014730"/>
                <a:ext cx="4523105" cy="2735580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17" name="圆角矩形 16"/>
              <p:cNvSpPr/>
              <p:nvPr>
                <p:custDataLst>
                  <p:tags r:id="rId12"/>
                </p:custDataLst>
              </p:nvPr>
            </p:nvSpPr>
            <p:spPr>
              <a:xfrm>
                <a:off x="3350665" y="500940"/>
                <a:ext cx="1350251" cy="549748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4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Docetaxel</a:t>
                </a:r>
                <a:endParaRPr lang="en-US" altLang="zh-CN" sz="14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endParaRPr>
              </a:p>
            </p:txBody>
          </p:sp>
          <p:sp>
            <p:nvSpPr>
              <p:cNvPr id="31" name="圆角矩形 30"/>
              <p:cNvSpPr/>
              <p:nvPr>
                <p:custDataLst>
                  <p:tags r:id="rId13"/>
                </p:custDataLst>
              </p:nvPr>
            </p:nvSpPr>
            <p:spPr>
              <a:xfrm>
                <a:off x="4667652" y="3789539"/>
                <a:ext cx="2025561" cy="547599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SzTx/>
                  <a:buFontTx/>
                </a:pPr>
                <a:r>
                  <a:rPr lang="en-US" altLang="zh-CN" sz="14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Cyclophosphamide</a:t>
                </a:r>
                <a:endParaRPr lang="en-US" altLang="zh-CN" sz="14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endParaRPr>
              </a:p>
            </p:txBody>
          </p:sp>
          <p:sp>
            <p:nvSpPr>
              <p:cNvPr id="32" name="圆角矩形 31"/>
              <p:cNvSpPr/>
              <p:nvPr>
                <p:custDataLst>
                  <p:tags r:id="rId14"/>
                </p:custDataLst>
              </p:nvPr>
            </p:nvSpPr>
            <p:spPr>
              <a:xfrm>
                <a:off x="6593330" y="500940"/>
                <a:ext cx="1388273" cy="549748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SzTx/>
                  <a:buFontTx/>
                </a:pPr>
                <a:r>
                  <a:rPr lang="en-US" altLang="zh-CN" sz="140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+mn-ea"/>
                  </a:rPr>
                  <a:t>Epirubicin</a:t>
                </a:r>
                <a:endParaRPr lang="en-US" altLang="zh-CN" sz="14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+mn-ea"/>
                </a:endParaRPr>
              </a:p>
            </p:txBody>
          </p:sp>
        </p:grpSp>
        <p:sp>
          <p:nvSpPr>
            <p:cNvPr id="2" name="椭圆 1"/>
            <p:cNvSpPr/>
            <p:nvPr/>
          </p:nvSpPr>
          <p:spPr>
            <a:xfrm>
              <a:off x="5490" y="3973"/>
              <a:ext cx="2024" cy="929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b="1" smtClean="0">
                  <a:latin typeface="Arial" panose="020B0604020202020204" pitchFamily="34" charset="0"/>
                  <a:cs typeface="Arial" panose="020B0604020202020204" pitchFamily="34" charset="0"/>
                </a:rPr>
                <a:t>CYP3A4</a:t>
              </a:r>
              <a:endParaRPr lang="zh-CN" altLang="en-US" sz="1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椭圆 33"/>
            <p:cNvSpPr/>
            <p:nvPr/>
          </p:nvSpPr>
          <p:spPr>
            <a:xfrm>
              <a:off x="8310" y="3973"/>
              <a:ext cx="1834" cy="929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b="1" smtClean="0">
                  <a:latin typeface="Arial" panose="020B0604020202020204" pitchFamily="34" charset="0"/>
                  <a:cs typeface="Arial" panose="020B0604020202020204" pitchFamily="34" charset="0"/>
                </a:rPr>
                <a:t>P-gp</a:t>
              </a:r>
              <a:endParaRPr lang="zh-CN" altLang="en-US" sz="1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" name="直接箭头连接符 4"/>
            <p:cNvCxnSpPr>
              <a:endCxn id="2" idx="0"/>
            </p:cNvCxnSpPr>
            <p:nvPr/>
          </p:nvCxnSpPr>
          <p:spPr>
            <a:xfrm>
              <a:off x="5586" y="2686"/>
              <a:ext cx="917" cy="128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" name="组合 8"/>
            <p:cNvGrpSpPr/>
            <p:nvPr/>
          </p:nvGrpSpPr>
          <p:grpSpPr>
            <a:xfrm rot="19440000">
              <a:off x="5513" y="2600"/>
              <a:ext cx="293" cy="1522"/>
              <a:chOff x="6017" y="8672"/>
              <a:chExt cx="322" cy="1278"/>
            </a:xfrm>
          </p:grpSpPr>
          <p:cxnSp>
            <p:nvCxnSpPr>
              <p:cNvPr id="6" name="直接连接符 5"/>
              <p:cNvCxnSpPr/>
              <p:nvPr/>
            </p:nvCxnSpPr>
            <p:spPr>
              <a:xfrm flipH="1">
                <a:off x="6174" y="8672"/>
                <a:ext cx="9" cy="1256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8" name="直接连接符 7"/>
              <p:cNvCxnSpPr/>
              <p:nvPr>
                <p:custDataLst>
                  <p:tags r:id="rId15"/>
                </p:custDataLst>
              </p:nvPr>
            </p:nvCxnSpPr>
            <p:spPr>
              <a:xfrm flipH="1">
                <a:off x="6017" y="9942"/>
                <a:ext cx="322" cy="8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  <p:cxnSp>
          <p:nvCxnSpPr>
            <p:cNvPr id="11" name="直接箭头连接符 10"/>
            <p:cNvCxnSpPr>
              <a:endCxn id="34" idx="0"/>
            </p:cNvCxnSpPr>
            <p:nvPr>
              <p:custDataLst>
                <p:tags r:id="rId16"/>
              </p:custDataLst>
            </p:nvPr>
          </p:nvCxnSpPr>
          <p:spPr>
            <a:xfrm flipH="1">
              <a:off x="9227" y="2686"/>
              <a:ext cx="1135" cy="128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箭头连接符 11"/>
            <p:cNvCxnSpPr/>
            <p:nvPr>
              <p:custDataLst>
                <p:tags r:id="rId17"/>
              </p:custDataLst>
            </p:nvPr>
          </p:nvCxnSpPr>
          <p:spPr>
            <a:xfrm flipH="1" flipV="1">
              <a:off x="6693" y="4899"/>
              <a:ext cx="1251" cy="234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曲线连接符 52"/>
            <p:cNvCxnSpPr/>
            <p:nvPr>
              <p:custDataLst>
                <p:tags r:id="rId18"/>
              </p:custDataLst>
            </p:nvPr>
          </p:nvCxnSpPr>
          <p:spPr>
            <a:xfrm rot="16200000" flipV="1">
              <a:off x="6004" y="5318"/>
              <a:ext cx="2341" cy="1537"/>
            </a:xfrm>
            <a:prstGeom prst="curvedConnector3">
              <a:avLst>
                <a:gd name="adj1" fmla="val 50000"/>
              </a:avLst>
            </a:prstGeom>
            <a:ln w="19050">
              <a:solidFill>
                <a:srgbClr val="FFC000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56" name="直接箭头连接符 55"/>
            <p:cNvCxnSpPr/>
            <p:nvPr>
              <p:custDataLst>
                <p:tags r:id="rId19"/>
              </p:custDataLst>
            </p:nvPr>
          </p:nvCxnSpPr>
          <p:spPr>
            <a:xfrm>
              <a:off x="5490" y="2686"/>
              <a:ext cx="3728" cy="125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7" name="组合 56"/>
            <p:cNvGrpSpPr/>
            <p:nvPr/>
          </p:nvGrpSpPr>
          <p:grpSpPr>
            <a:xfrm rot="2640000">
              <a:off x="10106" y="2509"/>
              <a:ext cx="293" cy="1603"/>
              <a:chOff x="6017" y="8672"/>
              <a:chExt cx="322" cy="1278"/>
            </a:xfrm>
          </p:grpSpPr>
          <p:cxnSp>
            <p:nvCxnSpPr>
              <p:cNvPr id="58" name="直接连接符 57"/>
              <p:cNvCxnSpPr/>
              <p:nvPr>
                <p:custDataLst>
                  <p:tags r:id="rId20"/>
                </p:custDataLst>
              </p:nvPr>
            </p:nvCxnSpPr>
            <p:spPr>
              <a:xfrm flipH="1">
                <a:off x="6174" y="8672"/>
                <a:ext cx="9" cy="1256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>
                <p:custDataLst>
                  <p:tags r:id="rId21"/>
                </p:custDataLst>
              </p:nvPr>
            </p:nvCxnSpPr>
            <p:spPr>
              <a:xfrm flipH="1">
                <a:off x="6017" y="9942"/>
                <a:ext cx="322" cy="8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</p:grpSp>
      <p:sp>
        <p:nvSpPr>
          <p:cNvPr id="15" name="文本框 14"/>
          <p:cNvSpPr txBox="1"/>
          <p:nvPr>
            <p:custDataLst>
              <p:tags r:id="rId22"/>
            </p:custDataLst>
          </p:nvPr>
        </p:nvSpPr>
        <p:spPr>
          <a:xfrm>
            <a:off x="7274560" y="489585"/>
            <a:ext cx="22561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2000" b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DDI Prediction</a:t>
            </a:r>
            <a:endParaRPr lang="en-US" altLang="zh-CN" sz="2000" b="1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grpSp>
        <p:nvGrpSpPr>
          <p:cNvPr id="36" name="组合 35"/>
          <p:cNvGrpSpPr/>
          <p:nvPr/>
        </p:nvGrpSpPr>
        <p:grpSpPr>
          <a:xfrm rot="0">
            <a:off x="9935845" y="1489710"/>
            <a:ext cx="1991995" cy="3815715"/>
            <a:chOff x="14638" y="1083"/>
            <a:chExt cx="3176" cy="7042"/>
          </a:xfrm>
        </p:grpSpPr>
        <p:pic>
          <p:nvPicPr>
            <p:cNvPr id="42" name="图片 41" descr="Fig.9"/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24"/>
            <a:srcRect l="66429"/>
            <a:stretch>
              <a:fillRect/>
            </a:stretch>
          </p:blipFill>
          <p:spPr>
            <a:xfrm>
              <a:off x="14742" y="5639"/>
              <a:ext cx="3072" cy="2486"/>
            </a:xfrm>
            <a:prstGeom prst="rect">
              <a:avLst/>
            </a:prstGeom>
          </p:spPr>
        </p:pic>
        <p:grpSp>
          <p:nvGrpSpPr>
            <p:cNvPr id="43" name="组合 42"/>
            <p:cNvGrpSpPr/>
            <p:nvPr/>
          </p:nvGrpSpPr>
          <p:grpSpPr>
            <a:xfrm>
              <a:off x="14638" y="1083"/>
              <a:ext cx="2998" cy="4737"/>
              <a:chOff x="5054" y="5714"/>
              <a:chExt cx="2998" cy="4737"/>
            </a:xfrm>
          </p:grpSpPr>
          <p:pic>
            <p:nvPicPr>
              <p:cNvPr id="44" name="图片 43" descr="Fig.9"/>
              <p:cNvPicPr>
                <a:picLocks noChangeAspect="1"/>
              </p:cNvPicPr>
              <p:nvPr>
                <p:custDataLst>
                  <p:tags r:id="rId25"/>
                </p:custDataLst>
              </p:nvPr>
            </p:nvPicPr>
            <p:blipFill>
              <a:blip r:embed="rId24"/>
              <a:srcRect l="34694" r="34931"/>
              <a:stretch>
                <a:fillRect/>
              </a:stretch>
            </p:blipFill>
            <p:spPr>
              <a:xfrm>
                <a:off x="5219" y="7965"/>
                <a:ext cx="2833" cy="2486"/>
              </a:xfrm>
              <a:prstGeom prst="rect">
                <a:avLst/>
              </a:prstGeom>
            </p:spPr>
          </p:pic>
          <p:pic>
            <p:nvPicPr>
              <p:cNvPr id="46" name="图片 45" descr="Fig.9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4"/>
              <a:srcRect r="67578"/>
              <a:stretch>
                <a:fillRect/>
              </a:stretch>
            </p:blipFill>
            <p:spPr>
              <a:xfrm>
                <a:off x="5054" y="5714"/>
                <a:ext cx="2998" cy="2486"/>
              </a:xfrm>
              <a:prstGeom prst="rect">
                <a:avLst/>
              </a:prstGeom>
            </p:spPr>
          </p:pic>
        </p:grpSp>
      </p:grpSp>
      <p:sp>
        <p:nvSpPr>
          <p:cNvPr id="50" name="文本框 49"/>
          <p:cNvSpPr txBox="1"/>
          <p:nvPr>
            <p:custDataLst>
              <p:tags r:id="rId27"/>
            </p:custDataLst>
          </p:nvPr>
        </p:nvSpPr>
        <p:spPr>
          <a:xfrm>
            <a:off x="9813925" y="489585"/>
            <a:ext cx="237807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2000" b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Model Application</a:t>
            </a:r>
            <a:endParaRPr lang="en-US" altLang="zh-CN" sz="2000" b="1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grpSp>
        <p:nvGrpSpPr>
          <p:cNvPr id="51" name="组合 50"/>
          <p:cNvGrpSpPr/>
          <p:nvPr/>
        </p:nvGrpSpPr>
        <p:grpSpPr>
          <a:xfrm rot="0">
            <a:off x="7104380" y="1140460"/>
            <a:ext cx="2675255" cy="4745990"/>
            <a:chOff x="9018" y="1636"/>
            <a:chExt cx="5840" cy="8435"/>
          </a:xfrm>
        </p:grpSpPr>
        <p:grpSp>
          <p:nvGrpSpPr>
            <p:cNvPr id="52" name="组合 51"/>
            <p:cNvGrpSpPr/>
            <p:nvPr/>
          </p:nvGrpSpPr>
          <p:grpSpPr>
            <a:xfrm>
              <a:off x="9018" y="5753"/>
              <a:ext cx="5841" cy="4318"/>
              <a:chOff x="3471" y="5400"/>
              <a:chExt cx="5841" cy="4318"/>
            </a:xfrm>
          </p:grpSpPr>
          <p:pic>
            <p:nvPicPr>
              <p:cNvPr id="61" name="图片 3" descr="Fig.8"/>
              <p:cNvPicPr>
                <a:picLocks noChangeAspect="1"/>
              </p:cNvPicPr>
              <p:nvPr>
                <p:custDataLst>
                  <p:tags r:id="rId28"/>
                </p:custDataLst>
              </p:nvPr>
            </p:nvPicPr>
            <p:blipFill>
              <a:blip r:embed="rId29"/>
              <a:srcRect l="34580" r="35217"/>
              <a:stretch>
                <a:fillRect/>
              </a:stretch>
            </p:blipFill>
            <p:spPr>
              <a:xfrm>
                <a:off x="3471" y="5400"/>
                <a:ext cx="2933" cy="4318"/>
              </a:xfrm>
              <a:prstGeom prst="rect">
                <a:avLst/>
              </a:prstGeom>
            </p:spPr>
          </p:pic>
          <p:pic>
            <p:nvPicPr>
              <p:cNvPr id="62" name="图片 3" descr="Fig.8"/>
              <p:cNvPicPr>
                <a:picLocks noChangeAspect="1"/>
              </p:cNvPicPr>
              <p:nvPr>
                <p:custDataLst>
                  <p:tags r:id="rId30"/>
                </p:custDataLst>
              </p:nvPr>
            </p:nvPicPr>
            <p:blipFill>
              <a:blip r:embed="rId29"/>
              <a:srcRect l="67965" r="2260"/>
              <a:stretch>
                <a:fillRect/>
              </a:stretch>
            </p:blipFill>
            <p:spPr>
              <a:xfrm>
                <a:off x="6380" y="5400"/>
                <a:ext cx="2932" cy="4318"/>
              </a:xfrm>
              <a:prstGeom prst="rect">
                <a:avLst/>
              </a:prstGeom>
            </p:spPr>
          </p:pic>
        </p:grpSp>
        <p:pic>
          <p:nvPicPr>
            <p:cNvPr id="63" name="图片 3" descr="Fig.8"/>
            <p:cNvPicPr>
              <a:picLocks noChangeAspect="1"/>
            </p:cNvPicPr>
            <p:nvPr>
              <p:custDataLst>
                <p:tags r:id="rId31"/>
              </p:custDataLst>
            </p:nvPr>
          </p:nvPicPr>
          <p:blipFill>
            <a:blip r:embed="rId29"/>
            <a:srcRect r="67811"/>
            <a:stretch>
              <a:fillRect/>
            </a:stretch>
          </p:blipFill>
          <p:spPr>
            <a:xfrm>
              <a:off x="10385" y="1636"/>
              <a:ext cx="2934" cy="4318"/>
            </a:xfrm>
            <a:prstGeom prst="rect">
              <a:avLst/>
            </a:prstGeom>
          </p:spPr>
        </p:pic>
      </p:grpSp>
      <p:sp>
        <p:nvSpPr>
          <p:cNvPr id="66" name="箭头: 虚尾 31"/>
          <p:cNvSpPr/>
          <p:nvPr>
            <p:custDataLst>
              <p:tags r:id="rId32"/>
            </p:custDataLst>
          </p:nvPr>
        </p:nvSpPr>
        <p:spPr>
          <a:xfrm>
            <a:off x="6830695" y="2762885"/>
            <a:ext cx="762000" cy="443865"/>
          </a:xfrm>
          <a:prstGeom prst="stripedRightArrow">
            <a:avLst/>
          </a:prstGeom>
          <a:solidFill>
            <a:srgbClr val="58B6E5">
              <a:lumMod val="20000"/>
              <a:lumOff val="80000"/>
            </a:srgbClr>
          </a:solidFill>
          <a:ln w="12700" cap="flat" cmpd="sng" algn="ctr">
            <a:solidFill>
              <a:srgbClr val="58B6E5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sz="14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67" name="箭头: 虚尾 31"/>
          <p:cNvSpPr/>
          <p:nvPr>
            <p:custDataLst>
              <p:tags r:id="rId33"/>
            </p:custDataLst>
          </p:nvPr>
        </p:nvSpPr>
        <p:spPr>
          <a:xfrm>
            <a:off x="9212580" y="2762885"/>
            <a:ext cx="762000" cy="443865"/>
          </a:xfrm>
          <a:prstGeom prst="stripedRightArrow">
            <a:avLst/>
          </a:prstGeom>
          <a:solidFill>
            <a:srgbClr val="58B6E5">
              <a:lumMod val="20000"/>
              <a:lumOff val="80000"/>
            </a:srgbClr>
          </a:solidFill>
          <a:ln w="12700" cap="flat" cmpd="sng" algn="ctr">
            <a:solidFill>
              <a:srgbClr val="58B6E5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p>
            <a:pPr algn="ctr"/>
            <a:endParaRPr lang="zh-CN" altLang="en-US" sz="140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COMMONDATA" val="eyJoZGlkIjoiODdkNjViMDhiNzgxYjFmYzExYjNmZjY5MjU0NGU3OTEifQ==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122</Words>
  <Application>WPS 演示</Application>
  <PresentationFormat>宽屏</PresentationFormat>
  <Paragraphs>22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8" baseType="lpstr">
      <vt:lpstr>Arial</vt:lpstr>
      <vt:lpstr>宋体</vt:lpstr>
      <vt:lpstr>Wingdings</vt:lpstr>
      <vt:lpstr>微软雅黑</vt:lpstr>
      <vt:lpstr>Arial Unicode MS</vt:lpstr>
      <vt:lpstr>Calibri</vt:lpstr>
      <vt:lpstr>WPS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test</cp:lastModifiedBy>
  <cp:revision>22</cp:revision>
  <dcterms:created xsi:type="dcterms:W3CDTF">2023-08-09T12:44:00Z</dcterms:created>
  <dcterms:modified xsi:type="dcterms:W3CDTF">2023-12-14T08:50:00Z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3B0086CAF875411CACBDA13AB9801EF4_13</vt:lpwstr>
  </property>
  <property fmtid="{D5CDD505-2E9C-101B-9397-08002B2CF9AE}" pid="3" name="KSOProductBuildVer">
    <vt:lpwstr>2052-12.1.0.16120</vt:lpwstr>
  </property>
</Properties>
</file>