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6858000" cy="9906000" type="A4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74" userDrawn="1">
          <p15:clr>
            <a:srgbClr val="A4A3A4"/>
          </p15:clr>
        </p15:guide>
        <p15:guide id="2" pos="31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hard Svidenský" initials="RS" lastIdx="3" clrIdx="0">
    <p:extLst>
      <p:ext uri="{19B8F6BF-5375-455C-9EA6-DF929625EA0E}">
        <p15:presenceInfo xmlns:p15="http://schemas.microsoft.com/office/powerpoint/2012/main" userId="41f3c265e844c74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80"/>
    <a:srgbClr val="CCECFF"/>
    <a:srgbClr val="99CCFF"/>
    <a:srgbClr val="006600"/>
    <a:srgbClr val="66FFCC"/>
    <a:srgbClr val="B3B3B3"/>
    <a:srgbClr val="00CC00"/>
    <a:srgbClr val="FF0066"/>
    <a:srgbClr val="0080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7" autoAdjust="0"/>
    <p:restoredTop sz="94660"/>
  </p:normalViewPr>
  <p:slideViewPr>
    <p:cSldViewPr snapToObjects="1">
      <p:cViewPr>
        <p:scale>
          <a:sx n="100" d="100"/>
          <a:sy n="100" d="100"/>
        </p:scale>
        <p:origin x="1404" y="-1512"/>
      </p:cViewPr>
      <p:guideLst>
        <p:guide orient="horz" pos="3574"/>
        <p:guide pos="31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enovo\Dropbox\WEM%20Richard%20Ba&#382;ina\Kontrola%20po%20revizi\P&#345;&#237;lohy\stat%20-%20boxploty\Sez&#243;n&#237;%20m&#283;&#345;en&#237;%20vody\graf%20pH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enovo\Dropbox\Disertace%20Richard\Wetlands%20Ecology%20and%20Management\Podklady%20pro%20stat\Sez&#243;n&#237;%20m&#283;&#345;en&#237;%20vody\graf%20O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762573761806456"/>
          <c:y val="9.7426068334606861E-2"/>
          <c:w val="0.79077918044467177"/>
          <c:h val="0.55490135616061675"/>
        </c:manualLayout>
      </c:layout>
      <c:lineChart>
        <c:grouping val="standard"/>
        <c:varyColors val="0"/>
        <c:ser>
          <c:idx val="0"/>
          <c:order val="0"/>
          <c:tx>
            <c:strRef>
              <c:f>'O2'!$C$3</c:f>
              <c:strCache>
                <c:ptCount val="1"/>
                <c:pt idx="0">
                  <c:v>Rainy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2"/>
            <c:bubble3D val="0"/>
            <c:spPr>
              <a:ln w="190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B8-420B-A854-45CB622C7257}"/>
              </c:ext>
            </c:extLst>
          </c:dPt>
          <c:cat>
            <c:strRef>
              <c:f>'O2'!$B$4:$B$8</c:f>
              <c:strCache>
                <c:ptCount val="5"/>
                <c:pt idx="0">
                  <c:v>Water surface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Bottom</c:v>
                </c:pt>
              </c:strCache>
            </c:strRef>
          </c:cat>
          <c:val>
            <c:numRef>
              <c:f>'O2'!$C$4:$C$8</c:f>
              <c:numCache>
                <c:formatCode>General</c:formatCode>
                <c:ptCount val="5"/>
                <c:pt idx="0">
                  <c:v>7.9215</c:v>
                </c:pt>
                <c:pt idx="1">
                  <c:v>7.7015000000000002</c:v>
                </c:pt>
                <c:pt idx="2">
                  <c:v>7.63</c:v>
                </c:pt>
                <c:pt idx="3">
                  <c:v>7.5670000000000002</c:v>
                </c:pt>
                <c:pt idx="4">
                  <c:v>7.1293329999999999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B8-420B-A854-45CB622C7257}"/>
            </c:ext>
          </c:extLst>
        </c:ser>
        <c:ser>
          <c:idx val="1"/>
          <c:order val="1"/>
          <c:tx>
            <c:strRef>
              <c:f>'O2'!$G$3</c:f>
              <c:strCache>
                <c:ptCount val="1"/>
                <c:pt idx="0">
                  <c:v>Cloudy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square"/>
            <c:size val="8"/>
            <c:spPr>
              <a:noFill/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'O2'!$B$4:$B$8</c:f>
              <c:strCache>
                <c:ptCount val="5"/>
                <c:pt idx="0">
                  <c:v>Water surface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Bottom</c:v>
                </c:pt>
              </c:strCache>
            </c:strRef>
          </c:cat>
          <c:val>
            <c:numRef>
              <c:f>'O2'!$G$4:$G$8</c:f>
              <c:numCache>
                <c:formatCode>General</c:formatCode>
                <c:ptCount val="5"/>
                <c:pt idx="0">
                  <c:v>7.8536669999999997</c:v>
                </c:pt>
                <c:pt idx="1">
                  <c:v>7.8456669999999997</c:v>
                </c:pt>
                <c:pt idx="2">
                  <c:v>7.827</c:v>
                </c:pt>
                <c:pt idx="3">
                  <c:v>7.5866670000000003</c:v>
                </c:pt>
                <c:pt idx="4">
                  <c:v>7.0136669999999999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9B8-420B-A854-45CB622C7257}"/>
            </c:ext>
          </c:extLst>
        </c:ser>
        <c:ser>
          <c:idx val="2"/>
          <c:order val="2"/>
          <c:tx>
            <c:strRef>
              <c:f>'O2'!$K$3</c:f>
              <c:strCache>
                <c:ptCount val="1"/>
                <c:pt idx="0">
                  <c:v>Sunny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tar"/>
            <c:size val="8"/>
            <c:spPr>
              <a:noFill/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'O2'!$B$4:$B$8</c:f>
              <c:strCache>
                <c:ptCount val="5"/>
                <c:pt idx="0">
                  <c:v>Water surface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Bottom</c:v>
                </c:pt>
              </c:strCache>
            </c:strRef>
          </c:cat>
          <c:val>
            <c:numRef>
              <c:f>'O2'!$K$4:$K$8</c:f>
              <c:numCache>
                <c:formatCode>General</c:formatCode>
                <c:ptCount val="5"/>
                <c:pt idx="0">
                  <c:v>8.7774450000000002</c:v>
                </c:pt>
                <c:pt idx="1">
                  <c:v>8.4442780000000006</c:v>
                </c:pt>
                <c:pt idx="2">
                  <c:v>7.8016670000000001</c:v>
                </c:pt>
                <c:pt idx="3">
                  <c:v>7.5824449999999999</c:v>
                </c:pt>
                <c:pt idx="4">
                  <c:v>7.0682999999999998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9B8-420B-A854-45CB622C72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1404032"/>
        <c:axId val="141410688"/>
      </c:lineChart>
      <c:catAx>
        <c:axId val="1414040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cs-CZ"/>
                  <a:t>Depth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b" anchorCtr="0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41410688"/>
        <c:crossesAt val="0"/>
        <c:auto val="1"/>
        <c:lblAlgn val="ctr"/>
        <c:lblOffset val="100"/>
        <c:tickMarkSkip val="1"/>
        <c:noMultiLvlLbl val="1"/>
      </c:catAx>
      <c:valAx>
        <c:axId val="141410688"/>
        <c:scaling>
          <c:orientation val="minMax"/>
          <c:min val="7"/>
        </c:scaling>
        <c:delete val="0"/>
        <c:axPos val="l"/>
        <c:title>
          <c:tx>
            <c:rich>
              <a:bodyPr/>
              <a:lstStyle/>
              <a:p>
                <a:pPr>
                  <a:defRPr sz="1300" b="0"/>
                </a:pPr>
                <a:r>
                  <a:rPr lang="en-US" sz="1300" b="0"/>
                  <a:t>pH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41404032"/>
        <c:crosses val="autoZero"/>
        <c:crossBetween val="between"/>
      </c:valAx>
      <c:spPr>
        <a:ln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703046216241095"/>
          <c:y val="8.2766499534308258E-2"/>
          <c:w val="0.74918342660509085"/>
          <c:h val="0.71362453017327165"/>
        </c:manualLayout>
      </c:layout>
      <c:lineChart>
        <c:grouping val="standard"/>
        <c:varyColors val="0"/>
        <c:ser>
          <c:idx val="0"/>
          <c:order val="0"/>
          <c:tx>
            <c:strRef>
              <c:f>'O2'!$C$3</c:f>
              <c:strCache>
                <c:ptCount val="1"/>
                <c:pt idx="0">
                  <c:v>Rainy</c:v>
                </c:pt>
              </c:strCache>
            </c:strRef>
          </c:tx>
          <c:spPr>
            <a:ln w="15875"/>
          </c:spPr>
          <c:marker>
            <c:symbol val="circle"/>
            <c:size val="7"/>
          </c:marker>
          <c:cat>
            <c:strRef>
              <c:f>'O2'!$B$4:$B$8</c:f>
              <c:strCache>
                <c:ptCount val="5"/>
                <c:pt idx="0">
                  <c:v>  Water 
surface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Bottom</c:v>
                </c:pt>
              </c:strCache>
            </c:strRef>
          </c:cat>
          <c:val>
            <c:numRef>
              <c:f>'O2'!$C$4:$C$8</c:f>
              <c:numCache>
                <c:formatCode>General</c:formatCode>
                <c:ptCount val="5"/>
                <c:pt idx="0">
                  <c:v>57.564059999999998</c:v>
                </c:pt>
                <c:pt idx="1">
                  <c:v>41.342640000000003</c:v>
                </c:pt>
                <c:pt idx="2">
                  <c:v>37.485030000000002</c:v>
                </c:pt>
                <c:pt idx="3">
                  <c:v>35.576889999999999</c:v>
                </c:pt>
                <c:pt idx="4">
                  <c:v>6.8612820000000005E-2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3C-4233-809A-E5CEA8C2C2C4}"/>
            </c:ext>
          </c:extLst>
        </c:ser>
        <c:ser>
          <c:idx val="1"/>
          <c:order val="1"/>
          <c:tx>
            <c:strRef>
              <c:f>'O2'!$G$3</c:f>
              <c:strCache>
                <c:ptCount val="1"/>
                <c:pt idx="0">
                  <c:v>Cloudy</c:v>
                </c:pt>
              </c:strCache>
            </c:strRef>
          </c:tx>
          <c:spPr>
            <a:ln w="15875">
              <a:solidFill>
                <a:schemeClr val="accent3"/>
              </a:solidFill>
            </a:ln>
          </c:spPr>
          <c:marker>
            <c:symbol val="square"/>
            <c:size val="8"/>
            <c:spPr>
              <a:noFill/>
              <a:ln>
                <a:solidFill>
                  <a:schemeClr val="accent3"/>
                </a:solidFill>
              </a:ln>
            </c:spPr>
          </c:marker>
          <c:cat>
            <c:strRef>
              <c:f>'O2'!$B$4:$B$8</c:f>
              <c:strCache>
                <c:ptCount val="5"/>
                <c:pt idx="0">
                  <c:v>  Water 
surface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Bottom</c:v>
                </c:pt>
              </c:strCache>
            </c:strRef>
          </c:cat>
          <c:val>
            <c:numRef>
              <c:f>'O2'!$G$4:$G$8</c:f>
              <c:numCache>
                <c:formatCode>General</c:formatCode>
                <c:ptCount val="5"/>
                <c:pt idx="0">
                  <c:v>65.936589999999995</c:v>
                </c:pt>
                <c:pt idx="1">
                  <c:v>64.104119999999995</c:v>
                </c:pt>
                <c:pt idx="2">
                  <c:v>61.141370000000002</c:v>
                </c:pt>
                <c:pt idx="3">
                  <c:v>43.645240000000001</c:v>
                </c:pt>
                <c:pt idx="4">
                  <c:v>0.36657099999999998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3C-4233-809A-E5CEA8C2C2C4}"/>
            </c:ext>
          </c:extLst>
        </c:ser>
        <c:ser>
          <c:idx val="2"/>
          <c:order val="2"/>
          <c:tx>
            <c:strRef>
              <c:f>'O2'!$K$3</c:f>
              <c:strCache>
                <c:ptCount val="1"/>
                <c:pt idx="0">
                  <c:v>Sunny</c:v>
                </c:pt>
              </c:strCache>
            </c:strRef>
          </c:tx>
          <c:spPr>
            <a:ln w="15875">
              <a:solidFill>
                <a:schemeClr val="accent2"/>
              </a:solidFill>
            </a:ln>
          </c:spPr>
          <c:marker>
            <c:symbol val="star"/>
            <c:size val="8"/>
            <c:spPr>
              <a:ln>
                <a:solidFill>
                  <a:schemeClr val="accent2"/>
                </a:solidFill>
              </a:ln>
            </c:spPr>
          </c:marker>
          <c:cat>
            <c:strRef>
              <c:f>'O2'!$B$4:$B$8</c:f>
              <c:strCache>
                <c:ptCount val="5"/>
                <c:pt idx="0">
                  <c:v>  Water 
surface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Bottom</c:v>
                </c:pt>
              </c:strCache>
            </c:strRef>
          </c:cat>
          <c:val>
            <c:numRef>
              <c:f>'O2'!$K$4:$K$8</c:f>
              <c:numCache>
                <c:formatCode>General</c:formatCode>
                <c:ptCount val="5"/>
                <c:pt idx="0">
                  <c:v>165.1036</c:v>
                </c:pt>
                <c:pt idx="1">
                  <c:v>116.4122</c:v>
                </c:pt>
                <c:pt idx="2">
                  <c:v>53.696040000000004</c:v>
                </c:pt>
                <c:pt idx="3">
                  <c:v>34.027299999999997</c:v>
                </c:pt>
                <c:pt idx="4">
                  <c:v>0.17853730000000001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3C-4233-809A-E5CEA8C2C2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2604432"/>
        <c:axId val="1092611504"/>
      </c:lineChart>
      <c:catAx>
        <c:axId val="1092604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vert="horz"/>
          <a:lstStyle/>
          <a:p>
            <a:pPr algn="ctr"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cs-CZ"/>
          </a:p>
        </c:txPr>
        <c:crossAx val="1092611504"/>
        <c:crosses val="autoZero"/>
        <c:auto val="1"/>
        <c:lblAlgn val="ctr"/>
        <c:lblOffset val="100"/>
        <c:noMultiLvlLbl val="1"/>
      </c:catAx>
      <c:valAx>
        <c:axId val="109261150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 algn="ctr" rtl="0">
                  <a:defRPr lang="cs-CZ" sz="13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300" b="0" i="0" u="none" strike="noStrike" kern="1200" baseline="0" dirty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rPr>
                  <a:t>O</a:t>
                </a:r>
                <a:r>
                  <a:rPr lang="cs-CZ" sz="1300" b="0" i="0" u="none" strike="noStrike" kern="1200" baseline="-25000" dirty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rPr>
                  <a:t>2</a:t>
                </a:r>
                <a:r>
                  <a:rPr lang="cs-CZ" sz="1300" b="0" i="0" u="none" strike="noStrike" kern="1200" baseline="0" dirty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rPr>
                  <a:t> (% </a:t>
                </a:r>
                <a:r>
                  <a:rPr lang="cs-CZ" sz="1300" b="0" i="0" u="none" strike="noStrike" kern="1200" baseline="0" dirty="0" err="1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rPr>
                  <a:t>saturation</a:t>
                </a:r>
                <a:r>
                  <a:rPr lang="cs-CZ" sz="1300" b="0" i="0" u="none" strike="noStrike" kern="1200" baseline="0" dirty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rPr>
                  <a:t>)</a:t>
                </a:r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 algn="ctr">
              <a:defRPr lang="en-US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09260443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en-US" sz="1000" b="0" i="0" u="none" strike="noStrike" kern="1200" baseline="0">
          <a:solidFill>
            <a:schemeClr val="tx1"/>
          </a:solidFill>
          <a:latin typeface="+mn-lt"/>
          <a:ea typeface="+mn-ea"/>
          <a:cs typeface="+mn-cs"/>
        </a:defRPr>
      </a:pPr>
      <a:endParaRPr lang="cs-CZ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09.03.2021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1664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09.03.2021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6566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09.03.2021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4696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57176" y="3338691"/>
            <a:ext cx="2257425" cy="9442803"/>
          </a:xfrm>
        </p:spPr>
        <p:txBody>
          <a:bodyPr/>
          <a:lstStyle>
            <a:lvl1pPr>
              <a:defRPr sz="2799"/>
            </a:lvl1pPr>
            <a:lvl2pPr>
              <a:defRPr sz="240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2628901" y="3338691"/>
            <a:ext cx="2257425" cy="9442803"/>
          </a:xfrm>
        </p:spPr>
        <p:txBody>
          <a:bodyPr/>
          <a:lstStyle>
            <a:lvl1pPr>
              <a:defRPr sz="2799"/>
            </a:lvl1pPr>
            <a:lvl2pPr>
              <a:defRPr sz="240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09.03.2021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897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3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5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6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1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3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5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6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1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09.03.2021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5083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09.03.2021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4291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09.03.2021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4860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1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3" cy="8454497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401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2" indent="0">
              <a:buNone/>
              <a:defRPr sz="1000"/>
            </a:lvl3pPr>
            <a:lvl4pPr marL="1371543" indent="0">
              <a:buNone/>
              <a:defRPr sz="900"/>
            </a:lvl4pPr>
            <a:lvl5pPr marL="1828723" indent="0">
              <a:buNone/>
              <a:defRPr sz="900"/>
            </a:lvl5pPr>
            <a:lvl6pPr marL="2285905" indent="0">
              <a:buNone/>
              <a:defRPr sz="900"/>
            </a:lvl6pPr>
            <a:lvl7pPr marL="2743085" indent="0">
              <a:buNone/>
              <a:defRPr sz="900"/>
            </a:lvl7pPr>
            <a:lvl8pPr marL="3200266" indent="0">
              <a:buNone/>
              <a:defRPr sz="900"/>
            </a:lvl8pPr>
            <a:lvl9pPr marL="3657446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09.03.2021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6979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199"/>
            </a:lvl1pPr>
            <a:lvl2pPr marL="457181" indent="0">
              <a:buNone/>
              <a:defRPr sz="2799"/>
            </a:lvl2pPr>
            <a:lvl3pPr marL="914362" indent="0">
              <a:buNone/>
              <a:defRPr sz="2401"/>
            </a:lvl3pPr>
            <a:lvl4pPr marL="1371543" indent="0">
              <a:buNone/>
              <a:defRPr sz="2000"/>
            </a:lvl4pPr>
            <a:lvl5pPr marL="1828723" indent="0">
              <a:buNone/>
              <a:defRPr sz="2000"/>
            </a:lvl5pPr>
            <a:lvl6pPr marL="2285905" indent="0">
              <a:buNone/>
              <a:defRPr sz="2000"/>
            </a:lvl6pPr>
            <a:lvl7pPr marL="2743085" indent="0">
              <a:buNone/>
              <a:defRPr sz="2000"/>
            </a:lvl7pPr>
            <a:lvl8pPr marL="3200266" indent="0">
              <a:buNone/>
              <a:defRPr sz="2000"/>
            </a:lvl8pPr>
            <a:lvl9pPr marL="3657446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181" indent="0">
              <a:buNone/>
              <a:defRPr sz="1200"/>
            </a:lvl2pPr>
            <a:lvl3pPr marL="914362" indent="0">
              <a:buNone/>
              <a:defRPr sz="1000"/>
            </a:lvl3pPr>
            <a:lvl4pPr marL="1371543" indent="0">
              <a:buNone/>
              <a:defRPr sz="900"/>
            </a:lvl4pPr>
            <a:lvl5pPr marL="1828723" indent="0">
              <a:buNone/>
              <a:defRPr sz="900"/>
            </a:lvl5pPr>
            <a:lvl6pPr marL="2285905" indent="0">
              <a:buNone/>
              <a:defRPr sz="900"/>
            </a:lvl6pPr>
            <a:lvl7pPr marL="2743085" indent="0">
              <a:buNone/>
              <a:defRPr sz="900"/>
            </a:lvl7pPr>
            <a:lvl8pPr marL="3200266" indent="0">
              <a:buNone/>
              <a:defRPr sz="900"/>
            </a:lvl8pPr>
            <a:lvl9pPr marL="3657446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09.03.2021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59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09.03.2021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331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257176" y="573264"/>
            <a:ext cx="3357563" cy="1220822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E13-BFBF-4CA1-A1D7-6267740ABC7A}" type="datetimeFigureOut">
              <a:rPr lang="cs-CZ" smtClean="0"/>
              <a:t>09.03.2021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5892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0CE13-BFBF-4CA1-A1D7-6267740ABC7A}" type="datetimeFigureOut">
              <a:rPr lang="cs-CZ" smtClean="0"/>
              <a:t>09.03.2021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08EDE-91FF-4A4A-8049-ECD2C84F1D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6888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6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914362" rtl="0" eaLnBrk="1" latinLnBrk="0" hangingPunct="1">
        <a:spcBef>
          <a:spcPct val="20000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742918" indent="-285738" algn="l" defTabSz="914362" rtl="0" eaLnBrk="1" latinLnBrk="0" hangingPunct="1">
        <a:spcBef>
          <a:spcPct val="20000"/>
        </a:spcBef>
        <a:buFont typeface="Arial" panose="020B0604020202020204" pitchFamily="34" charset="0"/>
        <a:buChar char="–"/>
        <a:defRPr sz="27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2" indent="-228591" algn="l" defTabSz="914362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2" indent="-228591" algn="l" defTabSz="914362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4" indent="-228591" algn="l" defTabSz="914362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5" indent="-228591" algn="l" defTabSz="91436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5" indent="-228591" algn="l" defTabSz="91436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7" indent="-228591" algn="l" defTabSz="91436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2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Graf 32">
            <a:extLst>
              <a:ext uri="{FF2B5EF4-FFF2-40B4-BE49-F238E27FC236}">
                <a16:creationId xmlns:a16="http://schemas.microsoft.com/office/drawing/2014/main" id="{5F781A09-A53B-453E-BE6B-B751CA0E5C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4938116"/>
              </p:ext>
            </p:extLst>
          </p:nvPr>
        </p:nvGraphicFramePr>
        <p:xfrm>
          <a:off x="1160463" y="3446313"/>
          <a:ext cx="4105275" cy="3414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2" name="Skupina 21"/>
          <p:cNvGrpSpPr/>
          <p:nvPr/>
        </p:nvGrpSpPr>
        <p:grpSpPr>
          <a:xfrm>
            <a:off x="1032842" y="1143622"/>
            <a:ext cx="4347038" cy="4505181"/>
            <a:chOff x="1085444" y="766689"/>
            <a:chExt cx="4347038" cy="4505181"/>
          </a:xfrm>
        </p:grpSpPr>
        <p:grpSp>
          <p:nvGrpSpPr>
            <p:cNvPr id="19" name="Skupina 18"/>
            <p:cNvGrpSpPr/>
            <p:nvPr/>
          </p:nvGrpSpPr>
          <p:grpSpPr>
            <a:xfrm>
              <a:off x="1990818" y="3352915"/>
              <a:ext cx="2358104" cy="1918955"/>
              <a:chOff x="1990818" y="3853015"/>
              <a:chExt cx="2358104" cy="1918955"/>
            </a:xfrm>
          </p:grpSpPr>
          <p:sp>
            <p:nvSpPr>
              <p:cNvPr id="21" name="TextovéPole 1"/>
              <p:cNvSpPr txBox="1"/>
              <p:nvPr/>
            </p:nvSpPr>
            <p:spPr>
              <a:xfrm>
                <a:off x="2119568" y="3853015"/>
                <a:ext cx="214278" cy="253890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/>
                  <a:t>a</a:t>
                </a:r>
              </a:p>
            </p:txBody>
          </p:sp>
          <p:sp>
            <p:nvSpPr>
              <p:cNvPr id="23" name="TextovéPole 1"/>
              <p:cNvSpPr txBox="1"/>
              <p:nvPr/>
            </p:nvSpPr>
            <p:spPr>
              <a:xfrm>
                <a:off x="2698557" y="4110911"/>
                <a:ext cx="393250" cy="253890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/>
                  <a:t>ab</a:t>
                </a:r>
              </a:p>
            </p:txBody>
          </p:sp>
          <p:sp>
            <p:nvSpPr>
              <p:cNvPr id="25" name="TextovéPole 1"/>
              <p:cNvSpPr txBox="1"/>
              <p:nvPr/>
            </p:nvSpPr>
            <p:spPr>
              <a:xfrm>
                <a:off x="3948892" y="4851669"/>
                <a:ext cx="391829" cy="253890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 err="1"/>
                  <a:t>bc</a:t>
                </a:r>
                <a:endParaRPr lang="cs-CZ" dirty="0"/>
              </a:p>
            </p:txBody>
          </p:sp>
          <p:sp>
            <p:nvSpPr>
              <p:cNvPr id="26" name="TextovéPole 1"/>
              <p:cNvSpPr txBox="1"/>
              <p:nvPr/>
            </p:nvSpPr>
            <p:spPr>
              <a:xfrm>
                <a:off x="3318582" y="4605396"/>
                <a:ext cx="364380" cy="253890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 err="1"/>
                  <a:t>bc</a:t>
                </a:r>
                <a:endParaRPr lang="cs-CZ" dirty="0"/>
              </a:p>
            </p:txBody>
          </p:sp>
          <p:sp>
            <p:nvSpPr>
              <p:cNvPr id="27" name="TextovéPole 1"/>
              <p:cNvSpPr txBox="1"/>
              <p:nvPr/>
            </p:nvSpPr>
            <p:spPr>
              <a:xfrm>
                <a:off x="1990818" y="5055650"/>
                <a:ext cx="393250" cy="253890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 err="1"/>
                  <a:t>abc</a:t>
                </a:r>
                <a:endParaRPr lang="cs-CZ" dirty="0"/>
              </a:p>
            </p:txBody>
          </p:sp>
          <p:sp>
            <p:nvSpPr>
              <p:cNvPr id="28" name="TextovéPole 1"/>
              <p:cNvSpPr txBox="1"/>
              <p:nvPr/>
            </p:nvSpPr>
            <p:spPr>
              <a:xfrm>
                <a:off x="2634230" y="5216909"/>
                <a:ext cx="402094" cy="275579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 err="1"/>
                  <a:t>abc</a:t>
                </a:r>
                <a:endParaRPr lang="cs-CZ" dirty="0"/>
              </a:p>
            </p:txBody>
          </p:sp>
          <p:sp>
            <p:nvSpPr>
              <p:cNvPr id="29" name="TextovéPole 1"/>
              <p:cNvSpPr txBox="1"/>
              <p:nvPr/>
            </p:nvSpPr>
            <p:spPr>
              <a:xfrm>
                <a:off x="3292904" y="5287165"/>
                <a:ext cx="393250" cy="253890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 err="1"/>
                  <a:t>bc</a:t>
                </a:r>
                <a:endParaRPr lang="cs-CZ" dirty="0"/>
              </a:p>
            </p:txBody>
          </p:sp>
          <p:sp>
            <p:nvSpPr>
              <p:cNvPr id="30" name="TextovéPole 1"/>
              <p:cNvSpPr txBox="1"/>
              <p:nvPr/>
            </p:nvSpPr>
            <p:spPr>
              <a:xfrm>
                <a:off x="3946192" y="5315628"/>
                <a:ext cx="393250" cy="253890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 err="1"/>
                  <a:t>bc</a:t>
                </a:r>
                <a:endParaRPr lang="cs-CZ" dirty="0"/>
              </a:p>
            </p:txBody>
          </p:sp>
          <p:sp>
            <p:nvSpPr>
              <p:cNvPr id="31" name="TextovéPole 1"/>
              <p:cNvSpPr txBox="1"/>
              <p:nvPr/>
            </p:nvSpPr>
            <p:spPr>
              <a:xfrm>
                <a:off x="3955672" y="5518080"/>
                <a:ext cx="393250" cy="253890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 err="1"/>
                  <a:t>bc</a:t>
                </a:r>
                <a:endParaRPr lang="cs-CZ" dirty="0"/>
              </a:p>
            </p:txBody>
          </p:sp>
          <p:sp>
            <p:nvSpPr>
              <p:cNvPr id="32" name="TextovéPole 1"/>
              <p:cNvSpPr txBox="1"/>
              <p:nvPr/>
            </p:nvSpPr>
            <p:spPr>
              <a:xfrm>
                <a:off x="3304147" y="5502909"/>
                <a:ext cx="393250" cy="253890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 err="1"/>
                  <a:t>bc</a:t>
                </a:r>
                <a:endParaRPr lang="cs-CZ" dirty="0"/>
              </a:p>
            </p:txBody>
          </p:sp>
          <p:sp>
            <p:nvSpPr>
              <p:cNvPr id="35" name="TextovéPole 1"/>
              <p:cNvSpPr txBox="1"/>
              <p:nvPr/>
            </p:nvSpPr>
            <p:spPr>
              <a:xfrm>
                <a:off x="2643035" y="5437674"/>
                <a:ext cx="393250" cy="253890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 err="1"/>
                  <a:t>abc</a:t>
                </a:r>
                <a:endParaRPr lang="cs-CZ" dirty="0"/>
              </a:p>
            </p:txBody>
          </p:sp>
          <p:sp>
            <p:nvSpPr>
              <p:cNvPr id="37" name="TextovéPole 1"/>
              <p:cNvSpPr txBox="1"/>
              <p:nvPr/>
            </p:nvSpPr>
            <p:spPr>
              <a:xfrm>
                <a:off x="1994992" y="5272402"/>
                <a:ext cx="393250" cy="253890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 err="1"/>
                  <a:t>abc</a:t>
                </a:r>
                <a:endParaRPr lang="cs-CZ" dirty="0"/>
              </a:p>
            </p:txBody>
          </p:sp>
        </p:grpSp>
        <p:graphicFrame>
          <p:nvGraphicFramePr>
            <p:cNvPr id="38" name="Graf 37">
              <a:extLst>
                <a:ext uri="{FF2B5EF4-FFF2-40B4-BE49-F238E27FC236}">
                  <a16:creationId xmlns:a16="http://schemas.microsoft.com/office/drawing/2014/main" id="{5F781A09-A53B-453E-BE6B-B751CA0E5C63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66481797"/>
                </p:ext>
              </p:extLst>
            </p:nvPr>
          </p:nvGraphicFramePr>
          <p:xfrm>
            <a:off x="1085444" y="766689"/>
            <a:ext cx="4347038" cy="262736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2" name="Skupina 1"/>
            <p:cNvGrpSpPr/>
            <p:nvPr/>
          </p:nvGrpSpPr>
          <p:grpSpPr>
            <a:xfrm>
              <a:off x="2013324" y="1129324"/>
              <a:ext cx="2362127" cy="1687826"/>
              <a:chOff x="2040283" y="759264"/>
              <a:chExt cx="2362127" cy="1928253"/>
            </a:xfrm>
          </p:grpSpPr>
          <p:sp>
            <p:nvSpPr>
              <p:cNvPr id="9" name="TextovéPole 1"/>
              <p:cNvSpPr txBox="1"/>
              <p:nvPr/>
            </p:nvSpPr>
            <p:spPr>
              <a:xfrm>
                <a:off x="2635220" y="1377514"/>
                <a:ext cx="362380" cy="214551"/>
              </a:xfrm>
              <a:prstGeom prst="rect">
                <a:avLst/>
              </a:prstGeom>
              <a:noFill/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/>
                  <a:t>ab</a:t>
                </a:r>
              </a:p>
            </p:txBody>
          </p:sp>
          <p:sp>
            <p:nvSpPr>
              <p:cNvPr id="11" name="TextovéPole 1"/>
              <p:cNvSpPr txBox="1"/>
              <p:nvPr/>
            </p:nvSpPr>
            <p:spPr>
              <a:xfrm>
                <a:off x="3371195" y="1612126"/>
                <a:ext cx="270756" cy="290039"/>
              </a:xfrm>
              <a:prstGeom prst="rect">
                <a:avLst/>
              </a:prstGeom>
              <a:noFill/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/>
                  <a:t>c</a:t>
                </a:r>
              </a:p>
            </p:txBody>
          </p:sp>
          <p:sp>
            <p:nvSpPr>
              <p:cNvPr id="13" name="TextovéPole 1"/>
              <p:cNvSpPr txBox="1"/>
              <p:nvPr/>
            </p:nvSpPr>
            <p:spPr>
              <a:xfrm>
                <a:off x="4042907" y="1872913"/>
                <a:ext cx="359503" cy="274147"/>
              </a:xfrm>
              <a:prstGeom prst="rect">
                <a:avLst/>
              </a:prstGeom>
              <a:noFill/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/>
                  <a:t>c</a:t>
                </a:r>
              </a:p>
            </p:txBody>
          </p:sp>
          <p:sp>
            <p:nvSpPr>
              <p:cNvPr id="15" name="TextovéPole 1"/>
              <p:cNvSpPr txBox="1"/>
              <p:nvPr/>
            </p:nvSpPr>
            <p:spPr>
              <a:xfrm>
                <a:off x="2090693" y="2147061"/>
                <a:ext cx="216934" cy="214551"/>
              </a:xfrm>
              <a:prstGeom prst="rect">
                <a:avLst/>
              </a:prstGeom>
              <a:noFill/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/>
                  <a:t>c</a:t>
                </a:r>
              </a:p>
            </p:txBody>
          </p:sp>
          <p:sp>
            <p:nvSpPr>
              <p:cNvPr id="16" name="TextovéPole 1"/>
              <p:cNvSpPr txBox="1"/>
              <p:nvPr/>
            </p:nvSpPr>
            <p:spPr>
              <a:xfrm>
                <a:off x="2090693" y="2321108"/>
                <a:ext cx="216934" cy="214551"/>
              </a:xfrm>
              <a:prstGeom prst="rect">
                <a:avLst/>
              </a:prstGeom>
              <a:noFill/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/>
                  <a:t>c</a:t>
                </a:r>
              </a:p>
            </p:txBody>
          </p:sp>
          <p:sp>
            <p:nvSpPr>
              <p:cNvPr id="17" name="TextovéPole 1"/>
              <p:cNvSpPr txBox="1"/>
              <p:nvPr/>
            </p:nvSpPr>
            <p:spPr>
              <a:xfrm>
                <a:off x="2703674" y="2321108"/>
                <a:ext cx="324580" cy="243686"/>
              </a:xfrm>
              <a:prstGeom prst="rect">
                <a:avLst/>
              </a:prstGeom>
              <a:noFill/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 err="1"/>
                  <a:t>bc</a:t>
                </a:r>
                <a:endParaRPr lang="cs-CZ" dirty="0"/>
              </a:p>
            </p:txBody>
          </p:sp>
          <p:sp>
            <p:nvSpPr>
              <p:cNvPr id="18" name="TextovéPole 1"/>
              <p:cNvSpPr txBox="1"/>
              <p:nvPr/>
            </p:nvSpPr>
            <p:spPr>
              <a:xfrm>
                <a:off x="2735791" y="2472966"/>
                <a:ext cx="216934" cy="214551"/>
              </a:xfrm>
              <a:prstGeom prst="rect">
                <a:avLst/>
              </a:prstGeom>
              <a:noFill/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/>
                  <a:t>c</a:t>
                </a:r>
              </a:p>
            </p:txBody>
          </p:sp>
          <p:sp>
            <p:nvSpPr>
              <p:cNvPr id="42" name="TextovéPole 1">
                <a:extLst>
                  <a:ext uri="{FF2B5EF4-FFF2-40B4-BE49-F238E27FC236}">
                    <a16:creationId xmlns:a16="http://schemas.microsoft.com/office/drawing/2014/main" id="{0D8023A4-D68D-46EC-A636-36A57831643E}"/>
                  </a:ext>
                </a:extLst>
              </p:cNvPr>
              <p:cNvSpPr txBox="1"/>
              <p:nvPr/>
            </p:nvSpPr>
            <p:spPr>
              <a:xfrm>
                <a:off x="2040283" y="759264"/>
                <a:ext cx="211755" cy="214551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dirty="0"/>
                  <a:t>a</a:t>
                </a:r>
              </a:p>
            </p:txBody>
          </p:sp>
        </p:grpSp>
        <p:sp>
          <p:nvSpPr>
            <p:cNvPr id="39" name="TextovéPole 1"/>
            <p:cNvSpPr txBox="1"/>
            <p:nvPr/>
          </p:nvSpPr>
          <p:spPr>
            <a:xfrm>
              <a:off x="3373649" y="2496105"/>
              <a:ext cx="216934" cy="187799"/>
            </a:xfrm>
            <a:prstGeom prst="rect">
              <a:avLst/>
            </a:prstGeom>
            <a:noFill/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dirty="0"/>
                <a:t>c</a:t>
              </a:r>
            </a:p>
          </p:txBody>
        </p:sp>
        <p:sp>
          <p:nvSpPr>
            <p:cNvPr id="40" name="TextovéPole 1"/>
            <p:cNvSpPr txBox="1"/>
            <p:nvPr/>
          </p:nvSpPr>
          <p:spPr>
            <a:xfrm>
              <a:off x="4003876" y="2495783"/>
              <a:ext cx="216934" cy="187799"/>
            </a:xfrm>
            <a:prstGeom prst="rect">
              <a:avLst/>
            </a:prstGeom>
            <a:noFill/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dirty="0"/>
                <a:t>c</a:t>
              </a:r>
            </a:p>
          </p:txBody>
        </p:sp>
        <p:sp>
          <p:nvSpPr>
            <p:cNvPr id="41" name="TextovéPole 1"/>
            <p:cNvSpPr txBox="1"/>
            <p:nvPr/>
          </p:nvSpPr>
          <p:spPr>
            <a:xfrm>
              <a:off x="3367752" y="2632842"/>
              <a:ext cx="216934" cy="187799"/>
            </a:xfrm>
            <a:prstGeom prst="rect">
              <a:avLst/>
            </a:prstGeom>
            <a:noFill/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dirty="0"/>
                <a:t>c</a:t>
              </a:r>
            </a:p>
          </p:txBody>
        </p:sp>
        <p:sp>
          <p:nvSpPr>
            <p:cNvPr id="43" name="TextovéPole 1"/>
            <p:cNvSpPr txBox="1"/>
            <p:nvPr/>
          </p:nvSpPr>
          <p:spPr>
            <a:xfrm>
              <a:off x="4009773" y="2643885"/>
              <a:ext cx="216934" cy="168405"/>
            </a:xfrm>
            <a:prstGeom prst="rect">
              <a:avLst/>
            </a:prstGeom>
            <a:noFill/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dirty="0"/>
                <a:t>c</a:t>
              </a:r>
            </a:p>
          </p:txBody>
        </p:sp>
      </p:grpSp>
      <p:sp>
        <p:nvSpPr>
          <p:cNvPr id="3" name="Obdélník 2"/>
          <p:cNvSpPr/>
          <p:nvPr/>
        </p:nvSpPr>
        <p:spPr>
          <a:xfrm>
            <a:off x="953055" y="7286669"/>
            <a:ext cx="4752527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1100" dirty="0">
                <a:ea typeface="Times New Roman" panose="02020603050405020304" pitchFamily="18" charset="0"/>
              </a:rPr>
              <a:t>Online </a:t>
            </a:r>
            <a:r>
              <a:rPr lang="cs-CZ" sz="1100" dirty="0" err="1">
                <a:ea typeface="Times New Roman" panose="02020603050405020304" pitchFamily="18" charset="0"/>
              </a:rPr>
              <a:t>resource</a:t>
            </a:r>
            <a:r>
              <a:rPr lang="cs-CZ" sz="1100" dirty="0">
                <a:ea typeface="Times New Roman" panose="02020603050405020304" pitchFamily="18" charset="0"/>
              </a:rPr>
              <a:t> 2.</a:t>
            </a:r>
            <a:r>
              <a:rPr lang="en-GB" sz="1100" dirty="0">
                <a:ea typeface="Times New Roman" panose="02020603050405020304" pitchFamily="18" charset="0"/>
              </a:rPr>
              <a:t> </a:t>
            </a:r>
            <a:r>
              <a:rPr lang="cs-CZ" sz="1100" dirty="0" err="1">
                <a:ea typeface="Times New Roman" panose="02020603050405020304" pitchFamily="18" charset="0"/>
              </a:rPr>
              <a:t>Vertical</a:t>
            </a:r>
            <a:r>
              <a:rPr lang="cs-CZ" sz="1100" dirty="0">
                <a:ea typeface="Times New Roman" panose="02020603050405020304" pitchFamily="18" charset="0"/>
              </a:rPr>
              <a:t> </a:t>
            </a:r>
            <a:r>
              <a:rPr lang="cs-CZ" sz="1100" dirty="0" err="1">
                <a:ea typeface="Times New Roman" panose="02020603050405020304" pitchFamily="18" charset="0"/>
              </a:rPr>
              <a:t>gradients</a:t>
            </a:r>
            <a:r>
              <a:rPr lang="cs-CZ" sz="1100" dirty="0">
                <a:ea typeface="Times New Roman" panose="02020603050405020304" pitchFamily="18" charset="0"/>
              </a:rPr>
              <a:t> </a:t>
            </a:r>
            <a:r>
              <a:rPr lang="cs-CZ" sz="1100" dirty="0" err="1">
                <a:ea typeface="Times New Roman" panose="02020603050405020304" pitchFamily="18" charset="0"/>
              </a:rPr>
              <a:t>of</a:t>
            </a:r>
            <a:r>
              <a:rPr lang="cs-CZ" sz="1100" dirty="0">
                <a:ea typeface="Times New Roman" panose="02020603050405020304" pitchFamily="18" charset="0"/>
              </a:rPr>
              <a:t> oxygen </a:t>
            </a:r>
            <a:r>
              <a:rPr lang="cs-CZ" sz="1100" dirty="0" err="1">
                <a:ea typeface="Times New Roman" panose="02020603050405020304" pitchFamily="18" charset="0"/>
              </a:rPr>
              <a:t>contents</a:t>
            </a:r>
            <a:r>
              <a:rPr lang="cs-CZ" sz="1100" dirty="0">
                <a:ea typeface="Times New Roman" panose="02020603050405020304" pitchFamily="18" charset="0"/>
              </a:rPr>
              <a:t> and pH </a:t>
            </a:r>
            <a:r>
              <a:rPr lang="en-GB" sz="1100" dirty="0">
                <a:ea typeface="Times New Roman" panose="02020603050405020304" pitchFamily="18" charset="0"/>
              </a:rPr>
              <a:t>in </a:t>
            </a:r>
            <a:r>
              <a:rPr lang="en-GB" sz="1100" dirty="0" err="1"/>
              <a:t>Bažina</a:t>
            </a:r>
            <a:r>
              <a:rPr lang="en-GB" sz="1100" dirty="0"/>
              <a:t> fishpond under mean water temperatures ≥ 20 °C</a:t>
            </a:r>
            <a:r>
              <a:rPr lang="cs-CZ" sz="1100" dirty="0"/>
              <a:t>. </a:t>
            </a:r>
            <a:r>
              <a:rPr lang="en-GB" sz="1100" dirty="0"/>
              <a:t> </a:t>
            </a:r>
            <a:r>
              <a:rPr lang="cs-CZ" sz="1100" dirty="0" err="1"/>
              <a:t>Different</a:t>
            </a:r>
            <a:r>
              <a:rPr lang="cs-CZ" sz="1100" dirty="0"/>
              <a:t> lines and </a:t>
            </a:r>
            <a:r>
              <a:rPr lang="cs-CZ" sz="1100" dirty="0" err="1"/>
              <a:t>symbols</a:t>
            </a:r>
            <a:r>
              <a:rPr lang="cs-CZ" sz="1100" dirty="0"/>
              <a:t> </a:t>
            </a:r>
            <a:r>
              <a:rPr lang="cs-CZ" sz="1100" dirty="0" err="1"/>
              <a:t>indicate</a:t>
            </a:r>
            <a:r>
              <a:rPr lang="cs-CZ" sz="1100" dirty="0"/>
              <a:t> </a:t>
            </a:r>
            <a:r>
              <a:rPr lang="cs-CZ" sz="1100" dirty="0" err="1"/>
              <a:t>rainy</a:t>
            </a:r>
            <a:r>
              <a:rPr lang="cs-CZ" sz="1100" dirty="0"/>
              <a:t>, </a:t>
            </a:r>
            <a:r>
              <a:rPr lang="cs-CZ" sz="1100" dirty="0" err="1"/>
              <a:t>cloudy</a:t>
            </a:r>
            <a:r>
              <a:rPr lang="cs-CZ" sz="1100" dirty="0"/>
              <a:t> and sunny </a:t>
            </a:r>
            <a:r>
              <a:rPr lang="cs-CZ" sz="1100" dirty="0" err="1"/>
              <a:t>weather</a:t>
            </a:r>
            <a:r>
              <a:rPr lang="cs-CZ" sz="1100" dirty="0"/>
              <a:t>, </a:t>
            </a:r>
            <a:r>
              <a:rPr lang="cs-CZ" sz="1100" dirty="0" err="1"/>
              <a:t>respectively</a:t>
            </a:r>
            <a:r>
              <a:rPr lang="cs-CZ" sz="1100" dirty="0"/>
              <a:t>. </a:t>
            </a:r>
            <a:r>
              <a:rPr lang="cs-CZ" sz="1100" dirty="0" err="1"/>
              <a:t>Different</a:t>
            </a:r>
            <a:r>
              <a:rPr lang="cs-CZ" sz="1100" dirty="0"/>
              <a:t> </a:t>
            </a:r>
            <a:r>
              <a:rPr lang="cs-CZ" sz="1100" dirty="0" err="1"/>
              <a:t>small</a:t>
            </a:r>
            <a:r>
              <a:rPr lang="cs-CZ" sz="1100" dirty="0"/>
              <a:t> </a:t>
            </a:r>
            <a:r>
              <a:rPr lang="cs-CZ" sz="1100" dirty="0" err="1"/>
              <a:t>letters</a:t>
            </a:r>
            <a:r>
              <a:rPr lang="cs-CZ" sz="1100" dirty="0"/>
              <a:t> </a:t>
            </a:r>
            <a:r>
              <a:rPr lang="cs-CZ" sz="1100" dirty="0" err="1"/>
              <a:t>denote</a:t>
            </a:r>
            <a:r>
              <a:rPr lang="cs-CZ" sz="1100"/>
              <a:t> significat</a:t>
            </a:r>
            <a:r>
              <a:rPr lang="cs-CZ" sz="1100" dirty="0"/>
              <a:t> </a:t>
            </a:r>
            <a:r>
              <a:rPr lang="cs-CZ" sz="1100" dirty="0" err="1"/>
              <a:t>differeces</a:t>
            </a:r>
            <a:r>
              <a:rPr lang="cs-CZ" sz="1100" dirty="0"/>
              <a:t>, </a:t>
            </a:r>
            <a:r>
              <a:rPr lang="cs-CZ" sz="1100" dirty="0" err="1"/>
              <a:t>within</a:t>
            </a:r>
            <a:r>
              <a:rPr lang="cs-CZ" sz="1100" dirty="0"/>
              <a:t> a </a:t>
            </a:r>
            <a:r>
              <a:rPr lang="cs-CZ" sz="1100" dirty="0" err="1"/>
              <a:t>weather</a:t>
            </a:r>
            <a:r>
              <a:rPr lang="cs-CZ" sz="1100" dirty="0"/>
              <a:t> type, </a:t>
            </a:r>
            <a:r>
              <a:rPr lang="cs-CZ" sz="1100" dirty="0" err="1"/>
              <a:t>revealed</a:t>
            </a:r>
            <a:r>
              <a:rPr lang="cs-CZ" sz="1100" dirty="0"/>
              <a:t> by a </a:t>
            </a:r>
            <a:r>
              <a:rPr lang="cs-CZ" sz="1100" dirty="0" err="1"/>
              <a:t>repeated</a:t>
            </a:r>
            <a:r>
              <a:rPr lang="cs-CZ" sz="1100" dirty="0"/>
              <a:t> </a:t>
            </a:r>
            <a:r>
              <a:rPr lang="cs-CZ" sz="1100" dirty="0" err="1"/>
              <a:t>measures</a:t>
            </a:r>
            <a:r>
              <a:rPr lang="cs-CZ" sz="1100" dirty="0"/>
              <a:t> ANOVA </a:t>
            </a:r>
            <a:r>
              <a:rPr lang="cs-CZ" sz="1100" dirty="0" err="1"/>
              <a:t>followed</a:t>
            </a:r>
            <a:r>
              <a:rPr lang="cs-CZ" sz="1100" dirty="0"/>
              <a:t> by post-hoc </a:t>
            </a:r>
            <a:r>
              <a:rPr lang="cs-CZ" sz="1100" dirty="0" err="1"/>
              <a:t>Tukey</a:t>
            </a:r>
            <a:r>
              <a:rPr lang="cs-CZ" sz="1100" dirty="0"/>
              <a:t> </a:t>
            </a:r>
            <a:r>
              <a:rPr lang="cs-CZ" sz="1100" dirty="0" err="1"/>
              <a:t>tests</a:t>
            </a:r>
            <a:r>
              <a:rPr lang="cs-CZ" sz="1100" dirty="0"/>
              <a:t>. </a:t>
            </a:r>
            <a:r>
              <a:rPr lang="en-GB" sz="1100" dirty="0">
                <a:ea typeface="Times New Roman" panose="02020603050405020304" pitchFamily="18" charset="0"/>
              </a:rPr>
              <a:t>Bottom values were excluded from analysis because of extremely low variance.</a:t>
            </a:r>
            <a:r>
              <a:rPr lang="cs-CZ" sz="1100" dirty="0">
                <a:ea typeface="Times New Roman" panose="02020603050405020304" pitchFamily="18" charset="0"/>
              </a:rPr>
              <a:t> </a:t>
            </a:r>
            <a:r>
              <a:rPr lang="cs-CZ" sz="1100" dirty="0" err="1">
                <a:ea typeface="Times New Roman" panose="02020603050405020304" pitchFamily="18" charset="0"/>
              </a:rPr>
              <a:t>For</a:t>
            </a:r>
            <a:r>
              <a:rPr lang="cs-CZ" sz="1100" dirty="0">
                <a:ea typeface="Times New Roman" panose="02020603050405020304" pitchFamily="18" charset="0"/>
              </a:rPr>
              <a:t> </a:t>
            </a:r>
            <a:r>
              <a:rPr lang="cs-CZ" sz="1100" dirty="0" err="1">
                <a:ea typeface="Times New Roman" panose="02020603050405020304" pitchFamily="18" charset="0"/>
              </a:rPr>
              <a:t>original</a:t>
            </a:r>
            <a:r>
              <a:rPr lang="cs-CZ" sz="1100" dirty="0">
                <a:ea typeface="Times New Roman" panose="02020603050405020304" pitchFamily="18" charset="0"/>
              </a:rPr>
              <a:t> data </a:t>
            </a:r>
            <a:r>
              <a:rPr lang="cs-CZ" sz="1100" dirty="0" err="1">
                <a:ea typeface="Times New Roman" panose="02020603050405020304" pitchFamily="18" charset="0"/>
              </a:rPr>
              <a:t>see</a:t>
            </a:r>
            <a:r>
              <a:rPr lang="cs-CZ" sz="1100" dirty="0">
                <a:ea typeface="Times New Roman" panose="02020603050405020304" pitchFamily="18" charset="0"/>
              </a:rPr>
              <a:t> Online </a:t>
            </a:r>
            <a:r>
              <a:rPr lang="cs-CZ" sz="1100" dirty="0" err="1">
                <a:ea typeface="Times New Roman" panose="02020603050405020304" pitchFamily="18" charset="0"/>
              </a:rPr>
              <a:t>resource</a:t>
            </a:r>
            <a:r>
              <a:rPr lang="cs-CZ" sz="1100" dirty="0">
                <a:ea typeface="Times New Roman" panose="02020603050405020304" pitchFamily="18" charset="0"/>
              </a:rPr>
              <a:t> 1. </a:t>
            </a:r>
          </a:p>
        </p:txBody>
      </p:sp>
    </p:spTree>
    <p:extLst>
      <p:ext uri="{BB962C8B-B14F-4D97-AF65-F5344CB8AC3E}">
        <p14:creationId xmlns:p14="http://schemas.microsoft.com/office/powerpoint/2010/main" val="49620070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6697</TotalTime>
  <Words>111</Words>
  <Application>Microsoft Office PowerPoint</Application>
  <PresentationFormat>A4 (210 × 297 mm)</PresentationFormat>
  <Paragraphs>28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B560</dc:creator>
  <cp:lastModifiedBy>Richard Svidenský</cp:lastModifiedBy>
  <cp:revision>149</cp:revision>
  <dcterms:created xsi:type="dcterms:W3CDTF">2017-05-04T18:47:52Z</dcterms:created>
  <dcterms:modified xsi:type="dcterms:W3CDTF">2021-03-09T15:11:21Z</dcterms:modified>
</cp:coreProperties>
</file>