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-2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zkova\Dropbox\KMAE\sezoni%20mereni%20bazina%20vyhodnocen&#237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zkova\Dropbox\KMAE\sezoni%20mereni%20bazina%20vyhodnocen&#237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izkova\Dropbox\KMAE\sezoni%20mereni%20bazina%20vyhodnocen&#237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73466611437834"/>
          <c:y val="6.6291607541990108E-2"/>
          <c:w val="0.82494296641904796"/>
          <c:h val="0.78312632527274528"/>
        </c:manualLayout>
      </c:layout>
      <c:lineChart>
        <c:grouping val="standard"/>
        <c:varyColors val="0"/>
        <c:ser>
          <c:idx val="0"/>
          <c:order val="0"/>
          <c:tx>
            <c:v>3</c:v>
          </c:tx>
          <c:spPr>
            <a:ln w="15875">
              <a:solidFill>
                <a:srgbClr val="0070C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</c:spPr>
          </c:marker>
          <c:cat>
            <c:numRef>
              <c:f>zrcadlo2!$J$21:$J$35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173</c:v>
                </c:pt>
                <c:pt idx="8">
                  <c:v>180</c:v>
                </c:pt>
                <c:pt idx="9">
                  <c:v>196</c:v>
                </c:pt>
                <c:pt idx="10">
                  <c:v>207</c:v>
                </c:pt>
                <c:pt idx="11">
                  <c:v>228</c:v>
                </c:pt>
                <c:pt idx="12">
                  <c:v>242</c:v>
                </c:pt>
                <c:pt idx="13">
                  <c:v>256</c:v>
                </c:pt>
                <c:pt idx="14">
                  <c:v>270</c:v>
                </c:pt>
              </c:numCache>
            </c:numRef>
          </c:cat>
          <c:val>
            <c:numRef>
              <c:f>zrcadlo2!$K$21:$K$35</c:f>
              <c:numCache>
                <c:formatCode>General</c:formatCode>
                <c:ptCount val="15"/>
                <c:pt idx="0">
                  <c:v>11.7</c:v>
                </c:pt>
                <c:pt idx="1">
                  <c:v>15.6</c:v>
                </c:pt>
                <c:pt idx="2">
                  <c:v>11.9</c:v>
                </c:pt>
                <c:pt idx="3">
                  <c:v>17.899999999999999</c:v>
                </c:pt>
                <c:pt idx="4">
                  <c:v>15.4</c:v>
                </c:pt>
                <c:pt idx="5">
                  <c:v>24.6</c:v>
                </c:pt>
                <c:pt idx="6">
                  <c:v>21</c:v>
                </c:pt>
                <c:pt idx="7">
                  <c:v>27.1</c:v>
                </c:pt>
                <c:pt idx="8">
                  <c:v>18.2</c:v>
                </c:pt>
                <c:pt idx="9">
                  <c:v>28.6</c:v>
                </c:pt>
                <c:pt idx="10">
                  <c:v>26.5</c:v>
                </c:pt>
                <c:pt idx="11">
                  <c:v>22.6</c:v>
                </c:pt>
                <c:pt idx="12">
                  <c:v>25.2</c:v>
                </c:pt>
                <c:pt idx="13">
                  <c:v>18.5</c:v>
                </c:pt>
                <c:pt idx="14">
                  <c:v>10.8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F2F-4864-9133-9E366A3AA388}"/>
            </c:ext>
          </c:extLst>
        </c:ser>
        <c:ser>
          <c:idx val="1"/>
          <c:order val="1"/>
          <c:tx>
            <c:v>10</c:v>
          </c:tx>
          <c:spPr>
            <a:ln w="25400">
              <a:solidFill>
                <a:srgbClr val="FF6600"/>
              </a:solidFill>
              <a:prstDash val="sysDot"/>
            </a:ln>
          </c:spPr>
          <c:marker>
            <c:symbol val="x"/>
            <c:size val="9"/>
            <c:spPr>
              <a:noFill/>
              <a:ln>
                <a:solidFill>
                  <a:srgbClr val="FF6600"/>
                </a:solidFill>
              </a:ln>
            </c:spPr>
          </c:marker>
          <c:cat>
            <c:numRef>
              <c:f>zrcadlo2!$J$21:$J$35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173</c:v>
                </c:pt>
                <c:pt idx="8">
                  <c:v>180</c:v>
                </c:pt>
                <c:pt idx="9">
                  <c:v>196</c:v>
                </c:pt>
                <c:pt idx="10">
                  <c:v>207</c:v>
                </c:pt>
                <c:pt idx="11">
                  <c:v>228</c:v>
                </c:pt>
                <c:pt idx="12">
                  <c:v>242</c:v>
                </c:pt>
                <c:pt idx="13">
                  <c:v>256</c:v>
                </c:pt>
                <c:pt idx="14">
                  <c:v>270</c:v>
                </c:pt>
              </c:numCache>
            </c:numRef>
          </c:cat>
          <c:val>
            <c:numRef>
              <c:f>zrcadlo2!$L$21:$L$35</c:f>
              <c:numCache>
                <c:formatCode>General</c:formatCode>
                <c:ptCount val="15"/>
                <c:pt idx="0">
                  <c:v>11</c:v>
                </c:pt>
                <c:pt idx="1">
                  <c:v>15.4</c:v>
                </c:pt>
                <c:pt idx="2">
                  <c:v>11.8</c:v>
                </c:pt>
                <c:pt idx="3">
                  <c:v>17.399999999999999</c:v>
                </c:pt>
                <c:pt idx="4">
                  <c:v>15.4</c:v>
                </c:pt>
                <c:pt idx="5">
                  <c:v>24.5</c:v>
                </c:pt>
                <c:pt idx="6">
                  <c:v>20.7</c:v>
                </c:pt>
                <c:pt idx="7">
                  <c:v>24.9</c:v>
                </c:pt>
                <c:pt idx="8">
                  <c:v>18.3</c:v>
                </c:pt>
                <c:pt idx="9">
                  <c:v>26.9</c:v>
                </c:pt>
                <c:pt idx="10">
                  <c:v>26.2</c:v>
                </c:pt>
                <c:pt idx="11">
                  <c:v>22.6</c:v>
                </c:pt>
                <c:pt idx="12">
                  <c:v>24.4</c:v>
                </c:pt>
                <c:pt idx="13">
                  <c:v>18.3</c:v>
                </c:pt>
                <c:pt idx="14">
                  <c:v>10.8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F2F-4864-9133-9E366A3AA388}"/>
            </c:ext>
          </c:extLst>
        </c:ser>
        <c:ser>
          <c:idx val="2"/>
          <c:order val="2"/>
          <c:tx>
            <c:v>20</c:v>
          </c:tx>
          <c:spPr>
            <a:ln w="15875">
              <a:solidFill>
                <a:srgbClr val="00B050"/>
              </a:solidFill>
            </a:ln>
          </c:spPr>
          <c:marker>
            <c:symbol val="triangle"/>
            <c:size val="8"/>
            <c:spPr>
              <a:solidFill>
                <a:schemeClr val="bg1"/>
              </a:solidFill>
              <a:ln>
                <a:solidFill>
                  <a:srgbClr val="00B050"/>
                </a:solidFill>
              </a:ln>
            </c:spPr>
          </c:marker>
          <c:cat>
            <c:numRef>
              <c:f>zrcadlo2!$J$21:$J$35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173</c:v>
                </c:pt>
                <c:pt idx="8">
                  <c:v>180</c:v>
                </c:pt>
                <c:pt idx="9">
                  <c:v>196</c:v>
                </c:pt>
                <c:pt idx="10">
                  <c:v>207</c:v>
                </c:pt>
                <c:pt idx="11">
                  <c:v>228</c:v>
                </c:pt>
                <c:pt idx="12">
                  <c:v>242</c:v>
                </c:pt>
                <c:pt idx="13">
                  <c:v>256</c:v>
                </c:pt>
                <c:pt idx="14">
                  <c:v>270</c:v>
                </c:pt>
              </c:numCache>
            </c:numRef>
          </c:cat>
          <c:val>
            <c:numRef>
              <c:f>zrcadlo2!$M$21:$M$35</c:f>
              <c:numCache>
                <c:formatCode>General</c:formatCode>
                <c:ptCount val="15"/>
                <c:pt idx="0">
                  <c:v>11</c:v>
                </c:pt>
                <c:pt idx="1">
                  <c:v>14.8</c:v>
                </c:pt>
                <c:pt idx="2">
                  <c:v>11.5</c:v>
                </c:pt>
                <c:pt idx="3">
                  <c:v>16.899999999999999</c:v>
                </c:pt>
                <c:pt idx="4">
                  <c:v>15.3</c:v>
                </c:pt>
                <c:pt idx="5">
                  <c:v>23.9</c:v>
                </c:pt>
                <c:pt idx="6">
                  <c:v>20.3</c:v>
                </c:pt>
                <c:pt idx="7">
                  <c:v>21.4</c:v>
                </c:pt>
                <c:pt idx="8">
                  <c:v>18.3</c:v>
                </c:pt>
                <c:pt idx="9">
                  <c:v>25.6</c:v>
                </c:pt>
                <c:pt idx="10">
                  <c:v>23.1</c:v>
                </c:pt>
                <c:pt idx="11">
                  <c:v>22.6</c:v>
                </c:pt>
                <c:pt idx="12">
                  <c:v>24</c:v>
                </c:pt>
                <c:pt idx="13">
                  <c:v>17.03</c:v>
                </c:pt>
                <c:pt idx="14">
                  <c:v>10.6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F2F-4864-9133-9E366A3AA388}"/>
            </c:ext>
          </c:extLst>
        </c:ser>
        <c:ser>
          <c:idx val="4"/>
          <c:order val="3"/>
          <c:tx>
            <c:v>bottom</c:v>
          </c:tx>
          <c:spPr>
            <a:ln w="15875">
              <a:solidFill>
                <a:srgbClr val="CC0099"/>
              </a:solidFill>
              <a:prstDash val="sysDash"/>
            </a:ln>
          </c:spPr>
          <c:marker>
            <c:symbol val="star"/>
            <c:size val="8"/>
            <c:spPr>
              <a:noFill/>
              <a:ln>
                <a:solidFill>
                  <a:srgbClr val="CC0099"/>
                </a:solidFill>
              </a:ln>
            </c:spPr>
          </c:marker>
          <c:cat>
            <c:numRef>
              <c:f>zrcadlo2!$J$21:$J$35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173</c:v>
                </c:pt>
                <c:pt idx="8">
                  <c:v>180</c:v>
                </c:pt>
                <c:pt idx="9">
                  <c:v>196</c:v>
                </c:pt>
                <c:pt idx="10">
                  <c:v>207</c:v>
                </c:pt>
                <c:pt idx="11">
                  <c:v>228</c:v>
                </c:pt>
                <c:pt idx="12">
                  <c:v>242</c:v>
                </c:pt>
                <c:pt idx="13">
                  <c:v>256</c:v>
                </c:pt>
                <c:pt idx="14">
                  <c:v>270</c:v>
                </c:pt>
              </c:numCache>
            </c:numRef>
          </c:cat>
          <c:val>
            <c:numRef>
              <c:f>zrcadlo2!$N$21:$N$35</c:f>
              <c:numCache>
                <c:formatCode>General</c:formatCode>
                <c:ptCount val="15"/>
                <c:pt idx="0">
                  <c:v>11</c:v>
                </c:pt>
                <c:pt idx="1">
                  <c:v>13.4</c:v>
                </c:pt>
                <c:pt idx="2">
                  <c:v>11.3</c:v>
                </c:pt>
                <c:pt idx="3">
                  <c:v>13.3</c:v>
                </c:pt>
                <c:pt idx="4">
                  <c:v>14.3</c:v>
                </c:pt>
                <c:pt idx="5">
                  <c:v>21.1</c:v>
                </c:pt>
                <c:pt idx="6">
                  <c:v>19.8</c:v>
                </c:pt>
                <c:pt idx="7">
                  <c:v>20.8</c:v>
                </c:pt>
                <c:pt idx="8">
                  <c:v>18.3</c:v>
                </c:pt>
                <c:pt idx="9">
                  <c:v>24.8</c:v>
                </c:pt>
                <c:pt idx="10">
                  <c:v>22.2</c:v>
                </c:pt>
                <c:pt idx="11">
                  <c:v>22.6</c:v>
                </c:pt>
                <c:pt idx="12">
                  <c:v>22.4</c:v>
                </c:pt>
                <c:pt idx="13">
                  <c:v>16.3</c:v>
                </c:pt>
                <c:pt idx="14">
                  <c:v>11.1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F2F-4864-9133-9E366A3AA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4056496"/>
        <c:axId val="324057040"/>
      </c:lineChart>
      <c:dateAx>
        <c:axId val="324056496"/>
        <c:scaling>
          <c:orientation val="minMax"/>
          <c:max val="300"/>
          <c:min val="80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808080"/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324057040"/>
        <c:crosses val="autoZero"/>
        <c:auto val="0"/>
        <c:lblOffset val="100"/>
        <c:baseTimeUnit val="days"/>
        <c:majorUnit val="20"/>
        <c:majorTimeUnit val="days"/>
      </c:dateAx>
      <c:valAx>
        <c:axId val="324057040"/>
        <c:scaling>
          <c:orientation val="minMax"/>
          <c:max val="35"/>
          <c:min val="5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cs-CZ" sz="1300" dirty="0" err="1"/>
                  <a:t>Temperature</a:t>
                </a:r>
                <a:r>
                  <a:rPr lang="cs-CZ" sz="1300" dirty="0"/>
                  <a:t> (°C)</a:t>
                </a:r>
              </a:p>
            </c:rich>
          </c:tx>
          <c:layout>
            <c:manualLayout>
              <c:xMode val="edge"/>
              <c:yMode val="edge"/>
              <c:x val="2.670328029823569E-3"/>
              <c:y val="0.18584901687193517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rgbClr val="808080"/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324056496"/>
        <c:crosses val="autoZero"/>
        <c:crossBetween val="midCat"/>
      </c:valAx>
      <c:spPr>
        <a:noFill/>
        <a:ln>
          <a:solidFill>
            <a:srgbClr val="808080"/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83015294805548"/>
          <c:y val="5.5797534335893455E-2"/>
          <c:w val="0.81985550967560883"/>
          <c:h val="0.75944749308364634"/>
        </c:manualLayout>
      </c:layout>
      <c:lineChart>
        <c:grouping val="standard"/>
        <c:varyColors val="0"/>
        <c:ser>
          <c:idx val="0"/>
          <c:order val="0"/>
          <c:tx>
            <c:v>3 cm</c:v>
          </c:tx>
          <c:spPr>
            <a:ln w="15875">
              <a:solidFill>
                <a:srgbClr val="0070C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</c:spPr>
          </c:marker>
          <c:cat>
            <c:numRef>
              <c:f>zrcadlo2!$J$40:$J$54</c:f>
              <c:numCache>
                <c:formatCode>General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zrcadlo2!$L$40:$L$54</c:f>
              <c:numCache>
                <c:formatCode>General</c:formatCode>
                <c:ptCount val="15"/>
                <c:pt idx="0">
                  <c:v>104.16374523237886</c:v>
                </c:pt>
                <c:pt idx="1">
                  <c:v>63.776662631021189</c:v>
                </c:pt>
                <c:pt idx="2">
                  <c:v>85.415045015850936</c:v>
                </c:pt>
                <c:pt idx="3">
                  <c:v>128.39838975054363</c:v>
                </c:pt>
                <c:pt idx="4">
                  <c:v>132.62142371075652</c:v>
                </c:pt>
                <c:pt idx="5">
                  <c:v>40.157161415286879</c:v>
                </c:pt>
                <c:pt idx="6">
                  <c:v>23.118932911352193</c:v>
                </c:pt>
                <c:pt idx="7">
                  <c:v>216.91973969631229</c:v>
                </c:pt>
                <c:pt idx="8">
                  <c:v>66.26645641466429</c:v>
                </c:pt>
                <c:pt idx="9">
                  <c:v>120.69605266704251</c:v>
                </c:pt>
                <c:pt idx="10">
                  <c:v>125.07773847165031</c:v>
                </c:pt>
                <c:pt idx="11">
                  <c:v>20.174812066397823</c:v>
                </c:pt>
                <c:pt idx="12">
                  <c:v>216.91973969631229</c:v>
                </c:pt>
                <c:pt idx="13">
                  <c:v>121.78653388974867</c:v>
                </c:pt>
                <c:pt idx="14">
                  <c:v>122.75862072484915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826-46F4-927F-0540C7895834}"/>
            </c:ext>
          </c:extLst>
        </c:ser>
        <c:ser>
          <c:idx val="1"/>
          <c:order val="1"/>
          <c:tx>
            <c:v>10 cm</c:v>
          </c:tx>
          <c:spPr>
            <a:ln w="25400">
              <a:solidFill>
                <a:srgbClr val="FF6600"/>
              </a:solidFill>
              <a:prstDash val="sysDot"/>
            </a:ln>
          </c:spPr>
          <c:marker>
            <c:symbol val="x"/>
            <c:size val="9"/>
            <c:spPr>
              <a:noFill/>
              <a:ln>
                <a:solidFill>
                  <a:srgbClr val="FF6600"/>
                </a:solidFill>
              </a:ln>
            </c:spPr>
          </c:marker>
          <c:cat>
            <c:numRef>
              <c:f>zrcadlo2!$J$40:$J$54</c:f>
              <c:numCache>
                <c:formatCode>General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zrcadlo2!$M$40:$M$54</c:f>
              <c:numCache>
                <c:formatCode>General</c:formatCode>
                <c:ptCount val="15"/>
                <c:pt idx="0">
                  <c:v>109.50578336543882</c:v>
                </c:pt>
                <c:pt idx="1">
                  <c:v>61.804034463671741</c:v>
                </c:pt>
                <c:pt idx="2">
                  <c:v>85.091195551163793</c:v>
                </c:pt>
                <c:pt idx="3">
                  <c:v>120.93809624176841</c:v>
                </c:pt>
                <c:pt idx="4">
                  <c:v>111.73812285524771</c:v>
                </c:pt>
                <c:pt idx="5">
                  <c:v>38.221053098417421</c:v>
                </c:pt>
                <c:pt idx="6">
                  <c:v>20.806828790584305</c:v>
                </c:pt>
                <c:pt idx="7">
                  <c:v>216.91973969631229</c:v>
                </c:pt>
                <c:pt idx="8">
                  <c:v>65.267335004177113</c:v>
                </c:pt>
                <c:pt idx="9">
                  <c:v>59.751116857312567</c:v>
                </c:pt>
                <c:pt idx="10">
                  <c:v>115.53177939509401</c:v>
                </c:pt>
                <c:pt idx="11">
                  <c:v>19.545295712873411</c:v>
                </c:pt>
                <c:pt idx="12">
                  <c:v>115.65101448323769</c:v>
                </c:pt>
                <c:pt idx="13">
                  <c:v>108.68714172223584</c:v>
                </c:pt>
                <c:pt idx="14">
                  <c:v>118.76559297955079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826-46F4-927F-0540C7895834}"/>
            </c:ext>
          </c:extLst>
        </c:ser>
        <c:ser>
          <c:idx val="2"/>
          <c:order val="2"/>
          <c:tx>
            <c:v>20 cm</c:v>
          </c:tx>
          <c:spPr>
            <a:ln w="15875">
              <a:solidFill>
                <a:srgbClr val="00B050"/>
              </a:solidFill>
            </a:ln>
          </c:spPr>
          <c:marker>
            <c:symbol val="triangle"/>
            <c:size val="8"/>
            <c:spPr>
              <a:solidFill>
                <a:schemeClr val="bg1"/>
              </a:solidFill>
              <a:ln>
                <a:solidFill>
                  <a:srgbClr val="00B050"/>
                </a:solidFill>
              </a:ln>
            </c:spPr>
          </c:marker>
          <c:cat>
            <c:numRef>
              <c:f>zrcadlo2!$J$40:$J$54</c:f>
              <c:numCache>
                <c:formatCode>General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zrcadlo2!$N$40:$N$54</c:f>
              <c:numCache>
                <c:formatCode>General</c:formatCode>
                <c:ptCount val="15"/>
                <c:pt idx="0">
                  <c:v>110.44388067912038</c:v>
                </c:pt>
                <c:pt idx="1">
                  <c:v>62.492514194576252</c:v>
                </c:pt>
                <c:pt idx="2">
                  <c:v>73.792980516521339</c:v>
                </c:pt>
                <c:pt idx="3">
                  <c:v>106.01176923986453</c:v>
                </c:pt>
                <c:pt idx="4">
                  <c:v>101.06967750365511</c:v>
                </c:pt>
                <c:pt idx="5">
                  <c:v>31.347646847359488</c:v>
                </c:pt>
                <c:pt idx="6">
                  <c:v>13.612974101236821</c:v>
                </c:pt>
                <c:pt idx="7">
                  <c:v>38.597907991502552</c:v>
                </c:pt>
                <c:pt idx="8">
                  <c:v>64.570492250842179</c:v>
                </c:pt>
                <c:pt idx="9">
                  <c:v>52.289858205866715</c:v>
                </c:pt>
                <c:pt idx="10">
                  <c:v>50.138809132123022</c:v>
                </c:pt>
                <c:pt idx="11">
                  <c:v>19.466781709224936</c:v>
                </c:pt>
                <c:pt idx="12">
                  <c:v>75.65924758947321</c:v>
                </c:pt>
                <c:pt idx="13">
                  <c:v>100.04516939895936</c:v>
                </c:pt>
                <c:pt idx="14">
                  <c:v>116.36729197767288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826-46F4-927F-0540C7895834}"/>
            </c:ext>
          </c:extLst>
        </c:ser>
        <c:ser>
          <c:idx val="4"/>
          <c:order val="3"/>
          <c:tx>
            <c:v>bottom</c:v>
          </c:tx>
          <c:spPr>
            <a:ln w="15875">
              <a:solidFill>
                <a:srgbClr val="CC0099"/>
              </a:solidFill>
              <a:prstDash val="sysDash"/>
            </a:ln>
          </c:spPr>
          <c:marker>
            <c:symbol val="star"/>
            <c:size val="8"/>
            <c:spPr>
              <a:noFill/>
              <a:ln>
                <a:solidFill>
                  <a:srgbClr val="CC0099"/>
                </a:solidFill>
              </a:ln>
            </c:spPr>
          </c:marker>
          <c:cat>
            <c:numRef>
              <c:f>zrcadlo2!$J$40:$J$54</c:f>
              <c:numCache>
                <c:formatCode>General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zrcadlo2!$O$40:$O$54</c:f>
              <c:numCache>
                <c:formatCode>General</c:formatCode>
                <c:ptCount val="15"/>
                <c:pt idx="0">
                  <c:v>6.8576863448522665E-2</c:v>
                </c:pt>
                <c:pt idx="1">
                  <c:v>0.13718967773779775</c:v>
                </c:pt>
                <c:pt idx="2">
                  <c:v>0.3432439474035629</c:v>
                </c:pt>
                <c:pt idx="3">
                  <c:v>0</c:v>
                </c:pt>
                <c:pt idx="4">
                  <c:v>0</c:v>
                </c:pt>
                <c:pt idx="5">
                  <c:v>0.20583845504522413</c:v>
                </c:pt>
                <c:pt idx="6">
                  <c:v>0.20583845504522413</c:v>
                </c:pt>
                <c:pt idx="7">
                  <c:v>0.13718967773779775</c:v>
                </c:pt>
                <c:pt idx="8">
                  <c:v>0</c:v>
                </c:pt>
                <c:pt idx="9">
                  <c:v>0</c:v>
                </c:pt>
                <c:pt idx="10">
                  <c:v>6.8576863448522665E-2</c:v>
                </c:pt>
                <c:pt idx="11">
                  <c:v>6.8576863448522665E-2</c:v>
                </c:pt>
                <c:pt idx="12">
                  <c:v>0.54962221277507139</c:v>
                </c:pt>
                <c:pt idx="13">
                  <c:v>6.8576863448522665E-2</c:v>
                </c:pt>
                <c:pt idx="14">
                  <c:v>0.13718967773779775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826-46F4-927F-0540C7895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272"/>
        <c:axId val="318952448"/>
      </c:lineChart>
      <c:dateAx>
        <c:axId val="48272"/>
        <c:scaling>
          <c:orientation val="minMax"/>
          <c:max val="300"/>
          <c:min val="80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808080"/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318952448"/>
        <c:crosses val="autoZero"/>
        <c:auto val="0"/>
        <c:lblOffset val="100"/>
        <c:baseTimeUnit val="days"/>
        <c:majorUnit val="20"/>
        <c:majorTimeUnit val="days"/>
      </c:dateAx>
      <c:valAx>
        <c:axId val="318952448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cs-CZ" sz="1200" dirty="0"/>
                  <a:t>Oxygen (</a:t>
                </a:r>
                <a:r>
                  <a:rPr lang="en-US" sz="1200" dirty="0"/>
                  <a:t>% air s</a:t>
                </a:r>
                <a:r>
                  <a:rPr lang="cs-CZ" sz="1200" dirty="0"/>
                  <a:t>a</a:t>
                </a:r>
                <a:r>
                  <a:rPr lang="en-US" sz="1200" dirty="0" err="1"/>
                  <a:t>turation</a:t>
                </a:r>
                <a:r>
                  <a:rPr lang="cs-CZ" sz="1200" dirty="0"/>
                  <a:t>)    </a:t>
                </a:r>
              </a:p>
            </c:rich>
          </c:tx>
          <c:layout>
            <c:manualLayout>
              <c:xMode val="edge"/>
              <c:yMode val="edge"/>
              <c:x val="2.1905646234169616E-3"/>
              <c:y val="8.7516687581161309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rgbClr val="808080"/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48272"/>
        <c:crosses val="autoZero"/>
        <c:crossBetween val="midCat"/>
      </c:valAx>
      <c:spPr>
        <a:ln>
          <a:solidFill>
            <a:srgbClr val="808080"/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72153537668772"/>
          <c:y val="3.1637405748309727E-2"/>
          <c:w val="0.81796420467936237"/>
          <c:h val="0.64379537463477443"/>
        </c:manualLayout>
      </c:layout>
      <c:lineChart>
        <c:grouping val="standard"/>
        <c:varyColors val="0"/>
        <c:ser>
          <c:idx val="0"/>
          <c:order val="0"/>
          <c:tx>
            <c:v>3 cm</c:v>
          </c:tx>
          <c:spPr>
            <a:ln w="15875">
              <a:solidFill>
                <a:srgbClr val="0070C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</c:spPr>
          </c:marker>
          <c:cat>
            <c:numRef>
              <c:f>zrcadlo2!$J$4:$J$18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zrcadlo2!$K$4:$K$18</c:f>
              <c:numCache>
                <c:formatCode>General</c:formatCode>
                <c:ptCount val="15"/>
                <c:pt idx="0">
                  <c:v>7.8810000000000002</c:v>
                </c:pt>
                <c:pt idx="1">
                  <c:v>7.2290000000000001</c:v>
                </c:pt>
                <c:pt idx="2">
                  <c:v>7.0679999999999996</c:v>
                </c:pt>
                <c:pt idx="3">
                  <c:v>8.5969999999999995</c:v>
                </c:pt>
                <c:pt idx="4">
                  <c:v>8.4320000000000004</c:v>
                </c:pt>
                <c:pt idx="5">
                  <c:v>7.42</c:v>
                </c:pt>
                <c:pt idx="6">
                  <c:v>7.6</c:v>
                </c:pt>
                <c:pt idx="7">
                  <c:v>9.032</c:v>
                </c:pt>
                <c:pt idx="8">
                  <c:v>7.9649999999999999</c:v>
                </c:pt>
                <c:pt idx="9">
                  <c:v>8.7870000000000008</c:v>
                </c:pt>
                <c:pt idx="10">
                  <c:v>8.8360000000000003</c:v>
                </c:pt>
                <c:pt idx="11">
                  <c:v>7.3339999999999996</c:v>
                </c:pt>
                <c:pt idx="12">
                  <c:v>9.032</c:v>
                </c:pt>
                <c:pt idx="13">
                  <c:v>8.56</c:v>
                </c:pt>
                <c:pt idx="14">
                  <c:v>8.3420000000000005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944-4745-ACD2-3BFF460F0CBD}"/>
            </c:ext>
          </c:extLst>
        </c:ser>
        <c:ser>
          <c:idx val="1"/>
          <c:order val="1"/>
          <c:tx>
            <c:v>10 cm</c:v>
          </c:tx>
          <c:spPr>
            <a:ln w="25400">
              <a:solidFill>
                <a:srgbClr val="FF6600"/>
              </a:solidFill>
              <a:prstDash val="sysDot"/>
            </a:ln>
          </c:spPr>
          <c:marker>
            <c:symbol val="x"/>
            <c:size val="9"/>
            <c:spPr>
              <a:noFill/>
              <a:ln>
                <a:solidFill>
                  <a:srgbClr val="FF6600"/>
                </a:solidFill>
              </a:ln>
            </c:spPr>
          </c:marker>
          <c:cat>
            <c:numRef>
              <c:f>zrcadlo2!$J$4:$J$18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zrcadlo2!$L$4:$L$18</c:f>
              <c:numCache>
                <c:formatCode>General</c:formatCode>
                <c:ptCount val="15"/>
                <c:pt idx="0">
                  <c:v>7.944</c:v>
                </c:pt>
                <c:pt idx="1">
                  <c:v>7.3230000000000004</c:v>
                </c:pt>
                <c:pt idx="2">
                  <c:v>7.173</c:v>
                </c:pt>
                <c:pt idx="3">
                  <c:v>8.3320000000000007</c:v>
                </c:pt>
                <c:pt idx="4">
                  <c:v>8.2609999999999992</c:v>
                </c:pt>
                <c:pt idx="5">
                  <c:v>7.3929999999999998</c:v>
                </c:pt>
                <c:pt idx="6">
                  <c:v>7.5970000000000004</c:v>
                </c:pt>
                <c:pt idx="7">
                  <c:v>8.7219999999999995</c:v>
                </c:pt>
                <c:pt idx="8">
                  <c:v>7.992</c:v>
                </c:pt>
                <c:pt idx="9">
                  <c:v>7.8760000000000003</c:v>
                </c:pt>
                <c:pt idx="10">
                  <c:v>8.7370000000000001</c:v>
                </c:pt>
                <c:pt idx="11">
                  <c:v>7.3410000000000002</c:v>
                </c:pt>
                <c:pt idx="12">
                  <c:v>8.7449999999999992</c:v>
                </c:pt>
                <c:pt idx="13">
                  <c:v>8.5210000000000008</c:v>
                </c:pt>
                <c:pt idx="14">
                  <c:v>8.27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944-4745-ACD2-3BFF460F0CBD}"/>
            </c:ext>
          </c:extLst>
        </c:ser>
        <c:ser>
          <c:idx val="2"/>
          <c:order val="2"/>
          <c:tx>
            <c:v>20 cm</c:v>
          </c:tx>
          <c:spPr>
            <a:ln w="15875">
              <a:solidFill>
                <a:srgbClr val="00B050"/>
              </a:solidFill>
            </a:ln>
          </c:spPr>
          <c:marker>
            <c:symbol val="triangle"/>
            <c:size val="8"/>
            <c:spPr>
              <a:solidFill>
                <a:schemeClr val="bg1"/>
              </a:solidFill>
              <a:ln>
                <a:solidFill>
                  <a:srgbClr val="00B050"/>
                </a:solidFill>
              </a:ln>
            </c:spPr>
          </c:marker>
          <c:cat>
            <c:numRef>
              <c:f>zrcadlo2!$J$4:$J$18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zrcadlo2!$M$4:$M$18</c:f>
              <c:numCache>
                <c:formatCode>General</c:formatCode>
                <c:ptCount val="15"/>
                <c:pt idx="0">
                  <c:v>8.0129999999999999</c:v>
                </c:pt>
                <c:pt idx="1">
                  <c:v>7.4450000000000003</c:v>
                </c:pt>
                <c:pt idx="2">
                  <c:v>7.1440000000000001</c:v>
                </c:pt>
                <c:pt idx="3">
                  <c:v>8.1509999999999998</c:v>
                </c:pt>
                <c:pt idx="4">
                  <c:v>8.2370000000000001</c:v>
                </c:pt>
                <c:pt idx="5">
                  <c:v>7.3410000000000002</c:v>
                </c:pt>
                <c:pt idx="6">
                  <c:v>7.5209999999999999</c:v>
                </c:pt>
                <c:pt idx="7">
                  <c:v>7.2759999999999998</c:v>
                </c:pt>
                <c:pt idx="8">
                  <c:v>7.94</c:v>
                </c:pt>
                <c:pt idx="9">
                  <c:v>7.7229999999999999</c:v>
                </c:pt>
                <c:pt idx="10">
                  <c:v>7.7610000000000001</c:v>
                </c:pt>
                <c:pt idx="11">
                  <c:v>7.3360000000000003</c:v>
                </c:pt>
                <c:pt idx="12">
                  <c:v>8.2469999999999999</c:v>
                </c:pt>
                <c:pt idx="13">
                  <c:v>8.2759999999999998</c:v>
                </c:pt>
                <c:pt idx="14">
                  <c:v>8.1959999999999997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944-4745-ACD2-3BFF460F0CBD}"/>
            </c:ext>
          </c:extLst>
        </c:ser>
        <c:ser>
          <c:idx val="4"/>
          <c:order val="3"/>
          <c:tx>
            <c:v>bottom</c:v>
          </c:tx>
          <c:spPr>
            <a:ln w="15875">
              <a:solidFill>
                <a:srgbClr val="CC0099"/>
              </a:solidFill>
              <a:prstDash val="sysDash"/>
            </a:ln>
          </c:spPr>
          <c:marker>
            <c:symbol val="star"/>
            <c:size val="8"/>
            <c:spPr>
              <a:noFill/>
              <a:ln>
                <a:solidFill>
                  <a:srgbClr val="CC0099"/>
                </a:solidFill>
              </a:ln>
            </c:spPr>
          </c:marker>
          <c:cat>
            <c:numRef>
              <c:f>zrcadlo2!$J$4:$J$18</c:f>
              <c:numCache>
                <c:formatCode>0</c:formatCode>
                <c:ptCount val="15"/>
                <c:pt idx="0">
                  <c:v>81</c:v>
                </c:pt>
                <c:pt idx="1">
                  <c:v>95</c:v>
                </c:pt>
                <c:pt idx="2">
                  <c:v>109</c:v>
                </c:pt>
                <c:pt idx="3">
                  <c:v>123</c:v>
                </c:pt>
                <c:pt idx="4">
                  <c:v>138</c:v>
                </c:pt>
                <c:pt idx="5">
                  <c:v>151</c:v>
                </c:pt>
                <c:pt idx="6">
                  <c:v>165</c:v>
                </c:pt>
                <c:pt idx="7">
                  <c:v>180</c:v>
                </c:pt>
                <c:pt idx="8">
                  <c:v>196</c:v>
                </c:pt>
                <c:pt idx="9">
                  <c:v>207</c:v>
                </c:pt>
                <c:pt idx="10">
                  <c:v>228</c:v>
                </c:pt>
                <c:pt idx="11">
                  <c:v>242</c:v>
                </c:pt>
                <c:pt idx="12">
                  <c:v>256</c:v>
                </c:pt>
                <c:pt idx="13">
                  <c:v>270</c:v>
                </c:pt>
                <c:pt idx="14">
                  <c:v>284</c:v>
                </c:pt>
              </c:numCache>
            </c:numRef>
          </c:cat>
          <c:val>
            <c:numRef>
              <c:f>zrcadlo2!$N$4:$N$18</c:f>
              <c:numCache>
                <c:formatCode>General</c:formatCode>
                <c:ptCount val="15"/>
                <c:pt idx="0">
                  <c:v>7.9960000000000004</c:v>
                </c:pt>
                <c:pt idx="1">
                  <c:v>7.4909999999999997</c:v>
                </c:pt>
                <c:pt idx="2">
                  <c:v>6.5739999999999998</c:v>
                </c:pt>
                <c:pt idx="3">
                  <c:v>6.5259999999999998</c:v>
                </c:pt>
                <c:pt idx="4">
                  <c:v>7.0730000000000004</c:v>
                </c:pt>
                <c:pt idx="5">
                  <c:v>6.6790000000000003</c:v>
                </c:pt>
                <c:pt idx="6">
                  <c:v>7.29</c:v>
                </c:pt>
                <c:pt idx="7">
                  <c:v>6.8460000000000001</c:v>
                </c:pt>
                <c:pt idx="8">
                  <c:v>6.782</c:v>
                </c:pt>
                <c:pt idx="9">
                  <c:v>7.3159999999999998</c:v>
                </c:pt>
                <c:pt idx="10">
                  <c:v>7.0369999999999999</c:v>
                </c:pt>
                <c:pt idx="11">
                  <c:v>6.9509999999999996</c:v>
                </c:pt>
                <c:pt idx="12">
                  <c:v>7.3360000000000003</c:v>
                </c:pt>
                <c:pt idx="13">
                  <c:v>7.12</c:v>
                </c:pt>
                <c:pt idx="14">
                  <c:v>6.7960000000000003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944-4745-ACD2-3BFF460F0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954624"/>
        <c:axId val="318955168"/>
      </c:lineChart>
      <c:dateAx>
        <c:axId val="318954624"/>
        <c:scaling>
          <c:orientation val="minMax"/>
          <c:max val="300"/>
          <c:min val="80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cs-CZ" sz="1300" dirty="0"/>
                  <a:t>Julian </a:t>
                </a:r>
                <a:r>
                  <a:rPr lang="cs-CZ" sz="1300" dirty="0" err="1"/>
                  <a:t>day</a:t>
                </a:r>
                <a:endParaRPr lang="cs-CZ" sz="1300" dirty="0"/>
              </a:p>
            </c:rich>
          </c:tx>
          <c:layout>
            <c:manualLayout>
              <c:xMode val="edge"/>
              <c:yMode val="edge"/>
              <c:x val="0.4568649452699316"/>
              <c:y val="0.78530851488086939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rgbClr val="808080"/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318955168"/>
        <c:crosses val="autoZero"/>
        <c:auto val="0"/>
        <c:lblOffset val="100"/>
        <c:baseTimeUnit val="days"/>
        <c:majorUnit val="20"/>
        <c:majorTimeUnit val="days"/>
      </c:dateAx>
      <c:valAx>
        <c:axId val="318955168"/>
        <c:scaling>
          <c:orientation val="minMax"/>
          <c:max val="9.5"/>
          <c:min val="6.5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cs-CZ" sz="1300" dirty="0"/>
                  <a:t>pH</a:t>
                </a:r>
              </a:p>
            </c:rich>
          </c:tx>
          <c:layout>
            <c:manualLayout>
              <c:xMode val="edge"/>
              <c:yMode val="edge"/>
              <c:x val="3.0648641711265899E-3"/>
              <c:y val="0.35715533791491605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>
            <a:solidFill>
              <a:srgbClr val="808080"/>
            </a:solidFill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318954624"/>
        <c:crosses val="autoZero"/>
        <c:crossBetween val="midCat"/>
        <c:majorUnit val="0.5"/>
      </c:valAx>
      <c:spPr>
        <a:ln>
          <a:solidFill>
            <a:srgbClr val="808080"/>
          </a:solidFill>
        </a:ln>
      </c:spPr>
    </c:plotArea>
    <c:legend>
      <c:legendPos val="r"/>
      <c:layout>
        <c:manualLayout>
          <c:xMode val="edge"/>
          <c:yMode val="edge"/>
          <c:x val="0.18899383983572896"/>
          <c:y val="0.87054784229709792"/>
          <c:w val="0.69237077398179436"/>
          <c:h val="9.223783422831866E-2"/>
        </c:manualLayout>
      </c:layout>
      <c:overlay val="0"/>
      <c:txPr>
        <a:bodyPr/>
        <a:lstStyle/>
        <a:p>
          <a:pPr>
            <a:defRPr sz="1100"/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814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40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1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255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5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1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42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21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670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40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85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AFE79-8BE5-432B-A236-47CEC7640E6C}" type="datetimeFigureOut">
              <a:rPr lang="cs-CZ" smtClean="0"/>
              <a:t>08.03.2021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1487E-79D7-4FFF-AD0D-C8655C19E8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08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af 15"/>
          <p:cNvGraphicFramePr>
            <a:graphicFrameLocks/>
          </p:cNvGraphicFramePr>
          <p:nvPr>
            <p:extLst/>
          </p:nvPr>
        </p:nvGraphicFramePr>
        <p:xfrm>
          <a:off x="934794" y="561513"/>
          <a:ext cx="4390127" cy="2016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140" y="895967"/>
            <a:ext cx="147421" cy="12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781" y="887209"/>
            <a:ext cx="147421" cy="12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359" y="887209"/>
            <a:ext cx="147424" cy="12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283" y="887209"/>
            <a:ext cx="147424" cy="12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ovéPole 14"/>
          <p:cNvSpPr txBox="1"/>
          <p:nvPr/>
        </p:nvSpPr>
        <p:spPr>
          <a:xfrm>
            <a:off x="637305" y="7363695"/>
            <a:ext cx="5251045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6" smtClean="0"/>
              <a:t>Online resource 1. </a:t>
            </a:r>
            <a:r>
              <a:rPr lang="en-US" sz="1016" dirty="0" smtClean="0"/>
              <a:t>Seasonal course of parameters in the water column. Vertical lines separate</a:t>
            </a:r>
          </a:p>
          <a:p>
            <a:r>
              <a:rPr lang="en-US" sz="1016" dirty="0" smtClean="0"/>
              <a:t>spring from summer (Julian day 173) and summer from autumn (Julian day 267). The legend</a:t>
            </a:r>
          </a:p>
          <a:p>
            <a:r>
              <a:rPr lang="en-US" sz="1016" dirty="0" smtClean="0"/>
              <a:t>indicates depth of the measurements. Values for the 30 cm depth were very similar to those at</a:t>
            </a:r>
          </a:p>
          <a:p>
            <a:r>
              <a:rPr lang="en-US" sz="1016" dirty="0" smtClean="0"/>
              <a:t>20 cm depth and therefore are not shown. Symbols of a cloud and a sun represent rainy and</a:t>
            </a:r>
          </a:p>
          <a:p>
            <a:r>
              <a:rPr lang="en-US" sz="1016" dirty="0" smtClean="0"/>
              <a:t>sunny weather on the sampling day, respectively.</a:t>
            </a:r>
            <a:r>
              <a:rPr lang="cs-CZ" sz="1016" dirty="0" smtClean="0"/>
              <a:t> </a:t>
            </a:r>
            <a:endParaRPr lang="cs-CZ" sz="1016" dirty="0">
              <a:solidFill>
                <a:srgbClr val="FF0000"/>
              </a:solidFill>
            </a:endParaRPr>
          </a:p>
        </p:txBody>
      </p:sp>
      <p:graphicFrame>
        <p:nvGraphicFramePr>
          <p:cNvPr id="17" name="Graf 16"/>
          <p:cNvGraphicFramePr>
            <a:graphicFrameLocks/>
          </p:cNvGraphicFramePr>
          <p:nvPr>
            <p:extLst/>
          </p:nvPr>
        </p:nvGraphicFramePr>
        <p:xfrm>
          <a:off x="930398" y="2577935"/>
          <a:ext cx="4390127" cy="2027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9" name="Picture 6"/>
          <p:cNvPicPr>
            <a:picLocks noChangeArrowheads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690" y="816506"/>
            <a:ext cx="189416" cy="18941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" name="Picture 6"/>
          <p:cNvPicPr>
            <a:picLocks noChangeArrowheads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3" y="816506"/>
            <a:ext cx="189416" cy="189416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24" name="Graf 23"/>
          <p:cNvGraphicFramePr>
            <a:graphicFrameLocks/>
          </p:cNvGraphicFramePr>
          <p:nvPr>
            <p:extLst/>
          </p:nvPr>
        </p:nvGraphicFramePr>
        <p:xfrm>
          <a:off x="930397" y="4589909"/>
          <a:ext cx="4394523" cy="2488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9" name="Přímá spojnice 28"/>
          <p:cNvCxnSpPr/>
          <p:nvPr/>
        </p:nvCxnSpPr>
        <p:spPr>
          <a:xfrm flipV="1">
            <a:off x="3026358" y="716804"/>
            <a:ext cx="0" cy="5550153"/>
          </a:xfrm>
          <a:prstGeom prst="line">
            <a:avLst/>
          </a:prstGeom>
          <a:ln w="12700">
            <a:solidFill>
              <a:srgbClr val="8080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/>
          <p:cNvCxnSpPr/>
          <p:nvPr/>
        </p:nvCxnSpPr>
        <p:spPr>
          <a:xfrm flipH="1" flipV="1">
            <a:off x="4897886" y="711188"/>
            <a:ext cx="36757" cy="5550153"/>
          </a:xfrm>
          <a:prstGeom prst="line">
            <a:avLst/>
          </a:prstGeom>
          <a:ln w="12700">
            <a:solidFill>
              <a:srgbClr val="8080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3568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96</Words>
  <Application>Microsoft Office PowerPoint</Application>
  <PresentationFormat>Předvádění na obrazovce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noname</dc:creator>
  <cp:lastModifiedBy>noname</cp:lastModifiedBy>
  <cp:revision>1</cp:revision>
  <dcterms:created xsi:type="dcterms:W3CDTF">2021-03-08T21:15:13Z</dcterms:created>
  <dcterms:modified xsi:type="dcterms:W3CDTF">2021-03-08T21:19:20Z</dcterms:modified>
</cp:coreProperties>
</file>