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6858000" cy="9906000" type="A4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2" userDrawn="1">
          <p15:clr>
            <a:srgbClr val="A4A3A4"/>
          </p15:clr>
        </p15:guide>
        <p15:guide id="2" pos="22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CCECFF"/>
    <a:srgbClr val="99CCFF"/>
    <a:srgbClr val="006600"/>
    <a:srgbClr val="66FFCC"/>
    <a:srgbClr val="B3B3B3"/>
    <a:srgbClr val="00CC00"/>
    <a:srgbClr val="FF0066"/>
    <a:srgbClr val="008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4660"/>
  </p:normalViewPr>
  <p:slideViewPr>
    <p:cSldViewPr snapToObjects="1">
      <p:cViewPr>
        <p:scale>
          <a:sx n="100" d="100"/>
          <a:sy n="100" d="100"/>
        </p:scale>
        <p:origin x="1404" y="-2376"/>
      </p:cViewPr>
      <p:guideLst>
        <p:guide orient="horz" pos="4322"/>
        <p:guide pos="22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664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6566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469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57176" y="3338691"/>
            <a:ext cx="2257425" cy="9442803"/>
          </a:xfrm>
        </p:spPr>
        <p:txBody>
          <a:bodyPr/>
          <a:lstStyle>
            <a:lvl1pPr>
              <a:defRPr sz="2799"/>
            </a:lvl1pPr>
            <a:lvl2pPr>
              <a:defRPr sz="240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2628901" y="3338691"/>
            <a:ext cx="2257425" cy="9442803"/>
          </a:xfrm>
        </p:spPr>
        <p:txBody>
          <a:bodyPr/>
          <a:lstStyle>
            <a:lvl1pPr>
              <a:defRPr sz="2799"/>
            </a:lvl1pPr>
            <a:lvl2pPr>
              <a:defRPr sz="240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97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3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6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3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6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5083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429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486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3" indent="0">
              <a:buNone/>
              <a:defRPr sz="900"/>
            </a:lvl5pPr>
            <a:lvl6pPr marL="2285905" indent="0">
              <a:buNone/>
              <a:defRPr sz="900"/>
            </a:lvl6pPr>
            <a:lvl7pPr marL="2743085" indent="0">
              <a:buNone/>
              <a:defRPr sz="900"/>
            </a:lvl7pPr>
            <a:lvl8pPr marL="3200266" indent="0">
              <a:buNone/>
              <a:defRPr sz="900"/>
            </a:lvl8pPr>
            <a:lvl9pPr marL="3657446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979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199"/>
            </a:lvl1pPr>
            <a:lvl2pPr marL="457181" indent="0">
              <a:buNone/>
              <a:defRPr sz="2799"/>
            </a:lvl2pPr>
            <a:lvl3pPr marL="914362" indent="0">
              <a:buNone/>
              <a:defRPr sz="2401"/>
            </a:lvl3pPr>
            <a:lvl4pPr marL="1371543" indent="0">
              <a:buNone/>
              <a:defRPr sz="2000"/>
            </a:lvl4pPr>
            <a:lvl5pPr marL="1828723" indent="0">
              <a:buNone/>
              <a:defRPr sz="2000"/>
            </a:lvl5pPr>
            <a:lvl6pPr marL="2285905" indent="0">
              <a:buNone/>
              <a:defRPr sz="2000"/>
            </a:lvl6pPr>
            <a:lvl7pPr marL="2743085" indent="0">
              <a:buNone/>
              <a:defRPr sz="2000"/>
            </a:lvl7pPr>
            <a:lvl8pPr marL="3200266" indent="0">
              <a:buNone/>
              <a:defRPr sz="2000"/>
            </a:lvl8pPr>
            <a:lvl9pPr marL="3657446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3" indent="0">
              <a:buNone/>
              <a:defRPr sz="900"/>
            </a:lvl5pPr>
            <a:lvl6pPr marL="2285905" indent="0">
              <a:buNone/>
              <a:defRPr sz="900"/>
            </a:lvl6pPr>
            <a:lvl7pPr marL="2743085" indent="0">
              <a:buNone/>
              <a:defRPr sz="900"/>
            </a:lvl7pPr>
            <a:lvl8pPr marL="3200266" indent="0">
              <a:buNone/>
              <a:defRPr sz="900"/>
            </a:lvl8pPr>
            <a:lvl9pPr marL="3657446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59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331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257176" y="573264"/>
            <a:ext cx="3357563" cy="1220822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589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0CE13-BFBF-4CA1-A1D7-6267740ABC7A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88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6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918" indent="-285738" algn="l" defTabSz="914362" rtl="0" eaLnBrk="1" latinLnBrk="0" hangingPunct="1">
        <a:spcBef>
          <a:spcPct val="20000"/>
        </a:spcBef>
        <a:buFont typeface="Arial" panose="020B0604020202020204" pitchFamily="34" charset="0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2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5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>
          <a:xfrm>
            <a:off x="202226" y="7202643"/>
            <a:ext cx="6453547" cy="127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1" dirty="0"/>
              <a:t>Online </a:t>
            </a:r>
            <a:r>
              <a:rPr lang="cs-CZ" sz="1101" dirty="0" err="1"/>
              <a:t>resource</a:t>
            </a:r>
            <a:r>
              <a:rPr lang="cs-CZ" sz="1101" dirty="0"/>
              <a:t> 3. </a:t>
            </a:r>
            <a:r>
              <a:rPr lang="cs-CZ" sz="1101" dirty="0" err="1" smtClean="0"/>
              <a:t>Photographic</a:t>
            </a:r>
            <a:r>
              <a:rPr lang="cs-CZ" sz="1101" dirty="0" smtClean="0"/>
              <a:t> </a:t>
            </a:r>
            <a:r>
              <a:rPr lang="cs-CZ" sz="1101" dirty="0" err="1" smtClean="0"/>
              <a:t>documentation</a:t>
            </a:r>
            <a:r>
              <a:rPr lang="cs-CZ" sz="1101" dirty="0" smtClean="0"/>
              <a:t> </a:t>
            </a:r>
            <a:r>
              <a:rPr lang="cs-CZ" sz="1101" dirty="0" err="1" smtClean="0"/>
              <a:t>of</a:t>
            </a:r>
            <a:r>
              <a:rPr lang="cs-CZ" sz="1101" dirty="0" smtClean="0"/>
              <a:t> </a:t>
            </a:r>
            <a:r>
              <a:rPr lang="cs-CZ" sz="1101" dirty="0" err="1" smtClean="0"/>
              <a:t>the</a:t>
            </a:r>
            <a:r>
              <a:rPr lang="cs-CZ" sz="1101" dirty="0" smtClean="0"/>
              <a:t> </a:t>
            </a:r>
            <a:r>
              <a:rPr lang="cs-CZ" sz="1101" dirty="0" err="1" smtClean="0"/>
              <a:t>condition</a:t>
            </a:r>
            <a:r>
              <a:rPr lang="cs-CZ" sz="1101" dirty="0" smtClean="0"/>
              <a:t> </a:t>
            </a:r>
            <a:r>
              <a:rPr lang="cs-CZ" sz="1101" dirty="0" err="1" smtClean="0"/>
              <a:t>of</a:t>
            </a:r>
            <a:r>
              <a:rPr lang="cs-CZ" sz="1101" dirty="0" smtClean="0"/>
              <a:t> </a:t>
            </a:r>
            <a:r>
              <a:rPr lang="cs-CZ" sz="1101" i="1" dirty="0" smtClean="0"/>
              <a:t>T. </a:t>
            </a:r>
            <a:r>
              <a:rPr lang="cs-CZ" sz="1101" i="1" dirty="0" err="1" smtClean="0"/>
              <a:t>angustifolia</a:t>
            </a:r>
            <a:r>
              <a:rPr lang="cs-CZ" sz="1101" i="1" dirty="0" smtClean="0"/>
              <a:t> </a:t>
            </a:r>
            <a:r>
              <a:rPr lang="cs-CZ" sz="1101" smtClean="0"/>
              <a:t>biotopes</a:t>
            </a:r>
            <a:r>
              <a:rPr lang="en-US" sz="1101" smtClean="0"/>
              <a:t>; </a:t>
            </a:r>
            <a:r>
              <a:rPr lang="cs-CZ" sz="1101" dirty="0"/>
              <a:t>a </a:t>
            </a:r>
            <a:r>
              <a:rPr lang="en-US" sz="1101" dirty="0"/>
              <a:t>– </a:t>
            </a:r>
            <a:r>
              <a:rPr lang="cs-CZ" sz="1101" dirty="0" err="1"/>
              <a:t>shoots</a:t>
            </a:r>
            <a:r>
              <a:rPr lang="cs-CZ" sz="1101" dirty="0"/>
              <a:t> </a:t>
            </a:r>
            <a:r>
              <a:rPr lang="cs-CZ" sz="1101" dirty="0" err="1"/>
              <a:t>damaged</a:t>
            </a:r>
            <a:r>
              <a:rPr lang="cs-CZ" sz="1101" dirty="0"/>
              <a:t> </a:t>
            </a:r>
            <a:r>
              <a:rPr lang="en-US" sz="1101" dirty="0"/>
              <a:t>by grazing in a spa</a:t>
            </a:r>
            <a:r>
              <a:rPr lang="cs-CZ" sz="1101" dirty="0"/>
              <a:t>r</a:t>
            </a:r>
            <a:r>
              <a:rPr lang="en-US" sz="1101" dirty="0"/>
              <a:t>se stand</a:t>
            </a:r>
            <a:r>
              <a:rPr lang="cs-CZ" sz="1101" dirty="0"/>
              <a:t>; </a:t>
            </a:r>
            <a:r>
              <a:rPr lang="en-US" sz="1101" dirty="0"/>
              <a:t>b</a:t>
            </a:r>
            <a:r>
              <a:rPr lang="cs-CZ" sz="1101" dirty="0"/>
              <a:t> – </a:t>
            </a:r>
            <a:r>
              <a:rPr lang="cs-CZ" sz="1101" dirty="0" err="1"/>
              <a:t>uprooted</a:t>
            </a:r>
            <a:r>
              <a:rPr lang="cs-CZ" sz="1101" dirty="0"/>
              <a:t> </a:t>
            </a:r>
            <a:r>
              <a:rPr lang="en-US" sz="1101" dirty="0"/>
              <a:t>clumps in a </a:t>
            </a:r>
            <a:r>
              <a:rPr lang="cs-CZ" sz="1101" dirty="0" err="1" smtClean="0"/>
              <a:t>sparse</a:t>
            </a:r>
            <a:r>
              <a:rPr lang="cs-CZ" sz="1101" dirty="0" smtClean="0"/>
              <a:t> </a:t>
            </a:r>
            <a:r>
              <a:rPr lang="en-US" sz="1101" dirty="0" smtClean="0"/>
              <a:t>stand</a:t>
            </a:r>
            <a:r>
              <a:rPr lang="en-US" sz="1101" dirty="0"/>
              <a:t>;</a:t>
            </a:r>
            <a:r>
              <a:rPr lang="cs-CZ" sz="1101" dirty="0"/>
              <a:t> </a:t>
            </a:r>
            <a:r>
              <a:rPr lang="en-US" sz="1101" dirty="0"/>
              <a:t>c –</a:t>
            </a:r>
            <a:r>
              <a:rPr lang="cs-CZ" sz="1101" dirty="0"/>
              <a:t> </a:t>
            </a:r>
            <a:r>
              <a:rPr lang="cs-CZ" sz="1101" dirty="0" err="1"/>
              <a:t>broken</a:t>
            </a:r>
            <a:r>
              <a:rPr lang="cs-CZ" sz="1101" dirty="0"/>
              <a:t> </a:t>
            </a:r>
            <a:r>
              <a:rPr lang="en-US" sz="1101" dirty="0"/>
              <a:t>rhizome apex</a:t>
            </a:r>
            <a:r>
              <a:rPr lang="cs-CZ" sz="1101" dirty="0"/>
              <a:t> in </a:t>
            </a:r>
            <a:r>
              <a:rPr lang="cs-CZ" sz="1101" dirty="0" err="1"/>
              <a:t>an</a:t>
            </a:r>
            <a:r>
              <a:rPr lang="cs-CZ" sz="1101" dirty="0"/>
              <a:t> </a:t>
            </a:r>
            <a:r>
              <a:rPr lang="cs-CZ" sz="1101" dirty="0" err="1"/>
              <a:t>uprooted</a:t>
            </a:r>
            <a:r>
              <a:rPr lang="cs-CZ" sz="1101" dirty="0"/>
              <a:t> plant</a:t>
            </a:r>
            <a:r>
              <a:rPr lang="cs-CZ" sz="1101" i="1" dirty="0"/>
              <a:t>;</a:t>
            </a:r>
            <a:r>
              <a:rPr lang="cs-CZ" sz="1101" dirty="0"/>
              <a:t> d</a:t>
            </a:r>
            <a:r>
              <a:rPr lang="en-US" sz="1101" dirty="0"/>
              <a:t> –</a:t>
            </a:r>
            <a:r>
              <a:rPr lang="cs-CZ" sz="1101" dirty="0"/>
              <a:t> G</a:t>
            </a:r>
            <a:r>
              <a:rPr lang="en-US" sz="1101" dirty="0" err="1"/>
              <a:t>raylag</a:t>
            </a:r>
            <a:r>
              <a:rPr lang="en-US" sz="1101" dirty="0"/>
              <a:t> geese grazing in a sparse stand </a:t>
            </a:r>
            <a:r>
              <a:rPr lang="cs-CZ" sz="1101" dirty="0" smtClean="0"/>
              <a:t>(night </a:t>
            </a:r>
            <a:r>
              <a:rPr lang="cs-CZ" sz="1101" dirty="0" err="1" smtClean="0"/>
              <a:t>photo</a:t>
            </a:r>
            <a:r>
              <a:rPr lang="cs-CZ" sz="1101" dirty="0" smtClean="0"/>
              <a:t> </a:t>
            </a:r>
            <a:r>
              <a:rPr lang="cs-CZ" sz="1101" dirty="0" err="1"/>
              <a:t>from</a:t>
            </a:r>
            <a:r>
              <a:rPr lang="cs-CZ" sz="1101" dirty="0"/>
              <a:t> </a:t>
            </a:r>
            <a:r>
              <a:rPr lang="en-US" sz="1101" dirty="0"/>
              <a:t>a camera</a:t>
            </a:r>
            <a:r>
              <a:rPr lang="cs-CZ" sz="1101" dirty="0"/>
              <a:t> </a:t>
            </a:r>
            <a:r>
              <a:rPr lang="en-US" sz="1101" dirty="0"/>
              <a:t>trap</a:t>
            </a:r>
            <a:r>
              <a:rPr lang="cs-CZ" sz="1101" dirty="0"/>
              <a:t>); </a:t>
            </a:r>
            <a:r>
              <a:rPr lang="cs-CZ" sz="1101" dirty="0" smtClean="0"/>
              <a:t>e </a:t>
            </a:r>
            <a:r>
              <a:rPr lang="en-US" sz="1101" dirty="0"/>
              <a:t>–</a:t>
            </a:r>
            <a:r>
              <a:rPr lang="cs-CZ" sz="1101" dirty="0" smtClean="0"/>
              <a:t> </a:t>
            </a:r>
            <a:r>
              <a:rPr lang="cs-CZ" sz="1101" dirty="0"/>
              <a:t>a</a:t>
            </a:r>
            <a:r>
              <a:rPr lang="cs-CZ" sz="1101" dirty="0" smtClean="0"/>
              <a:t> </a:t>
            </a:r>
            <a:r>
              <a:rPr lang="cs-CZ" sz="1101" dirty="0"/>
              <a:t>green </a:t>
            </a:r>
            <a:r>
              <a:rPr lang="cs-CZ" sz="1101" dirty="0" err="1"/>
              <a:t>fibre-glass</a:t>
            </a:r>
            <a:r>
              <a:rPr lang="cs-CZ" sz="1101" dirty="0"/>
              <a:t> </a:t>
            </a:r>
            <a:r>
              <a:rPr lang="cs-CZ" sz="1101" dirty="0" err="1"/>
              <a:t>stick</a:t>
            </a:r>
            <a:r>
              <a:rPr lang="cs-CZ" sz="1101" dirty="0"/>
              <a:t> </a:t>
            </a:r>
            <a:r>
              <a:rPr lang="cs-CZ" sz="1101" dirty="0" err="1"/>
              <a:t>labelling</a:t>
            </a:r>
            <a:r>
              <a:rPr lang="cs-CZ" sz="1101" dirty="0"/>
              <a:t> a </a:t>
            </a:r>
            <a:r>
              <a:rPr lang="cs-CZ" sz="1101" dirty="0" err="1" smtClean="0"/>
              <a:t>site</a:t>
            </a:r>
            <a:r>
              <a:rPr lang="cs-CZ" sz="1101" dirty="0" smtClean="0"/>
              <a:t> and </a:t>
            </a:r>
            <a:r>
              <a:rPr lang="cs-CZ" sz="1101" dirty="0" err="1"/>
              <a:t>an</a:t>
            </a:r>
            <a:r>
              <a:rPr lang="cs-CZ" sz="1101" dirty="0"/>
              <a:t> iron </a:t>
            </a:r>
            <a:r>
              <a:rPr lang="cs-CZ" sz="1101" dirty="0" err="1"/>
              <a:t>stick</a:t>
            </a:r>
            <a:r>
              <a:rPr lang="cs-CZ" sz="1101" dirty="0"/>
              <a:t> </a:t>
            </a:r>
            <a:r>
              <a:rPr lang="cs-CZ" sz="1101" dirty="0" err="1"/>
              <a:t>indicating</a:t>
            </a:r>
            <a:r>
              <a:rPr lang="cs-CZ" sz="1101" dirty="0"/>
              <a:t> </a:t>
            </a:r>
            <a:r>
              <a:rPr lang="cs-CZ" sz="1101" dirty="0" err="1"/>
              <a:t>the</a:t>
            </a:r>
            <a:r>
              <a:rPr lang="cs-CZ" sz="1101" dirty="0"/>
              <a:t> </a:t>
            </a:r>
            <a:r>
              <a:rPr lang="cs-CZ" sz="1101" dirty="0" err="1"/>
              <a:t>redox</a:t>
            </a:r>
            <a:r>
              <a:rPr lang="cs-CZ" sz="1101" dirty="0"/>
              <a:t> </a:t>
            </a:r>
            <a:r>
              <a:rPr lang="cs-CZ" sz="1101" dirty="0" err="1"/>
              <a:t>conditions</a:t>
            </a:r>
            <a:r>
              <a:rPr lang="cs-CZ" sz="1101" dirty="0"/>
              <a:t> in </a:t>
            </a:r>
            <a:r>
              <a:rPr lang="cs-CZ" sz="1101" dirty="0" err="1"/>
              <a:t>water</a:t>
            </a:r>
            <a:r>
              <a:rPr lang="cs-CZ" sz="1101" dirty="0"/>
              <a:t> and </a:t>
            </a:r>
            <a:r>
              <a:rPr lang="cs-CZ" sz="1101" dirty="0" err="1" smtClean="0"/>
              <a:t>sediments</a:t>
            </a:r>
            <a:r>
              <a:rPr lang="cs-CZ" sz="1101" dirty="0" smtClean="0"/>
              <a:t>.  </a:t>
            </a:r>
            <a:r>
              <a:rPr lang="cs-CZ" sz="1101" dirty="0" err="1"/>
              <a:t>The</a:t>
            </a:r>
            <a:r>
              <a:rPr lang="cs-CZ" sz="1101" dirty="0"/>
              <a:t> </a:t>
            </a:r>
            <a:r>
              <a:rPr lang="cs-CZ" sz="1101" dirty="0" err="1"/>
              <a:t>arrows</a:t>
            </a:r>
            <a:r>
              <a:rPr lang="cs-CZ" sz="1101" dirty="0"/>
              <a:t> show </a:t>
            </a:r>
            <a:r>
              <a:rPr lang="cs-CZ" sz="1101" dirty="0" err="1"/>
              <a:t>the</a:t>
            </a:r>
            <a:r>
              <a:rPr lang="cs-CZ" sz="1101" dirty="0"/>
              <a:t> interface </a:t>
            </a:r>
            <a:r>
              <a:rPr lang="cs-CZ" sz="1101" dirty="0" err="1"/>
              <a:t>between</a:t>
            </a:r>
            <a:r>
              <a:rPr lang="cs-CZ" sz="1101" dirty="0"/>
              <a:t> </a:t>
            </a:r>
            <a:r>
              <a:rPr lang="cs-CZ" sz="1101" dirty="0" err="1"/>
              <a:t>the</a:t>
            </a:r>
            <a:r>
              <a:rPr lang="cs-CZ" sz="1101" dirty="0"/>
              <a:t> </a:t>
            </a:r>
            <a:r>
              <a:rPr lang="cs-CZ" sz="1101" dirty="0" err="1"/>
              <a:t>oxidied</a:t>
            </a:r>
            <a:r>
              <a:rPr lang="cs-CZ" sz="1101" dirty="0"/>
              <a:t> and </a:t>
            </a:r>
            <a:r>
              <a:rPr lang="cs-CZ" sz="1101" dirty="0" err="1"/>
              <a:t>reduced</a:t>
            </a:r>
            <a:r>
              <a:rPr lang="cs-CZ" sz="1101" dirty="0"/>
              <a:t> </a:t>
            </a:r>
            <a:r>
              <a:rPr lang="cs-CZ" sz="1101" dirty="0" err="1"/>
              <a:t>zones</a:t>
            </a:r>
            <a:r>
              <a:rPr lang="cs-CZ" sz="1101" dirty="0"/>
              <a:t> on </a:t>
            </a:r>
            <a:r>
              <a:rPr lang="cs-CZ" sz="1101" dirty="0" err="1"/>
              <a:t>the</a:t>
            </a:r>
            <a:r>
              <a:rPr lang="cs-CZ" sz="1101" dirty="0"/>
              <a:t> </a:t>
            </a:r>
            <a:r>
              <a:rPr lang="cs-CZ" sz="1101" dirty="0" err="1" smtClean="0"/>
              <a:t>stick</a:t>
            </a:r>
            <a:r>
              <a:rPr lang="cs-CZ" sz="1101" dirty="0" smtClean="0"/>
              <a:t>, </a:t>
            </a:r>
            <a:r>
              <a:rPr lang="cs-CZ" sz="1101" dirty="0" err="1" smtClean="0"/>
              <a:t>respectively</a:t>
            </a:r>
            <a:r>
              <a:rPr lang="cs-CZ" sz="1101" dirty="0" smtClean="0"/>
              <a:t>. </a:t>
            </a:r>
            <a:endParaRPr lang="cs-CZ" sz="1101" dirty="0"/>
          </a:p>
          <a:p>
            <a:endParaRPr lang="en-US" sz="1101" i="1" dirty="0"/>
          </a:p>
          <a:p>
            <a:endParaRPr lang="en-US" sz="1101" dirty="0"/>
          </a:p>
        </p:txBody>
      </p:sp>
      <p:grpSp>
        <p:nvGrpSpPr>
          <p:cNvPr id="3" name="Skupina 2"/>
          <p:cNvGrpSpPr/>
          <p:nvPr/>
        </p:nvGrpSpPr>
        <p:grpSpPr>
          <a:xfrm>
            <a:off x="3480151" y="258147"/>
            <a:ext cx="3240000" cy="1820879"/>
            <a:chOff x="66359" y="200472"/>
            <a:chExt cx="3240000" cy="1820880"/>
          </a:xfrm>
        </p:grpSpPr>
        <p:pic>
          <p:nvPicPr>
            <p:cNvPr id="8" name="Obrázek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59" y="200472"/>
              <a:ext cx="3240000" cy="1820880"/>
            </a:xfrm>
            <a:prstGeom prst="rect">
              <a:avLst/>
            </a:prstGeom>
          </p:spPr>
        </p:pic>
        <p:sp>
          <p:nvSpPr>
            <p:cNvPr id="2" name="TextovéPole 1"/>
            <p:cNvSpPr txBox="1"/>
            <p:nvPr/>
          </p:nvSpPr>
          <p:spPr>
            <a:xfrm>
              <a:off x="87217" y="1578891"/>
              <a:ext cx="439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>
                  <a:solidFill>
                    <a:schemeClr val="bg1"/>
                  </a:solidFill>
                </a:rPr>
                <a:t>b</a:t>
              </a:r>
            </a:p>
          </p:txBody>
        </p:sp>
      </p:grpSp>
      <p:sp>
        <p:nvSpPr>
          <p:cNvPr id="11" name="TextovéPole 10"/>
          <p:cNvSpPr txBox="1"/>
          <p:nvPr/>
        </p:nvSpPr>
        <p:spPr>
          <a:xfrm>
            <a:off x="131081" y="6471555"/>
            <a:ext cx="439258" cy="46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1" dirty="0">
                <a:solidFill>
                  <a:schemeClr val="bg1"/>
                </a:solidFill>
              </a:rPr>
              <a:t>c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3487209" y="2206281"/>
            <a:ext cx="3240000" cy="2430001"/>
            <a:chOff x="73417" y="2148606"/>
            <a:chExt cx="3240000" cy="2430000"/>
          </a:xfrm>
        </p:grpSpPr>
        <p:pic>
          <p:nvPicPr>
            <p:cNvPr id="7" name="Obrázek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7" y="2148606"/>
              <a:ext cx="3240000" cy="2430000"/>
            </a:xfrm>
            <a:prstGeom prst="rect">
              <a:avLst/>
            </a:prstGeom>
          </p:spPr>
        </p:pic>
        <p:sp>
          <p:nvSpPr>
            <p:cNvPr id="12" name="TextovéPole 11"/>
            <p:cNvSpPr txBox="1"/>
            <p:nvPr/>
          </p:nvSpPr>
          <p:spPr>
            <a:xfrm>
              <a:off x="123221" y="4135175"/>
              <a:ext cx="439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>
                  <a:solidFill>
                    <a:schemeClr val="bg1"/>
                  </a:solidFill>
                </a:rPr>
                <a:t>c</a:t>
              </a:r>
            </a:p>
          </p:txBody>
        </p:sp>
      </p:grpSp>
      <p:grpSp>
        <p:nvGrpSpPr>
          <p:cNvPr id="5" name="Skupina 4"/>
          <p:cNvGrpSpPr/>
          <p:nvPr/>
        </p:nvGrpSpPr>
        <p:grpSpPr>
          <a:xfrm>
            <a:off x="128968" y="258147"/>
            <a:ext cx="3240000" cy="4378135"/>
            <a:chOff x="3442692" y="200472"/>
            <a:chExt cx="3240000" cy="4378134"/>
          </a:xfrm>
        </p:grpSpPr>
        <p:pic>
          <p:nvPicPr>
            <p:cNvPr id="6" name="Obrázek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2692" y="200472"/>
              <a:ext cx="3240000" cy="4378134"/>
            </a:xfrm>
            <a:prstGeom prst="rect">
              <a:avLst/>
            </a:prstGeom>
          </p:spPr>
        </p:pic>
        <p:sp>
          <p:nvSpPr>
            <p:cNvPr id="13" name="TextovéPole 12"/>
            <p:cNvSpPr txBox="1"/>
            <p:nvPr/>
          </p:nvSpPr>
          <p:spPr>
            <a:xfrm>
              <a:off x="3495153" y="4139241"/>
              <a:ext cx="439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>
                  <a:solidFill>
                    <a:schemeClr val="bg1"/>
                  </a:solidFill>
                </a:rPr>
                <a:t>a</a:t>
              </a:r>
            </a:p>
          </p:txBody>
        </p:sp>
      </p:grp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29DA91FF-1F31-4A9C-818D-E172F8F96B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81" y="4784034"/>
            <a:ext cx="3240000" cy="2270856"/>
          </a:xfrm>
          <a:prstGeom prst="rect">
            <a:avLst/>
          </a:prstGeom>
        </p:spPr>
      </p:pic>
      <p:grpSp>
        <p:nvGrpSpPr>
          <p:cNvPr id="15" name="Skupina 14">
            <a:extLst>
              <a:ext uri="{FF2B5EF4-FFF2-40B4-BE49-F238E27FC236}">
                <a16:creationId xmlns:a16="http://schemas.microsoft.com/office/drawing/2014/main" xmlns="" id="{0867D9E2-665F-4ED1-905D-6E542BFABF10}"/>
              </a:ext>
            </a:extLst>
          </p:cNvPr>
          <p:cNvGrpSpPr/>
          <p:nvPr/>
        </p:nvGrpSpPr>
        <p:grpSpPr>
          <a:xfrm>
            <a:off x="3487209" y="4784034"/>
            <a:ext cx="3240000" cy="2270856"/>
            <a:chOff x="1670078" y="1280592"/>
            <a:chExt cx="3420380" cy="1922253"/>
          </a:xfrm>
        </p:grpSpPr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xmlns="" id="{90458689-86B4-413E-AEFC-9292DCE8F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670078" y="1280592"/>
              <a:ext cx="3420380" cy="1922253"/>
            </a:xfrm>
            <a:prstGeom prst="rect">
              <a:avLst/>
            </a:prstGeom>
          </p:spPr>
        </p:pic>
        <p:cxnSp>
          <p:nvCxnSpPr>
            <p:cNvPr id="17" name="Přímá spojnice se šipkou 16">
              <a:extLst>
                <a:ext uri="{FF2B5EF4-FFF2-40B4-BE49-F238E27FC236}">
                  <a16:creationId xmlns:a16="http://schemas.microsoft.com/office/drawing/2014/main" xmlns="" id="{EF8AC3F6-3ACF-45C2-B932-DEA52C8B6A25}"/>
                </a:ext>
              </a:extLst>
            </p:cNvPr>
            <p:cNvCxnSpPr/>
            <p:nvPr/>
          </p:nvCxnSpPr>
          <p:spPr>
            <a:xfrm flipV="1">
              <a:off x="3392996" y="2303156"/>
              <a:ext cx="0" cy="52076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římá spojnice se šipkou 17">
              <a:extLst>
                <a:ext uri="{FF2B5EF4-FFF2-40B4-BE49-F238E27FC236}">
                  <a16:creationId xmlns:a16="http://schemas.microsoft.com/office/drawing/2014/main" xmlns="" id="{3E915779-A538-4108-9D06-360AE67A1B42}"/>
                </a:ext>
              </a:extLst>
            </p:cNvPr>
            <p:cNvCxnSpPr/>
            <p:nvPr/>
          </p:nvCxnSpPr>
          <p:spPr>
            <a:xfrm>
              <a:off x="3380268" y="1419764"/>
              <a:ext cx="6965" cy="576787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xmlns="" id="{E9CCE6A5-DD73-45A0-8E39-2D8766194DFC}"/>
                </a:ext>
              </a:extLst>
            </p:cNvPr>
            <p:cNvSpPr/>
            <p:nvPr/>
          </p:nvSpPr>
          <p:spPr>
            <a:xfrm>
              <a:off x="4761148" y="2801470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cs-CZ" dirty="0">
                <a:solidFill>
                  <a:schemeClr val="bg1"/>
                </a:solidFill>
              </a:endParaRPr>
            </a:p>
          </p:txBody>
        </p: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xmlns="" id="{738CF284-F2DD-48EF-A40B-1E32F915BE10}"/>
                </a:ext>
              </a:extLst>
            </p:cNvPr>
            <p:cNvSpPr txBox="1"/>
            <p:nvPr/>
          </p:nvSpPr>
          <p:spPr>
            <a:xfrm>
              <a:off x="2960948" y="1676635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 err="1">
                  <a:solidFill>
                    <a:schemeClr val="bg1"/>
                  </a:solidFill>
                </a:rPr>
                <a:t>ox</a:t>
              </a:r>
              <a:endParaRPr lang="cs-CZ" dirty="0">
                <a:solidFill>
                  <a:schemeClr val="bg1"/>
                </a:solidFill>
              </a:endParaRPr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xmlns="" id="{90139AA3-2D83-4113-A928-E16F7DAE602F}"/>
                </a:ext>
              </a:extLst>
            </p:cNvPr>
            <p:cNvSpPr txBox="1"/>
            <p:nvPr/>
          </p:nvSpPr>
          <p:spPr>
            <a:xfrm>
              <a:off x="3429000" y="1676635"/>
              <a:ext cx="562014" cy="312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 err="1">
                  <a:solidFill>
                    <a:schemeClr val="bg1"/>
                  </a:solidFill>
                </a:rPr>
                <a:t>red</a:t>
              </a:r>
              <a:endParaRPr lang="cs-CZ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ovéPole 21">
            <a:extLst>
              <a:ext uri="{FF2B5EF4-FFF2-40B4-BE49-F238E27FC236}">
                <a16:creationId xmlns:a16="http://schemas.microsoft.com/office/drawing/2014/main" xmlns="" id="{31F6B53E-E0DD-4E73-B887-34C85E51247D}"/>
              </a:ext>
            </a:extLst>
          </p:cNvPr>
          <p:cNvSpPr txBox="1"/>
          <p:nvPr/>
        </p:nvSpPr>
        <p:spPr>
          <a:xfrm>
            <a:off x="170910" y="6595851"/>
            <a:ext cx="439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xmlns="" id="{524BACA6-CBD9-4256-94A5-2E0914F86F23}"/>
              </a:ext>
            </a:extLst>
          </p:cNvPr>
          <p:cNvSpPr txBox="1"/>
          <p:nvPr/>
        </p:nvSpPr>
        <p:spPr>
          <a:xfrm>
            <a:off x="3517626" y="6607246"/>
            <a:ext cx="439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6582515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6416</TotalTime>
  <Words>112</Words>
  <Application>Microsoft Office PowerPoint</Application>
  <PresentationFormat>A4 (210 x 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B560</dc:creator>
  <cp:lastModifiedBy>noname</cp:lastModifiedBy>
  <cp:revision>130</cp:revision>
  <dcterms:created xsi:type="dcterms:W3CDTF">2017-05-04T18:47:52Z</dcterms:created>
  <dcterms:modified xsi:type="dcterms:W3CDTF">2021-03-08T22:07:31Z</dcterms:modified>
</cp:coreProperties>
</file>