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64" r:id="rId5"/>
    <p:sldId id="348" r:id="rId6"/>
    <p:sldId id="347" r:id="rId7"/>
    <p:sldId id="322" r:id="rId8"/>
    <p:sldId id="329" r:id="rId9"/>
    <p:sldId id="345" r:id="rId10"/>
    <p:sldId id="337" r:id="rId11"/>
    <p:sldId id="363" r:id="rId12"/>
    <p:sldId id="371" r:id="rId13"/>
    <p:sldId id="366" r:id="rId14"/>
    <p:sldId id="372" r:id="rId1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, Qingde" initials="WQ" lastIdx="1" clrIdx="0">
    <p:extLst>
      <p:ext uri="{19B8F6BF-5375-455C-9EA6-DF929625EA0E}">
        <p15:presenceInfo xmlns:p15="http://schemas.microsoft.com/office/powerpoint/2012/main" userId="S::wangqd@pitt.edu::79e0d998-234f-4701-982c-6b186ccbe4a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EF88C1-68D8-4BE1-8E4D-CCB4FB0ECBB3}" v="11" dt="2021-03-30T21:09:52.9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228" autoAdjust="0"/>
    <p:restoredTop sz="94660"/>
  </p:normalViewPr>
  <p:slideViewPr>
    <p:cSldViewPr snapToGrid="0">
      <p:cViewPr varScale="1">
        <p:scale>
          <a:sx n="68" d="100"/>
          <a:sy n="68" d="100"/>
        </p:scale>
        <p:origin x="67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90CE1-C024-4E27-8EF2-9BF12F954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7F9A3A-6AE1-49E5-B5CA-85179531D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B0ABD-327E-4A49-9F1F-39E03501E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E9376-EBE3-4E4E-A896-7E5B3C7E7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BFE15-5EED-4478-A302-EBA253A0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16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EFF06-8E80-43CA-BAF0-9C6E9481C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764C0-BB57-44CE-A1A3-2FDCDDF1F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B95C-8B40-434E-9BF3-3ECADE3BF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C3B67-E133-4AEF-8AB8-F3472D3FF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D1DBF-11AB-48CE-B460-AF500A04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90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33A46-569F-432C-8AF5-46F902C9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93995-236E-4B82-A41A-E26316814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1BB5E-880F-4D26-B913-892396BB7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76CE7-D933-4EAE-A3F4-C7FC6721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1D089-4775-4F64-9FE3-5D8ED24AD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1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3881C-2DC8-43E3-B5B6-C93755B5B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E03DB-F9C2-4BCB-B800-A171C1ADE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3EC67A-6753-4A57-94E8-4FCA8881A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5BB31-793E-4F04-9488-C1114E8E1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13AE3-6837-4141-96DA-87B4380EE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DE604-8163-4BD2-8D4C-017C93935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5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9A6A-026F-4E53-B592-90BBCA07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38DDB-1699-48C2-ABE9-1C1D6B28E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E6572-C554-4CC7-86AC-9CFDBD092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264F50-74BF-422F-88FB-DDC0DD2ED2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973308-8BB2-4111-839C-10A590413D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D38BEC-5C50-422B-A120-4CDCC962F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E32BAC-B647-4EC7-B933-72737A4CB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9A10D7-5ABD-4973-8A7D-66F17AF37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21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ED185-DED3-44B5-AC57-E850495CA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1873A7-707C-4CB1-BD0F-1E6041EBD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DE58E-47E3-4C04-8296-CEAE8942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777CA1-7ED7-4047-81F0-484B8032D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7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D3EEEB-2069-44BD-AF83-3D44CE5F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D82F6A-B74E-406C-B71E-7D096DC13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BAC7B6-1CDA-4E15-880A-25C42DB87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01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6D89E-EE63-47EC-9ACF-7187D856F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38B55-D2FA-4EEF-B922-9CA698F09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AD67F-C512-4BF6-BA85-D8A00DA89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2BF1D-3FA1-4742-94B2-319188C9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C7FD95-4782-4905-B9F2-E7546E0B0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7AA74-6FC0-4CBF-BFEA-79EC3C986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4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89BB9-88FB-4EC4-8940-6A2CADE80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387586-B41C-4507-8E3A-0C9E63925C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056D7-F426-49F3-89E5-613A65BF7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85D46C-F293-47B7-A9E3-EAB2C71D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101D4-3B1D-4825-A36E-89480ABE1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790C8C-37EC-4476-901D-4F3F108FD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1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C422C-24B6-4EF4-9D59-7F04482DC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70539-2066-4E2A-9E95-27C2713CBE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3149D-2089-4969-8C0C-6C3B5256A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1D97C-2FDB-4848-8F6E-FC996672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F7331-2C8A-4959-85A2-8464A455D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80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E22BE9-B88F-4EB6-98B1-ECBE558263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2A9254-EE23-494F-A08B-F0845C606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7C6EE-D5E3-4A05-BFFC-A0E2D40C2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879E8-4D35-453A-8B86-4DFD92955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A7388-8CA7-48DB-8BD6-563E9B9CE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1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915A1D-FA1D-4AA8-BF7E-035BC5F46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BDD8C-0980-4718-8FE7-614DB4071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4562D-84B3-4258-8547-CA077E2DB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C10B3-9048-439B-8895-349FD17670CB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14606-9A9E-486C-A99F-F09A99210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90DC5-8C8C-4AB2-961E-6A9CB27953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13E0A-B8F5-421F-BFCD-59B8EF744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0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image" Target="../media/image4.emf"/><Relationship Id="rId7" Type="http://schemas.openxmlformats.org/officeDocument/2006/relationships/image" Target="../media/image8.tif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iff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F318-89BF-1C40-9BC2-684F0B733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Supplemental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872B0-CF46-964B-8602-51C97CE89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42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A48F95-0BE7-4774-B233-90B18966C0A3}"/>
              </a:ext>
            </a:extLst>
          </p:cNvPr>
          <p:cNvSpPr txBox="1"/>
          <p:nvPr/>
        </p:nvSpPr>
        <p:spPr>
          <a:xfrm>
            <a:off x="289109" y="139392"/>
            <a:ext cx="377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Supplemental Fig 1</a:t>
            </a:r>
          </a:p>
        </p:txBody>
      </p:sp>
      <p:sp>
        <p:nvSpPr>
          <p:cNvPr id="8" name="Rectangle 27">
            <a:extLst>
              <a:ext uri="{FF2B5EF4-FFF2-40B4-BE49-F238E27FC236}">
                <a16:creationId xmlns:a16="http://schemas.microsoft.com/office/drawing/2014/main" id="{2FDB2B6F-BA23-4DF8-A2D9-17F0E103D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185" y="3369291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0000"/>
                </a:solidFill>
                <a:latin typeface="Helvetica" charset="0"/>
                <a:ea typeface="宋体" charset="-122"/>
              </a:rPr>
              <a:t>ADAR1</a:t>
            </a:r>
            <a:endParaRPr lang="en-US" sz="2000" b="1" dirty="0">
              <a:solidFill>
                <a:srgbClr val="000000"/>
              </a:solidFill>
              <a:latin typeface="+mn-lt"/>
              <a:ea typeface="宋体" charset="-122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5905744-D166-43DE-B1F7-29A43F59F0E6}"/>
              </a:ext>
            </a:extLst>
          </p:cNvPr>
          <p:cNvSpPr txBox="1"/>
          <p:nvPr/>
        </p:nvSpPr>
        <p:spPr>
          <a:xfrm>
            <a:off x="1486020" y="1967863"/>
            <a:ext cx="451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Mutation sites in ADAR1 protein  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DEBA90E-D9DC-437C-AB72-CE56D43464B4}"/>
              </a:ext>
            </a:extLst>
          </p:cNvPr>
          <p:cNvGrpSpPr/>
          <p:nvPr/>
        </p:nvGrpSpPr>
        <p:grpSpPr>
          <a:xfrm>
            <a:off x="3144185" y="2627430"/>
            <a:ext cx="7073780" cy="1975289"/>
            <a:chOff x="2961031" y="2428647"/>
            <a:chExt cx="7073780" cy="1975289"/>
          </a:xfrm>
        </p:grpSpPr>
        <p:grpSp>
          <p:nvGrpSpPr>
            <p:cNvPr id="12" name="Group 53">
              <a:extLst>
                <a:ext uri="{FF2B5EF4-FFF2-40B4-BE49-F238E27FC236}">
                  <a16:creationId xmlns:a16="http://schemas.microsoft.com/office/drawing/2014/main" id="{EE7B3A2D-D2F2-40C7-96CE-FC07492D07D8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2961031" y="3220278"/>
              <a:ext cx="6934200" cy="208722"/>
              <a:chOff x="1905000" y="2209800"/>
              <a:chExt cx="6934200" cy="381000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556EEC3-C7F1-4005-8909-074088EEBAC8}"/>
                  </a:ext>
                </a:extLst>
              </p:cNvPr>
              <p:cNvSpPr/>
              <p:nvPr/>
            </p:nvSpPr>
            <p:spPr bwMode="auto">
              <a:xfrm>
                <a:off x="1905000" y="2210934"/>
                <a:ext cx="1219200" cy="37961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3541606-472D-4F5B-B983-D9F24CAA9F98}"/>
                  </a:ext>
                </a:extLst>
              </p:cNvPr>
              <p:cNvSpPr/>
              <p:nvPr/>
            </p:nvSpPr>
            <p:spPr bwMode="auto">
              <a:xfrm>
                <a:off x="3352800" y="2210934"/>
                <a:ext cx="228600" cy="37961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Flowchart: Direct Access Storage 46">
                <a:extLst>
                  <a:ext uri="{FF2B5EF4-FFF2-40B4-BE49-F238E27FC236}">
                    <a16:creationId xmlns:a16="http://schemas.microsoft.com/office/drawing/2014/main" id="{84525F24-77EC-44F5-B3D1-29CCA884FB76}"/>
                  </a:ext>
                </a:extLst>
              </p:cNvPr>
              <p:cNvSpPr/>
              <p:nvPr/>
            </p:nvSpPr>
            <p:spPr bwMode="auto">
              <a:xfrm>
                <a:off x="8458200" y="2210934"/>
                <a:ext cx="381000" cy="379615"/>
              </a:xfrm>
              <a:prstGeom prst="flowChartMagneticDrum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D3BE61C-E8AA-438E-9905-F1D291D96B5F}"/>
                  </a:ext>
                </a:extLst>
              </p:cNvPr>
              <p:cNvSpPr/>
              <p:nvPr/>
            </p:nvSpPr>
            <p:spPr bwMode="auto">
              <a:xfrm>
                <a:off x="3733800" y="2210934"/>
                <a:ext cx="1143000" cy="37961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D85D58C3-4FBF-4904-BAFB-5FF58398FE16}"/>
                  </a:ext>
                </a:extLst>
              </p:cNvPr>
              <p:cNvSpPr/>
              <p:nvPr/>
            </p:nvSpPr>
            <p:spPr bwMode="auto">
              <a:xfrm>
                <a:off x="5181600" y="2210934"/>
                <a:ext cx="381000" cy="37961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Flowchart: Direct Access Storage 49">
                <a:extLst>
                  <a:ext uri="{FF2B5EF4-FFF2-40B4-BE49-F238E27FC236}">
                    <a16:creationId xmlns:a16="http://schemas.microsoft.com/office/drawing/2014/main" id="{492CE99E-2455-4B54-B94B-8BA5A72EAD98}"/>
                  </a:ext>
                </a:extLst>
              </p:cNvPr>
              <p:cNvSpPr/>
              <p:nvPr/>
            </p:nvSpPr>
            <p:spPr bwMode="auto">
              <a:xfrm>
                <a:off x="4800600" y="2210934"/>
                <a:ext cx="457200" cy="379615"/>
              </a:xfrm>
              <a:prstGeom prst="flowChartMagneticDrum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E3B2403-ECF0-4FC4-AEB4-C563373906A3}"/>
                  </a:ext>
                </a:extLst>
              </p:cNvPr>
              <p:cNvSpPr/>
              <p:nvPr/>
            </p:nvSpPr>
            <p:spPr bwMode="auto">
              <a:xfrm>
                <a:off x="5715000" y="2210934"/>
                <a:ext cx="457200" cy="37961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A54D358-0AE3-4A9D-81BC-F9F50D018BCE}"/>
                  </a:ext>
                </a:extLst>
              </p:cNvPr>
              <p:cNvSpPr/>
              <p:nvPr/>
            </p:nvSpPr>
            <p:spPr bwMode="auto">
              <a:xfrm>
                <a:off x="6248400" y="2210934"/>
                <a:ext cx="381000" cy="37961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Can 146">
                <a:extLst>
                  <a:ext uri="{FF2B5EF4-FFF2-40B4-BE49-F238E27FC236}">
                    <a16:creationId xmlns:a16="http://schemas.microsoft.com/office/drawing/2014/main" id="{C7565D18-635C-43A6-8BDA-F934D6D5A879}"/>
                  </a:ext>
                </a:extLst>
              </p:cNvPr>
              <p:cNvSpPr/>
              <p:nvPr/>
            </p:nvSpPr>
            <p:spPr>
              <a:xfrm rot="16200000">
                <a:off x="3486842" y="2229290"/>
                <a:ext cx="379615" cy="342900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Can 149">
                <a:extLst>
                  <a:ext uri="{FF2B5EF4-FFF2-40B4-BE49-F238E27FC236}">
                    <a16:creationId xmlns:a16="http://schemas.microsoft.com/office/drawing/2014/main" id="{F4C0875C-A1E0-4CA0-BEE7-C264848903C9}"/>
                  </a:ext>
                </a:extLst>
              </p:cNvPr>
              <p:cNvSpPr/>
              <p:nvPr/>
            </p:nvSpPr>
            <p:spPr>
              <a:xfrm rot="16200000">
                <a:off x="4839392" y="2172140"/>
                <a:ext cx="379615" cy="457200"/>
              </a:xfrm>
              <a:prstGeom prst="can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Can 150">
                <a:extLst>
                  <a:ext uri="{FF2B5EF4-FFF2-40B4-BE49-F238E27FC236}">
                    <a16:creationId xmlns:a16="http://schemas.microsoft.com/office/drawing/2014/main" id="{4A609C3D-B884-43D7-85E5-C3CBF9A469CF}"/>
                  </a:ext>
                </a:extLst>
              </p:cNvPr>
              <p:cNvSpPr/>
              <p:nvPr/>
            </p:nvSpPr>
            <p:spPr>
              <a:xfrm rot="16200000">
                <a:off x="5372792" y="2172140"/>
                <a:ext cx="379615" cy="457200"/>
              </a:xfrm>
              <a:prstGeom prst="can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Can 151">
                <a:extLst>
                  <a:ext uri="{FF2B5EF4-FFF2-40B4-BE49-F238E27FC236}">
                    <a16:creationId xmlns:a16="http://schemas.microsoft.com/office/drawing/2014/main" id="{9F7A0D6B-B19A-4A0F-A588-B2B85A3B7EC5}"/>
                  </a:ext>
                </a:extLst>
              </p:cNvPr>
              <p:cNvSpPr/>
              <p:nvPr/>
            </p:nvSpPr>
            <p:spPr>
              <a:xfrm rot="16200000">
                <a:off x="5906192" y="2172140"/>
                <a:ext cx="379615" cy="457200"/>
              </a:xfrm>
              <a:prstGeom prst="can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Can 159">
                <a:extLst>
                  <a:ext uri="{FF2B5EF4-FFF2-40B4-BE49-F238E27FC236}">
                    <a16:creationId xmlns:a16="http://schemas.microsoft.com/office/drawing/2014/main" id="{BFD3B7B0-E3A1-4FBA-A237-9FB9E8771379}"/>
                  </a:ext>
                </a:extLst>
              </p:cNvPr>
              <p:cNvSpPr/>
              <p:nvPr/>
            </p:nvSpPr>
            <p:spPr>
              <a:xfrm rot="16200000">
                <a:off x="7392092" y="1372040"/>
                <a:ext cx="379615" cy="2057400"/>
              </a:xfrm>
              <a:prstGeom prst="ca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Can 160">
                <a:extLst>
                  <a:ext uri="{FF2B5EF4-FFF2-40B4-BE49-F238E27FC236}">
                    <a16:creationId xmlns:a16="http://schemas.microsoft.com/office/drawing/2014/main" id="{4C84D849-F662-4E30-A869-5DABE67D6573}"/>
                  </a:ext>
                </a:extLst>
              </p:cNvPr>
              <p:cNvSpPr/>
              <p:nvPr/>
            </p:nvSpPr>
            <p:spPr>
              <a:xfrm rot="16200000">
                <a:off x="3029642" y="2229290"/>
                <a:ext cx="379615" cy="342900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A1F035AE-7706-4377-B7B9-847F136D3994}"/>
                </a:ext>
              </a:extLst>
            </p:cNvPr>
            <p:cNvGrpSpPr/>
            <p:nvPr/>
          </p:nvGrpSpPr>
          <p:grpSpPr>
            <a:xfrm>
              <a:off x="3022325" y="3914475"/>
              <a:ext cx="3356505" cy="473097"/>
              <a:chOff x="3022325" y="3914475"/>
              <a:chExt cx="3356505" cy="473097"/>
            </a:xfrm>
          </p:grpSpPr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4C179BC3-ECCD-418E-B64E-1E4AAA099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532" y="4110573"/>
                <a:ext cx="67964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rgbClr val="000000"/>
                    </a:solidFill>
                    <a:latin typeface="Helvetica" charset="0"/>
                    <a:ea typeface="宋体" charset="-122"/>
                  </a:rPr>
                  <a:t>DRBM</a:t>
                </a:r>
                <a:endParaRPr lang="en-US" dirty="0">
                  <a:solidFill>
                    <a:srgbClr val="000000"/>
                  </a:solidFill>
                  <a:latin typeface="+mn-lt"/>
                  <a:ea typeface="宋体" charset="-122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52D243E-9DB2-461D-B7AE-CE0983E945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1255" y="4110573"/>
                <a:ext cx="116757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rgbClr val="000000"/>
                    </a:solidFill>
                    <a:latin typeface="Helvetica" charset="0"/>
                    <a:ea typeface="宋体" charset="-122"/>
                  </a:rPr>
                  <a:t>Deaminase</a:t>
                </a:r>
                <a:endParaRPr lang="en-US" dirty="0">
                  <a:solidFill>
                    <a:srgbClr val="000000"/>
                  </a:solidFill>
                  <a:latin typeface="+mn-lt"/>
                  <a:ea typeface="宋体" charset="-122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E3C2B02-D9F7-4AFD-9ABF-34E4DA223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7368" y="4110573"/>
                <a:ext cx="97517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rgbClr val="000000"/>
                    </a:solidFill>
                    <a:latin typeface="Helvetica" charset="0"/>
                    <a:ea typeface="宋体" charset="-122"/>
                  </a:rPr>
                  <a:t>Z Binding</a:t>
                </a:r>
                <a:endParaRPr lang="en-US" dirty="0">
                  <a:solidFill>
                    <a:srgbClr val="000000"/>
                  </a:solidFill>
                  <a:latin typeface="+mn-lt"/>
                  <a:ea typeface="宋体" charset="-122"/>
                </a:endParaRPr>
              </a:p>
            </p:txBody>
          </p:sp>
          <p:sp>
            <p:nvSpPr>
              <p:cNvPr id="60" name="Can 146">
                <a:extLst>
                  <a:ext uri="{FF2B5EF4-FFF2-40B4-BE49-F238E27FC236}">
                    <a16:creationId xmlns:a16="http://schemas.microsoft.com/office/drawing/2014/main" id="{9B2BDCCC-6256-44F6-B55F-020D9C688968}"/>
                  </a:ext>
                </a:extLst>
              </p:cNvPr>
              <p:cNvSpPr/>
              <p:nvPr/>
            </p:nvSpPr>
            <p:spPr bwMode="auto">
              <a:xfrm rot="5400000" flipV="1">
                <a:off x="3057155" y="3879645"/>
                <a:ext cx="184661" cy="254321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Can 149">
                <a:extLst>
                  <a:ext uri="{FF2B5EF4-FFF2-40B4-BE49-F238E27FC236}">
                    <a16:creationId xmlns:a16="http://schemas.microsoft.com/office/drawing/2014/main" id="{AA5570C0-67F2-454D-8DBE-A49680F5FB43}"/>
                  </a:ext>
                </a:extLst>
              </p:cNvPr>
              <p:cNvSpPr/>
              <p:nvPr/>
            </p:nvSpPr>
            <p:spPr bwMode="auto">
              <a:xfrm rot="5400000" flipV="1">
                <a:off x="4276797" y="3879646"/>
                <a:ext cx="184660" cy="254318"/>
              </a:xfrm>
              <a:prstGeom prst="can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Can 159">
                <a:extLst>
                  <a:ext uri="{FF2B5EF4-FFF2-40B4-BE49-F238E27FC236}">
                    <a16:creationId xmlns:a16="http://schemas.microsoft.com/office/drawing/2014/main" id="{7F4BE8AF-6A64-4B4A-A9BA-48D3FC006838}"/>
                  </a:ext>
                </a:extLst>
              </p:cNvPr>
              <p:cNvSpPr/>
              <p:nvPr/>
            </p:nvSpPr>
            <p:spPr bwMode="auto">
              <a:xfrm rot="5400000" flipV="1">
                <a:off x="5239571" y="3879649"/>
                <a:ext cx="184666" cy="254318"/>
              </a:xfrm>
              <a:prstGeom prst="ca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CC200DA0-B831-4965-A957-BFB526DC3359}"/>
                </a:ext>
              </a:extLst>
            </p:cNvPr>
            <p:cNvGrpSpPr/>
            <p:nvPr/>
          </p:nvGrpSpPr>
          <p:grpSpPr>
            <a:xfrm>
              <a:off x="4006316" y="2428647"/>
              <a:ext cx="4949647" cy="741861"/>
              <a:chOff x="4006316" y="2428647"/>
              <a:chExt cx="4949647" cy="741861"/>
            </a:xfrm>
          </p:grpSpPr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CECE6BCA-FD13-4CE7-AC33-4EAD1334D6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7355" y="2810800"/>
                <a:ext cx="0" cy="359708"/>
              </a:xfrm>
              <a:prstGeom prst="straightConnector1">
                <a:avLst/>
              </a:prstGeom>
              <a:ln w="28575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F5050D43-DDEF-45C5-81F0-63E2F02393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53449" y="2810800"/>
                <a:ext cx="0" cy="359708"/>
              </a:xfrm>
              <a:prstGeom prst="straightConnector1">
                <a:avLst/>
              </a:prstGeom>
              <a:ln w="28575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6611D3F-8FF7-48C2-9840-22330A9BE077}"/>
                  </a:ext>
                </a:extLst>
              </p:cNvPr>
              <p:cNvSpPr txBox="1"/>
              <p:nvPr/>
            </p:nvSpPr>
            <p:spPr>
              <a:xfrm>
                <a:off x="4006316" y="2428647"/>
                <a:ext cx="805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P193A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8C2798D-20F1-49D9-BC5B-CCA283319963}"/>
                  </a:ext>
                </a:extLst>
              </p:cNvPr>
              <p:cNvSpPr txBox="1"/>
              <p:nvPr/>
            </p:nvSpPr>
            <p:spPr>
              <a:xfrm>
                <a:off x="8150934" y="2475733"/>
                <a:ext cx="805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K999N</a:t>
                </a: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3FEB3D49-ED96-4A74-A677-BD7B6BB290D0}"/>
                </a:ext>
              </a:extLst>
            </p:cNvPr>
            <p:cNvGrpSpPr/>
            <p:nvPr/>
          </p:nvGrpSpPr>
          <p:grpSpPr>
            <a:xfrm>
              <a:off x="6999631" y="3502836"/>
              <a:ext cx="3035180" cy="901100"/>
              <a:chOff x="6999631" y="3502836"/>
              <a:chExt cx="3035180" cy="901100"/>
            </a:xfrm>
          </p:grpSpPr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6213550E-4641-4643-9A9A-009305B38E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85431" y="3502836"/>
                <a:ext cx="0" cy="30952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220AC88A-CD1C-426E-9A21-CA5953B1CB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31814" y="3502837"/>
                <a:ext cx="0" cy="61245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7F87A0A9-8C0C-4756-90B6-6D545D3674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79901" y="3502836"/>
                <a:ext cx="0" cy="30952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FE00DC1D-C0B2-4E7E-8B1F-068AA843DA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15786" y="3502836"/>
                <a:ext cx="0" cy="30952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D03F1BE5-2306-4F69-AA1D-E3EEEAD51A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69674" y="3502838"/>
                <a:ext cx="0" cy="61244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61CC69FE-B76C-4EAD-BA0B-7927B61DCE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6213" y="3502837"/>
                <a:ext cx="0" cy="61245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F998D1A-B5A5-4290-856E-56C57C76E885}"/>
                  </a:ext>
                </a:extLst>
              </p:cNvPr>
              <p:cNvSpPr txBox="1"/>
              <p:nvPr/>
            </p:nvSpPr>
            <p:spPr>
              <a:xfrm>
                <a:off x="6999631" y="3745955"/>
                <a:ext cx="7809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A879T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5DCC745-A287-49A6-938E-58D71D75E85D}"/>
                  </a:ext>
                </a:extLst>
              </p:cNvPr>
              <p:cNvSpPr txBox="1"/>
              <p:nvPr/>
            </p:nvSpPr>
            <p:spPr>
              <a:xfrm>
                <a:off x="7100754" y="4034604"/>
                <a:ext cx="705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I872T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DF556D51-7CBF-4F60-819A-F22E43754D81}"/>
                  </a:ext>
                </a:extLst>
              </p:cNvPr>
              <p:cNvSpPr txBox="1"/>
              <p:nvPr/>
            </p:nvSpPr>
            <p:spPr>
              <a:xfrm>
                <a:off x="7823790" y="3768860"/>
                <a:ext cx="805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R892H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6EAF0B7-655A-4829-B69E-3C6E971BA929}"/>
                  </a:ext>
                </a:extLst>
              </p:cNvPr>
              <p:cNvSpPr txBox="1"/>
              <p:nvPr/>
            </p:nvSpPr>
            <p:spPr>
              <a:xfrm>
                <a:off x="7913929" y="4020296"/>
                <a:ext cx="9236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G1007R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6DC59899-C881-41FD-9EE3-721B3B534F6D}"/>
                  </a:ext>
                </a:extLst>
              </p:cNvPr>
              <p:cNvSpPr txBox="1"/>
              <p:nvPr/>
            </p:nvSpPr>
            <p:spPr>
              <a:xfrm>
                <a:off x="9024480" y="4027993"/>
                <a:ext cx="8707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Y1112F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EB467055-7614-41A9-BB06-7FE981B14686}"/>
                  </a:ext>
                </a:extLst>
              </p:cNvPr>
              <p:cNvSpPr txBox="1"/>
              <p:nvPr/>
            </p:nvSpPr>
            <p:spPr>
              <a:xfrm>
                <a:off x="9095130" y="3745955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D1113H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2842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B75E26A-41F4-4B9B-8894-0853674FE9B7}"/>
              </a:ext>
            </a:extLst>
          </p:cNvPr>
          <p:cNvGrpSpPr/>
          <p:nvPr/>
        </p:nvGrpSpPr>
        <p:grpSpPr>
          <a:xfrm>
            <a:off x="2105517" y="2417361"/>
            <a:ext cx="8049209" cy="4089954"/>
            <a:chOff x="2065175" y="2067738"/>
            <a:chExt cx="8049209" cy="408995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8F42E91-C929-4AA4-A3DF-2501624752FF}"/>
                </a:ext>
              </a:extLst>
            </p:cNvPr>
            <p:cNvSpPr txBox="1"/>
            <p:nvPr/>
          </p:nvSpPr>
          <p:spPr>
            <a:xfrm>
              <a:off x="2065175" y="2067738"/>
              <a:ext cx="8049209" cy="297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6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MOUSE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SRSPDAHPKTLPLSGSTFHDQIAMLSHRCFNALTNSFQPSLLGRKILAAIIMKRDPEDMGVVVSLGTGNR 772-841</a:t>
              </a:r>
            </a:p>
            <a:p>
              <a:r>
                <a:rPr lang="en-US" sz="1100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HUMAN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SRSPEAQPKTLPLTGSTFHDQIAMLSHRCFNTLTNSFQPSLLGRKILAAIIMKKDSEDMGVVVSLGTGNR	 823-892</a:t>
              </a:r>
            </a:p>
            <a:p>
              <a:endParaRPr lang="en-US" sz="11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100" dirty="0">
                  <a:solidFill>
                    <a:schemeClr val="accent6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MOUSE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CVKGDSLSLKGETVNDCHAEIISRRGFIRFLYSELMKYNHHTAKNSIFELARGGEKLQIKKTVSFHLYIS 842-911</a:t>
              </a:r>
            </a:p>
            <a:p>
              <a:r>
                <a:rPr lang="en-US" sz="1100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HUMAN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CVKGDSLSLKGETVNDCHAEIISRRGFIRFLYSELMKYNSQTAKDSIFEPAKGGEKLQIKKTVSFHLYIS 893-962</a:t>
              </a:r>
            </a:p>
            <a:p>
              <a:endParaRPr lang="en-US" sz="11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100" dirty="0">
                  <a:solidFill>
                    <a:schemeClr val="accent6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MOUSE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TAPCGDGALFDKSCSDRAVESTESRHYPVFENPKQG</a:t>
              </a:r>
              <a:r>
                <a:rPr lang="en-US" sz="11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K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LRTKVENGEGTIPVESSDIVPTWDGIRLGERLR 912-981</a:t>
              </a:r>
            </a:p>
            <a:p>
              <a:r>
                <a:rPr lang="en-US" sz="1100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HUMAN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TAPCGDGALFDKSCSDRAMESTESRHYPVFENPKQG</a:t>
              </a:r>
              <a:r>
                <a:rPr lang="en-US" sz="11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K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LRTKVENGEGTIPVESSDIVPTWDGIRLGERLR 963-1032</a:t>
              </a:r>
            </a:p>
            <a:p>
              <a:endParaRPr lang="en-US" sz="11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100" dirty="0">
                  <a:solidFill>
                    <a:schemeClr val="accent6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MOUSE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TMSCSDKILRWNVLGLQGALLTHFLQPVYLKSVTLGYLFSQGHLTRAICCRVTRDGKAFEDGLRYPFIVN 982-1051</a:t>
              </a:r>
            </a:p>
            <a:p>
              <a:r>
                <a:rPr lang="en-US" sz="1100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HUMAN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TMSCSDKILRWNVLGLQGALLTHFLQPIYLKSVTLGYLFSQGHLTRAICCRVTRDGSAFEDGLRHPFIVN 1033-1102</a:t>
              </a:r>
            </a:p>
            <a:p>
              <a:endParaRPr lang="en-US" sz="11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100" dirty="0">
                  <a:solidFill>
                    <a:schemeClr val="accent6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MOUSE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HPKVGRVSVYDSKRQSGKTKETSVNWCMADGYDLEILDGTRGTVDGPGKELSRVSKKNIFLQFKKLCSFR 1052-1121</a:t>
              </a:r>
            </a:p>
            <a:p>
              <a:r>
                <a:rPr lang="en-US" sz="1100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HUMAN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HPKVGRVSIYDSKRQSGKTKETSVNWCLADGYDLEILDGTRGTVDGPRNELSRVSKKNIFLLFKKLCSFR 1103-1172</a:t>
              </a:r>
            </a:p>
            <a:p>
              <a:endParaRPr lang="en-US" sz="11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100" dirty="0">
                  <a:solidFill>
                    <a:schemeClr val="accent6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MOUSE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ARRDLLQLSYGEAKKAARDYDLAKNYFKKSLRDMGYGNWISKPQEEKNFYLCPV 		 1122-1175</a:t>
              </a:r>
            </a:p>
            <a:p>
              <a:r>
                <a:rPr lang="en-US" sz="1100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HUMAN</a:t>
              </a:r>
              <a:r>
                <a:rPr lang="en-US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YRRDLLRLSYGEAKKAARDYETAKNYFKKGLKDMGYGNWISKPQEEKNFYLCPV		 1173-1226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886168A-2602-4264-BBB1-5D4C6CA0C674}"/>
                </a:ext>
              </a:extLst>
            </p:cNvPr>
            <p:cNvSpPr txBox="1"/>
            <p:nvPr/>
          </p:nvSpPr>
          <p:spPr>
            <a:xfrm>
              <a:off x="5080145" y="5528333"/>
              <a:ext cx="1306285" cy="2769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1200" dirty="0"/>
                <a:t>MOUSE: </a:t>
              </a:r>
              <a:r>
                <a:rPr lang="en-US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Q99MU3</a:t>
              </a:r>
              <a:r>
                <a:rPr lang="en-US" sz="1200" dirty="0"/>
                <a:t>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31902C-DFA8-48B7-91F1-C05115423894}"/>
                </a:ext>
              </a:extLst>
            </p:cNvPr>
            <p:cNvSpPr txBox="1"/>
            <p:nvPr/>
          </p:nvSpPr>
          <p:spPr>
            <a:xfrm>
              <a:off x="5080145" y="5880693"/>
              <a:ext cx="1306284" cy="276999"/>
            </a:xfrm>
            <a:prstGeom prst="rect">
              <a:avLst/>
            </a:prstGeom>
            <a:solidFill>
              <a:srgbClr val="FF5050"/>
            </a:solidFill>
          </p:spPr>
          <p:txBody>
            <a:bodyPr wrap="square">
              <a:spAutoFit/>
            </a:bodyPr>
            <a:lstStyle/>
            <a:p>
              <a:r>
                <a:rPr lang="en-US" sz="1200" dirty="0"/>
                <a:t>HUMAN: </a:t>
              </a:r>
              <a:r>
                <a:rPr lang="en-US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P55265     </a:t>
              </a:r>
              <a:r>
                <a:rPr lang="en-US" sz="1200" dirty="0"/>
                <a:t>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E0E02C-6512-4011-954C-3968D040E238}"/>
                </a:ext>
              </a:extLst>
            </p:cNvPr>
            <p:cNvSpPr txBox="1"/>
            <p:nvPr/>
          </p:nvSpPr>
          <p:spPr>
            <a:xfrm>
              <a:off x="3085401" y="5497555"/>
              <a:ext cx="18039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Reference sequences: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E021D70-4B5F-4BC6-B19F-1A8D176D2445}"/>
              </a:ext>
            </a:extLst>
          </p:cNvPr>
          <p:cNvSpPr txBox="1"/>
          <p:nvPr/>
        </p:nvSpPr>
        <p:spPr>
          <a:xfrm>
            <a:off x="2105517" y="1772922"/>
            <a:ext cx="6650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Sequence alignment between mouse and human ADAR1 proteins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33E0D7-49A2-2043-93D8-0C7AB6EC467C}"/>
              </a:ext>
            </a:extLst>
          </p:cNvPr>
          <p:cNvSpPr txBox="1"/>
          <p:nvPr/>
        </p:nvSpPr>
        <p:spPr>
          <a:xfrm>
            <a:off x="255799" y="410657"/>
            <a:ext cx="377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Supplemental Fig 2</a:t>
            </a:r>
          </a:p>
        </p:txBody>
      </p:sp>
    </p:spTree>
    <p:extLst>
      <p:ext uri="{BB962C8B-B14F-4D97-AF65-F5344CB8AC3E}">
        <p14:creationId xmlns:p14="http://schemas.microsoft.com/office/powerpoint/2010/main" val="1256494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B05000-3EBC-F746-B0B6-311EDD6B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90" y="1828083"/>
            <a:ext cx="4340546" cy="433509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1FCB9A9-C796-9C42-BDD3-2A8F7197D32D}"/>
              </a:ext>
            </a:extLst>
          </p:cNvPr>
          <p:cNvGrpSpPr/>
          <p:nvPr/>
        </p:nvGrpSpPr>
        <p:grpSpPr>
          <a:xfrm>
            <a:off x="6671876" y="1913207"/>
            <a:ext cx="4340546" cy="4534136"/>
            <a:chOff x="989250" y="951128"/>
            <a:chExt cx="4690781" cy="469078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C0A60A2-6324-7D46-BEBD-495CD517FD87}"/>
                </a:ext>
              </a:extLst>
            </p:cNvPr>
            <p:cNvGrpSpPr/>
            <p:nvPr/>
          </p:nvGrpSpPr>
          <p:grpSpPr>
            <a:xfrm>
              <a:off x="989250" y="951128"/>
              <a:ext cx="4690781" cy="4690781"/>
              <a:chOff x="3359226" y="1038214"/>
              <a:chExt cx="4690781" cy="4690781"/>
            </a:xfrm>
          </p:grpSpPr>
          <p:pic>
            <p:nvPicPr>
              <p:cNvPr id="7" name="Picture 6" descr="A group of people jumping in the air&#10;&#10;Description automatically generated">
                <a:extLst>
                  <a:ext uri="{FF2B5EF4-FFF2-40B4-BE49-F238E27FC236}">
                    <a16:creationId xmlns:a16="http://schemas.microsoft.com/office/drawing/2014/main" id="{26742141-C739-8249-BFCE-44B6AC9B6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9226" y="1038214"/>
                <a:ext cx="4690781" cy="4690781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3E0035F-501A-C842-AC58-B75096048D63}"/>
                  </a:ext>
                </a:extLst>
              </p:cNvPr>
              <p:cNvSpPr txBox="1"/>
              <p:nvPr/>
            </p:nvSpPr>
            <p:spPr>
              <a:xfrm>
                <a:off x="4229873" y="2687715"/>
                <a:ext cx="1270847" cy="318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V962(1013)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F19BEC-ED3E-C54E-A654-3753BDC4ED85}"/>
                  </a:ext>
                </a:extLst>
              </p:cNvPr>
              <p:cNvSpPr txBox="1"/>
              <p:nvPr/>
            </p:nvSpPr>
            <p:spPr>
              <a:xfrm>
                <a:off x="5500721" y="1181589"/>
                <a:ext cx="1167651" cy="318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E963(1014)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ACB85DB-8A12-F640-A2CC-8F07F34C0BC0}"/>
                  </a:ext>
                </a:extLst>
              </p:cNvPr>
              <p:cNvSpPr txBox="1"/>
              <p:nvPr/>
            </p:nvSpPr>
            <p:spPr>
              <a:xfrm>
                <a:off x="3485308" y="2074027"/>
                <a:ext cx="1227940" cy="318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S964(1015)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9CBB18B-3414-0A45-AECE-E3A3E4DE606A}"/>
                  </a:ext>
                </a:extLst>
              </p:cNvPr>
              <p:cNvSpPr txBox="1"/>
              <p:nvPr/>
            </p:nvSpPr>
            <p:spPr>
              <a:xfrm>
                <a:off x="4921284" y="3301403"/>
                <a:ext cx="1167650" cy="318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L949(1000)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318BBEA-9B75-6B43-ADFE-0BF251A13EFF}"/>
                  </a:ext>
                </a:extLst>
              </p:cNvPr>
              <p:cNvSpPr txBox="1"/>
              <p:nvPr/>
            </p:nvSpPr>
            <p:spPr>
              <a:xfrm>
                <a:off x="6359138" y="2966750"/>
                <a:ext cx="1282055" cy="318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R950(1001)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3C135F0-846C-C64F-B4C6-67DCA3563C4F}"/>
                  </a:ext>
                </a:extLst>
              </p:cNvPr>
              <p:cNvSpPr txBox="1"/>
              <p:nvPr/>
            </p:nvSpPr>
            <p:spPr>
              <a:xfrm>
                <a:off x="5947651" y="4547514"/>
                <a:ext cx="10263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G947(998)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94FC1D1-B57C-364E-9116-756AE2C2AF02}"/>
                  </a:ext>
                </a:extLst>
              </p:cNvPr>
              <p:cNvSpPr txBox="1"/>
              <p:nvPr/>
            </p:nvSpPr>
            <p:spPr>
              <a:xfrm>
                <a:off x="3717631" y="4547514"/>
                <a:ext cx="1538610" cy="318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Y1157(1208)</a:t>
                </a:r>
              </a:p>
            </p:txBody>
          </p:sp>
        </p:grp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DF00B51-FE6D-DF45-A30D-92DE9A2A5D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34640" y="1495369"/>
              <a:ext cx="83280" cy="491572"/>
            </a:xfrm>
            <a:prstGeom prst="line">
              <a:avLst/>
            </a:prstGeom>
            <a:ln w="285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0D240A-9E30-7B4E-9082-69DFDD5E834D}"/>
                </a:ext>
              </a:extLst>
            </p:cNvPr>
            <p:cNvSpPr txBox="1"/>
            <p:nvPr/>
          </p:nvSpPr>
          <p:spPr>
            <a:xfrm>
              <a:off x="3417920" y="1531355"/>
              <a:ext cx="450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/>
                  </a:solidFill>
                </a:rPr>
                <a:t>3.2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B9731BE-900C-C742-9605-64C70EFB3813}"/>
              </a:ext>
            </a:extLst>
          </p:cNvPr>
          <p:cNvSpPr txBox="1"/>
          <p:nvPr/>
        </p:nvSpPr>
        <p:spPr>
          <a:xfrm>
            <a:off x="9036166" y="3248206"/>
            <a:ext cx="1080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K948(999)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FE7CCC-7CFA-A446-BD5A-78DD0754C201}"/>
              </a:ext>
            </a:extLst>
          </p:cNvPr>
          <p:cNvSpPr txBox="1"/>
          <p:nvPr/>
        </p:nvSpPr>
        <p:spPr>
          <a:xfrm>
            <a:off x="624389" y="1343309"/>
            <a:ext cx="343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58DCF3-6D07-6446-9895-36421977F37D}"/>
              </a:ext>
            </a:extLst>
          </p:cNvPr>
          <p:cNvSpPr txBox="1"/>
          <p:nvPr/>
        </p:nvSpPr>
        <p:spPr>
          <a:xfrm>
            <a:off x="6788992" y="1343309"/>
            <a:ext cx="343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CE4C76-E91E-F44C-8E4F-7788A69B5C94}"/>
              </a:ext>
            </a:extLst>
          </p:cNvPr>
          <p:cNvSpPr txBox="1"/>
          <p:nvPr/>
        </p:nvSpPr>
        <p:spPr>
          <a:xfrm>
            <a:off x="255799" y="410657"/>
            <a:ext cx="377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Supplemental Fig 3</a:t>
            </a:r>
          </a:p>
        </p:txBody>
      </p:sp>
    </p:spTree>
    <p:extLst>
      <p:ext uri="{BB962C8B-B14F-4D97-AF65-F5344CB8AC3E}">
        <p14:creationId xmlns:p14="http://schemas.microsoft.com/office/powerpoint/2010/main" val="4101890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A22395F9-E90E-0F4A-85AC-52136C50EF9D}"/>
              </a:ext>
            </a:extLst>
          </p:cNvPr>
          <p:cNvGrpSpPr/>
          <p:nvPr/>
        </p:nvGrpSpPr>
        <p:grpSpPr>
          <a:xfrm>
            <a:off x="1590838" y="4097008"/>
            <a:ext cx="7048640" cy="2813725"/>
            <a:chOff x="1234831" y="3207688"/>
            <a:chExt cx="7404647" cy="370304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0B321E5-7361-5A45-8C3A-03969EDD34EE}"/>
                </a:ext>
              </a:extLst>
            </p:cNvPr>
            <p:cNvSpPr txBox="1"/>
            <p:nvPr/>
          </p:nvSpPr>
          <p:spPr>
            <a:xfrm>
              <a:off x="4800194" y="3207688"/>
              <a:ext cx="343799" cy="769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D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D9D6F3F-44C3-8D4E-9371-867B73BF8211}"/>
                </a:ext>
              </a:extLst>
            </p:cNvPr>
            <p:cNvSpPr txBox="1"/>
            <p:nvPr/>
          </p:nvSpPr>
          <p:spPr>
            <a:xfrm>
              <a:off x="1234831" y="3207689"/>
              <a:ext cx="343799" cy="769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B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B51EBB2-D9EB-1E49-920E-C2DCA8668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39785" y="3253133"/>
              <a:ext cx="2552700" cy="36576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A55B5B-8A1E-AE49-B1BA-B54B703AFF13}"/>
                </a:ext>
              </a:extLst>
            </p:cNvPr>
            <p:cNvSpPr txBox="1"/>
            <p:nvPr/>
          </p:nvSpPr>
          <p:spPr>
            <a:xfrm>
              <a:off x="8295679" y="3207689"/>
              <a:ext cx="343799" cy="769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F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3494A8-17D1-9B45-9103-6FF6C4407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97973" y="3305516"/>
              <a:ext cx="2120900" cy="3327400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AB9A7BF-9097-2A4E-8E22-B1C19EE4E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9478" y="4113691"/>
            <a:ext cx="2910018" cy="2484265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3F1A9A97-3708-46CF-8F03-BC24CA2FA13F}"/>
              </a:ext>
            </a:extLst>
          </p:cNvPr>
          <p:cNvGrpSpPr/>
          <p:nvPr/>
        </p:nvGrpSpPr>
        <p:grpSpPr>
          <a:xfrm>
            <a:off x="1495092" y="1047412"/>
            <a:ext cx="10135982" cy="2140951"/>
            <a:chOff x="983152" y="370733"/>
            <a:chExt cx="10647922" cy="281763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B66FFE3-C7EB-7D4B-B8FE-E3ACB1B0BF1C}"/>
                </a:ext>
              </a:extLst>
            </p:cNvPr>
            <p:cNvGrpSpPr/>
            <p:nvPr/>
          </p:nvGrpSpPr>
          <p:grpSpPr>
            <a:xfrm>
              <a:off x="983152" y="370733"/>
              <a:ext cx="10529763" cy="2374852"/>
              <a:chOff x="273704" y="439124"/>
              <a:chExt cx="10529763" cy="237485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1ADBD47-B2F5-EF45-85C7-BC17AF936217}"/>
                  </a:ext>
                </a:extLst>
              </p:cNvPr>
              <p:cNvSpPr txBox="1"/>
              <p:nvPr/>
            </p:nvSpPr>
            <p:spPr>
              <a:xfrm>
                <a:off x="5538492" y="532408"/>
                <a:ext cx="343799" cy="769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C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652D206-4E79-0742-9919-2DF12A3F72DC}"/>
                  </a:ext>
                </a:extLst>
              </p:cNvPr>
              <p:cNvSpPr txBox="1"/>
              <p:nvPr/>
            </p:nvSpPr>
            <p:spPr>
              <a:xfrm>
                <a:off x="273704" y="439124"/>
                <a:ext cx="343799" cy="769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A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DD84CDE-CFBC-8647-A9A5-EA9E011562BA}"/>
                  </a:ext>
                </a:extLst>
              </p:cNvPr>
              <p:cNvSpPr txBox="1"/>
              <p:nvPr/>
            </p:nvSpPr>
            <p:spPr>
              <a:xfrm>
                <a:off x="8488344" y="561770"/>
                <a:ext cx="34379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E</a:t>
                </a: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A7F753EF-333A-6F4D-90A7-6E683C1940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24819" y="704386"/>
                <a:ext cx="1852081" cy="2109590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5D796789-3C45-E449-8226-462ECC68F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62153" y="824796"/>
                <a:ext cx="1741314" cy="198918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01E943D-A7B2-3740-B476-169B304213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03468" y="672823"/>
                <a:ext cx="1685712" cy="2109394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E707B576-1F39-584B-824E-D0EDAEE6B9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55430" y="582219"/>
                <a:ext cx="1685712" cy="2199998"/>
              </a:xfrm>
              <a:prstGeom prst="rect">
                <a:avLst/>
              </a:prstGeom>
            </p:spPr>
          </p:pic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9C7F424-88D9-9B41-A67F-C7086A4EC0EC}"/>
                  </a:ext>
                </a:extLst>
              </p:cNvPr>
              <p:cNvSpPr txBox="1"/>
              <p:nvPr/>
            </p:nvSpPr>
            <p:spPr>
              <a:xfrm>
                <a:off x="1369578" y="539501"/>
                <a:ext cx="1218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GRIA2 +60 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CC54ACE-BFE1-EB45-9D75-9ADCDA378939}"/>
                  </a:ext>
                </a:extLst>
              </p:cNvPr>
              <p:cNvSpPr txBox="1"/>
              <p:nvPr/>
            </p:nvSpPr>
            <p:spPr>
              <a:xfrm>
                <a:off x="3211108" y="476437"/>
                <a:ext cx="11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GRIA2 R/G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2C77E69-A0E3-324B-AFE5-85D8D40B845E}"/>
                  </a:ext>
                </a:extLst>
              </p:cNvPr>
              <p:cNvSpPr txBox="1"/>
              <p:nvPr/>
            </p:nvSpPr>
            <p:spPr>
              <a:xfrm>
                <a:off x="6096000" y="519155"/>
                <a:ext cx="1176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GRIA3 R/G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139E9A-B0CA-0440-A8F1-F85D19E3A3D6}"/>
                  </a:ext>
                </a:extLst>
              </p:cNvPr>
              <p:cNvSpPr txBox="1"/>
              <p:nvPr/>
            </p:nvSpPr>
            <p:spPr>
              <a:xfrm>
                <a:off x="9493910" y="584403"/>
                <a:ext cx="1189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GRIK1 Q/R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3C71A8-59A1-7242-80D0-027E6C786C75}"/>
                  </a:ext>
                </a:extLst>
              </p:cNvPr>
              <p:cNvSpPr txBox="1"/>
              <p:nvPr/>
            </p:nvSpPr>
            <p:spPr>
              <a:xfrm>
                <a:off x="703821" y="1300765"/>
                <a:ext cx="4748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Wt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43D28E4-2EF9-5F43-BCCA-A9E4137E0554}"/>
                  </a:ext>
                </a:extLst>
              </p:cNvPr>
              <p:cNvSpPr txBox="1"/>
              <p:nvPr/>
            </p:nvSpPr>
            <p:spPr>
              <a:xfrm>
                <a:off x="525383" y="2381540"/>
                <a:ext cx="8146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K999N</a:t>
                </a:r>
                <a:endParaRPr lang="en-US" b="1" baseline="30000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E126EA-DD6A-5D48-B5FF-8BC5B0A012C1}"/>
                  </a:ext>
                </a:extLst>
              </p:cNvPr>
              <p:cNvSpPr txBox="1"/>
              <p:nvPr/>
            </p:nvSpPr>
            <p:spPr>
              <a:xfrm>
                <a:off x="5648975" y="1332110"/>
                <a:ext cx="4748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Wt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BD713FC-7F38-9043-9CB0-4AB82DC5BD9C}"/>
                  </a:ext>
                </a:extLst>
              </p:cNvPr>
              <p:cNvSpPr txBox="1"/>
              <p:nvPr/>
            </p:nvSpPr>
            <p:spPr>
              <a:xfrm>
                <a:off x="5470537" y="2412885"/>
                <a:ext cx="8146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K999N</a:t>
                </a:r>
                <a:endParaRPr lang="en-US" b="1" baseline="30000" dirty="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0EA979-963D-374C-B6A7-E7D73B70C3F1}"/>
                  </a:ext>
                </a:extLst>
              </p:cNvPr>
              <p:cNvSpPr txBox="1"/>
              <p:nvPr/>
            </p:nvSpPr>
            <p:spPr>
              <a:xfrm>
                <a:off x="8523229" y="1443653"/>
                <a:ext cx="4748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Wt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2BE2710-1BC5-2D45-AEBF-E418E092E7BB}"/>
                  </a:ext>
                </a:extLst>
              </p:cNvPr>
              <p:cNvSpPr txBox="1"/>
              <p:nvPr/>
            </p:nvSpPr>
            <p:spPr>
              <a:xfrm>
                <a:off x="8344791" y="2414066"/>
                <a:ext cx="8146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K999N</a:t>
                </a:r>
                <a:endParaRPr lang="en-US" b="1" baseline="30000" dirty="0"/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83DE0A39-1781-2944-9D1A-5AEC5EA7A3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87353" y="883730"/>
                <a:ext cx="0" cy="42237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B1B9BAE4-2C93-5949-A816-5F87EDF6A3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71752" y="883730"/>
                <a:ext cx="0" cy="42237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7948A86A-4C2E-9C44-9416-51C8062EC2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8890" y="994092"/>
                <a:ext cx="0" cy="42237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E9631727-FF15-5241-8BA0-68726D3F1E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68377" y="994092"/>
                <a:ext cx="0" cy="42237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ED519A8-A997-B74A-8A4E-D3B700865C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7859" y="1871714"/>
                <a:ext cx="0" cy="42237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EC75CC15-626F-FA41-93C7-204F60767D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82258" y="1871714"/>
                <a:ext cx="0" cy="42237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CA8FA24C-F961-1A4D-81D8-34D1E1B69C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9396" y="1982076"/>
                <a:ext cx="0" cy="42237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6E673B28-32E7-634C-83D2-E3E16481E5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78883" y="1982076"/>
                <a:ext cx="0" cy="42237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9D64DA9-123A-413E-BD73-CF69A741CF24}"/>
                </a:ext>
              </a:extLst>
            </p:cNvPr>
            <p:cNvSpPr txBox="1"/>
            <p:nvPr/>
          </p:nvSpPr>
          <p:spPr>
            <a:xfrm>
              <a:off x="1922591" y="2682481"/>
              <a:ext cx="22650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A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T </a:t>
              </a:r>
              <a:r>
                <a:rPr lang="en-US" dirty="0" err="1">
                  <a:solidFill>
                    <a:srgbClr val="FF0000"/>
                  </a:solidFill>
                </a:rPr>
                <a:t>T</a:t>
              </a:r>
              <a:r>
                <a:rPr lang="en-US" dirty="0">
                  <a:solidFill>
                    <a:srgbClr val="FF0000"/>
                  </a:solidFill>
                </a:rPr>
                <a:t> </a:t>
              </a:r>
              <a:r>
                <a:rPr lang="en-US" dirty="0" err="1">
                  <a:solidFill>
                    <a:srgbClr val="FF0000"/>
                  </a:solidFill>
                </a:rPr>
                <a:t>T</a:t>
              </a:r>
              <a:r>
                <a:rPr lang="en-US" dirty="0">
                  <a:solidFill>
                    <a:srgbClr val="FF0000"/>
                  </a:solidFill>
                </a:rPr>
                <a:t> </a:t>
              </a:r>
              <a:r>
                <a:rPr lang="en-US" dirty="0" err="1">
                  <a:solidFill>
                    <a:srgbClr val="FF0000"/>
                  </a:solidFill>
                </a:rPr>
                <a:t>T</a:t>
              </a:r>
              <a:r>
                <a:rPr lang="en-US" dirty="0">
                  <a:solidFill>
                    <a:srgbClr val="FF0000"/>
                  </a:solidFill>
                </a:rPr>
                <a:t>    </a:t>
              </a:r>
              <a:r>
                <a:rPr lang="en-US" dirty="0"/>
                <a:t>G G </a:t>
              </a:r>
              <a:r>
                <a:rPr lang="en-US" dirty="0">
                  <a:solidFill>
                    <a:srgbClr val="FF0000"/>
                  </a:solidFill>
                </a:rPr>
                <a:t>T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70C0"/>
                  </a:solidFill>
                </a:rPr>
                <a:t>C</a:t>
              </a:r>
              <a:r>
                <a:rPr lang="en-US" dirty="0"/>
                <a:t> 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ACA377-3FD2-4908-A20E-BD3AA0006CD6}"/>
                </a:ext>
              </a:extLst>
            </p:cNvPr>
            <p:cNvSpPr txBox="1"/>
            <p:nvPr/>
          </p:nvSpPr>
          <p:spPr>
            <a:xfrm>
              <a:off x="3997982" y="2713826"/>
              <a:ext cx="19510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A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T </a:t>
              </a:r>
              <a:r>
                <a:rPr lang="en-US" dirty="0" err="1">
                  <a:solidFill>
                    <a:srgbClr val="FF0000"/>
                  </a:solidFill>
                </a:rPr>
                <a:t>T</a:t>
              </a:r>
              <a:r>
                <a:rPr lang="en-US" dirty="0">
                  <a:solidFill>
                    <a:srgbClr val="FF0000"/>
                  </a:solidFill>
                </a:rPr>
                <a:t> </a:t>
              </a:r>
              <a:r>
                <a:rPr lang="en-US" dirty="0">
                  <a:solidFill>
                    <a:srgbClr val="00B050"/>
                  </a:solidFill>
                </a:rPr>
                <a:t>A</a:t>
              </a:r>
              <a:r>
                <a:rPr lang="en-US" dirty="0">
                  <a:solidFill>
                    <a:srgbClr val="FF0000"/>
                  </a:solidFill>
                </a:rPr>
                <a:t>   </a:t>
              </a:r>
              <a:r>
                <a:rPr lang="en-US" dirty="0"/>
                <a:t>G </a:t>
              </a:r>
              <a:r>
                <a:rPr lang="en-US" dirty="0" err="1"/>
                <a:t>G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T</a:t>
              </a:r>
              <a:r>
                <a:rPr lang="en-US" dirty="0"/>
                <a:t> G </a:t>
              </a:r>
              <a:r>
                <a:rPr lang="en-US" dirty="0" err="1"/>
                <a:t>G</a:t>
              </a:r>
              <a:r>
                <a:rPr lang="en-US" dirty="0"/>
                <a:t> 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1046754-C358-4B9F-923F-7F402A11531E}"/>
                </a:ext>
              </a:extLst>
            </p:cNvPr>
            <p:cNvSpPr txBox="1"/>
            <p:nvPr/>
          </p:nvSpPr>
          <p:spPr>
            <a:xfrm>
              <a:off x="6914975" y="2708583"/>
              <a:ext cx="19510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A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T </a:t>
              </a:r>
              <a:r>
                <a:rPr lang="en-US" dirty="0" err="1">
                  <a:solidFill>
                    <a:srgbClr val="FF0000"/>
                  </a:solidFill>
                </a:rPr>
                <a:t>T</a:t>
              </a:r>
              <a:r>
                <a:rPr lang="en-US" dirty="0">
                  <a:solidFill>
                    <a:srgbClr val="FF0000"/>
                  </a:solidFill>
                </a:rPr>
                <a:t> </a:t>
              </a:r>
              <a:r>
                <a:rPr lang="en-US" dirty="0">
                  <a:solidFill>
                    <a:srgbClr val="00B050"/>
                  </a:solidFill>
                </a:rPr>
                <a:t>A</a:t>
              </a:r>
              <a:r>
                <a:rPr lang="en-US" dirty="0">
                  <a:solidFill>
                    <a:srgbClr val="FF0000"/>
                  </a:solidFill>
                </a:rPr>
                <a:t>    </a:t>
              </a:r>
              <a:r>
                <a:rPr lang="en-US" dirty="0"/>
                <a:t>G G </a:t>
              </a:r>
              <a:r>
                <a:rPr lang="en-US" dirty="0">
                  <a:solidFill>
                    <a:srgbClr val="FF0000"/>
                  </a:solidFill>
                </a:rPr>
                <a:t>T</a:t>
              </a:r>
              <a:r>
                <a:rPr lang="en-US" dirty="0"/>
                <a:t> G </a:t>
              </a:r>
              <a:r>
                <a:rPr lang="en-US" dirty="0" err="1"/>
                <a:t>G</a:t>
              </a:r>
              <a:r>
                <a:rPr lang="en-US" dirty="0"/>
                <a:t> 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DB70804-AC42-4CD7-B5B7-225F8460605E}"/>
                </a:ext>
              </a:extLst>
            </p:cNvPr>
            <p:cNvSpPr txBox="1"/>
            <p:nvPr/>
          </p:nvSpPr>
          <p:spPr>
            <a:xfrm>
              <a:off x="9680043" y="2727695"/>
              <a:ext cx="19510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A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T </a:t>
              </a:r>
              <a:r>
                <a:rPr lang="en-US" dirty="0"/>
                <a:t>G</a:t>
              </a:r>
              <a:r>
                <a:rPr lang="en-US" dirty="0">
                  <a:solidFill>
                    <a:srgbClr val="FF0000"/>
                  </a:solidFill>
                </a:rPr>
                <a:t> </a:t>
              </a:r>
              <a:r>
                <a:rPr lang="en-US" dirty="0">
                  <a:solidFill>
                    <a:schemeClr val="accent1"/>
                  </a:solidFill>
                </a:rPr>
                <a:t>C</a:t>
              </a:r>
              <a:r>
                <a:rPr lang="en-US" dirty="0">
                  <a:solidFill>
                    <a:srgbClr val="FF0000"/>
                  </a:solidFill>
                </a:rPr>
                <a:t>    </a:t>
              </a:r>
              <a:r>
                <a:rPr lang="en-US" dirty="0"/>
                <a:t>G C </a:t>
              </a:r>
              <a:r>
                <a:rPr lang="en-US" dirty="0">
                  <a:solidFill>
                    <a:srgbClr val="00B050"/>
                  </a:solidFill>
                </a:rPr>
                <a:t>A </a:t>
              </a:r>
              <a:r>
                <a:rPr lang="en-US" dirty="0" err="1">
                  <a:solidFill>
                    <a:srgbClr val="00B050"/>
                  </a:solidFill>
                </a:rPr>
                <a:t>A</a:t>
              </a:r>
              <a:r>
                <a:rPr lang="en-US" dirty="0">
                  <a:solidFill>
                    <a:srgbClr val="00B050"/>
                  </a:solidFill>
                </a:rPr>
                <a:t> </a:t>
              </a:r>
              <a:r>
                <a:rPr lang="en-US" dirty="0"/>
                <a:t>G  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8782B6F-F337-43BD-9675-7F0865ADBEB2}"/>
                </a:ext>
              </a:extLst>
            </p:cNvPr>
            <p:cNvGrpSpPr/>
            <p:nvPr/>
          </p:nvGrpSpPr>
          <p:grpSpPr>
            <a:xfrm>
              <a:off x="2753386" y="2619051"/>
              <a:ext cx="389134" cy="539307"/>
              <a:chOff x="2753386" y="2619051"/>
              <a:chExt cx="389134" cy="53930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00A285-D271-4187-9FCA-D7BBE08E1B2E}"/>
                  </a:ext>
                </a:extLst>
              </p:cNvPr>
              <p:cNvSpPr txBox="1"/>
              <p:nvPr/>
            </p:nvSpPr>
            <p:spPr>
              <a:xfrm>
                <a:off x="2753386" y="2619051"/>
                <a:ext cx="3891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A</a:t>
                </a:r>
                <a:r>
                  <a:rPr lang="en-US" dirty="0"/>
                  <a:t> 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650692-AE91-4318-9840-4C7A93D1AA5F}"/>
                  </a:ext>
                </a:extLst>
              </p:cNvPr>
              <p:cNvSpPr txBox="1"/>
              <p:nvPr/>
            </p:nvSpPr>
            <p:spPr>
              <a:xfrm>
                <a:off x="2753386" y="2789026"/>
                <a:ext cx="3891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 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8CCB1E2-B785-4079-8BB8-606241E4D950}"/>
                </a:ext>
              </a:extLst>
            </p:cNvPr>
            <p:cNvGrpSpPr/>
            <p:nvPr/>
          </p:nvGrpSpPr>
          <p:grpSpPr>
            <a:xfrm>
              <a:off x="4655178" y="2642707"/>
              <a:ext cx="389134" cy="539307"/>
              <a:chOff x="2753386" y="2619051"/>
              <a:chExt cx="389134" cy="53930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C4FDF1C-B1D3-4E49-B168-1AA57981736F}"/>
                  </a:ext>
                </a:extLst>
              </p:cNvPr>
              <p:cNvSpPr txBox="1"/>
              <p:nvPr/>
            </p:nvSpPr>
            <p:spPr>
              <a:xfrm>
                <a:off x="2753386" y="2619051"/>
                <a:ext cx="3891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A</a:t>
                </a:r>
                <a:r>
                  <a:rPr lang="en-US" dirty="0"/>
                  <a:t>  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4CE7915-C0E0-4E6B-B789-3B92B61DFE32}"/>
                  </a:ext>
                </a:extLst>
              </p:cNvPr>
              <p:cNvSpPr txBox="1"/>
              <p:nvPr/>
            </p:nvSpPr>
            <p:spPr>
              <a:xfrm>
                <a:off x="2753386" y="2789026"/>
                <a:ext cx="3891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 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BE07922-41AF-4431-A3E5-4C1C9EF09D64}"/>
                </a:ext>
              </a:extLst>
            </p:cNvPr>
            <p:cNvGrpSpPr/>
            <p:nvPr/>
          </p:nvGrpSpPr>
          <p:grpSpPr>
            <a:xfrm>
              <a:off x="7574121" y="2649057"/>
              <a:ext cx="389134" cy="539307"/>
              <a:chOff x="2753386" y="2619051"/>
              <a:chExt cx="389134" cy="53930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F79DE9E-4938-4779-85F5-DFC6D651E92A}"/>
                  </a:ext>
                </a:extLst>
              </p:cNvPr>
              <p:cNvSpPr txBox="1"/>
              <p:nvPr/>
            </p:nvSpPr>
            <p:spPr>
              <a:xfrm>
                <a:off x="2753386" y="2619051"/>
                <a:ext cx="3891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A</a:t>
                </a:r>
                <a:r>
                  <a:rPr lang="en-US" dirty="0"/>
                  <a:t>  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273211B-5632-45A3-86BF-B57EF5894F52}"/>
                  </a:ext>
                </a:extLst>
              </p:cNvPr>
              <p:cNvSpPr txBox="1"/>
              <p:nvPr/>
            </p:nvSpPr>
            <p:spPr>
              <a:xfrm>
                <a:off x="2753386" y="2789026"/>
                <a:ext cx="3891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 </a:t>
                </a: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E52C923-F1D9-4613-AF28-DF71FE3B49BD}"/>
                </a:ext>
              </a:extLst>
            </p:cNvPr>
            <p:cNvGrpSpPr/>
            <p:nvPr/>
          </p:nvGrpSpPr>
          <p:grpSpPr>
            <a:xfrm>
              <a:off x="10385347" y="2642552"/>
              <a:ext cx="389134" cy="539307"/>
              <a:chOff x="2753386" y="2619051"/>
              <a:chExt cx="389134" cy="53930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771E1B4-56BB-469F-BC71-1DD908D29642}"/>
                  </a:ext>
                </a:extLst>
              </p:cNvPr>
              <p:cNvSpPr txBox="1"/>
              <p:nvPr/>
            </p:nvSpPr>
            <p:spPr>
              <a:xfrm>
                <a:off x="2753386" y="2619051"/>
                <a:ext cx="3891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A</a:t>
                </a:r>
                <a:r>
                  <a:rPr lang="en-US" dirty="0"/>
                  <a:t>  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E6630EF-4909-43CC-8F66-7B44A00906B8}"/>
                  </a:ext>
                </a:extLst>
              </p:cNvPr>
              <p:cNvSpPr txBox="1"/>
              <p:nvPr/>
            </p:nvSpPr>
            <p:spPr>
              <a:xfrm>
                <a:off x="2753386" y="2789026"/>
                <a:ext cx="3891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 </a:t>
                </a:r>
              </a:p>
            </p:txBody>
          </p: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6113A0DC-22A3-450E-B579-ADD434E78F17}"/>
              </a:ext>
            </a:extLst>
          </p:cNvPr>
          <p:cNvSpPr txBox="1"/>
          <p:nvPr/>
        </p:nvSpPr>
        <p:spPr>
          <a:xfrm>
            <a:off x="2098923" y="762271"/>
            <a:ext cx="159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Editing site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8E15EB7-3CC7-974A-B303-6BB67D4971E2}"/>
              </a:ext>
            </a:extLst>
          </p:cNvPr>
          <p:cNvSpPr txBox="1"/>
          <p:nvPr/>
        </p:nvSpPr>
        <p:spPr>
          <a:xfrm>
            <a:off x="-53665" y="-114739"/>
            <a:ext cx="377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Supplemental Fig 4</a:t>
            </a:r>
          </a:p>
        </p:txBody>
      </p:sp>
    </p:spTree>
    <p:extLst>
      <p:ext uri="{BB962C8B-B14F-4D97-AF65-F5344CB8AC3E}">
        <p14:creationId xmlns:p14="http://schemas.microsoft.com/office/powerpoint/2010/main" val="65495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0F1305-C2E7-164B-8225-4D89730D2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915073"/>
            <a:ext cx="7162800" cy="3784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442FC6-619B-284C-BD61-632A753559D8}"/>
              </a:ext>
            </a:extLst>
          </p:cNvPr>
          <p:cNvSpPr txBox="1"/>
          <p:nvPr/>
        </p:nvSpPr>
        <p:spPr>
          <a:xfrm>
            <a:off x="255799" y="410657"/>
            <a:ext cx="377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Supplemental Fig 5</a:t>
            </a:r>
          </a:p>
        </p:txBody>
      </p:sp>
    </p:spTree>
    <p:extLst>
      <p:ext uri="{BB962C8B-B14F-4D97-AF65-F5344CB8AC3E}">
        <p14:creationId xmlns:p14="http://schemas.microsoft.com/office/powerpoint/2010/main" val="1875250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D9CCE9-0AD9-4E91-A48E-F77C28645238}"/>
              </a:ext>
            </a:extLst>
          </p:cNvPr>
          <p:cNvSpPr txBox="1"/>
          <p:nvPr/>
        </p:nvSpPr>
        <p:spPr>
          <a:xfrm>
            <a:off x="1083496" y="1577464"/>
            <a:ext cx="990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Luminex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286291-4C46-7D4E-9CED-A0EFBCCA13D0}"/>
              </a:ext>
            </a:extLst>
          </p:cNvPr>
          <p:cNvSpPr txBox="1"/>
          <p:nvPr/>
        </p:nvSpPr>
        <p:spPr>
          <a:xfrm>
            <a:off x="255799" y="410657"/>
            <a:ext cx="377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Supplemental Fig 6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7E8DC3F-5E78-174A-A1D3-C411040F43B5}"/>
              </a:ext>
            </a:extLst>
          </p:cNvPr>
          <p:cNvGrpSpPr/>
          <p:nvPr/>
        </p:nvGrpSpPr>
        <p:grpSpPr>
          <a:xfrm>
            <a:off x="1448173" y="2313509"/>
            <a:ext cx="8432800" cy="3771900"/>
            <a:chOff x="1448173" y="2313509"/>
            <a:chExt cx="8432800" cy="37719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17B75D1-B9EC-6045-AD88-247C1DBD0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48173" y="2313509"/>
              <a:ext cx="8432800" cy="377190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79E45AA-86AF-D94B-B57D-CAA1A7BC8F8F}"/>
                </a:ext>
              </a:extLst>
            </p:cNvPr>
            <p:cNvSpPr txBox="1"/>
            <p:nvPr/>
          </p:nvSpPr>
          <p:spPr>
            <a:xfrm>
              <a:off x="1972473" y="2460879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59105B-6FED-7D43-817C-D483FDB20BA0}"/>
                </a:ext>
              </a:extLst>
            </p:cNvPr>
            <p:cNvSpPr txBox="1"/>
            <p:nvPr/>
          </p:nvSpPr>
          <p:spPr>
            <a:xfrm>
              <a:off x="2141750" y="3704624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C95193A-ABA2-1B46-A660-698CD04D7FE7}"/>
                </a:ext>
              </a:extLst>
            </p:cNvPr>
            <p:cNvSpPr txBox="1"/>
            <p:nvPr/>
          </p:nvSpPr>
          <p:spPr>
            <a:xfrm>
              <a:off x="2311027" y="3816227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0855683-F3B9-E241-941A-DBC342AF3CB0}"/>
                </a:ext>
              </a:extLst>
            </p:cNvPr>
            <p:cNvSpPr txBox="1"/>
            <p:nvPr/>
          </p:nvSpPr>
          <p:spPr>
            <a:xfrm>
              <a:off x="3343158" y="419877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539ABF-B259-C54D-9325-A7FA4E1EF0BA}"/>
                </a:ext>
              </a:extLst>
            </p:cNvPr>
            <p:cNvSpPr txBox="1"/>
            <p:nvPr/>
          </p:nvSpPr>
          <p:spPr>
            <a:xfrm>
              <a:off x="3173881" y="405300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1D3BA2-6B09-6E43-B6BF-8DFE0979F47A}"/>
                </a:ext>
              </a:extLst>
            </p:cNvPr>
            <p:cNvSpPr txBox="1"/>
            <p:nvPr/>
          </p:nvSpPr>
          <p:spPr>
            <a:xfrm>
              <a:off x="3850989" y="419877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4E8E5AB-A9ED-1241-95B4-D71819762000}"/>
                </a:ext>
              </a:extLst>
            </p:cNvPr>
            <p:cNvSpPr txBox="1"/>
            <p:nvPr/>
          </p:nvSpPr>
          <p:spPr>
            <a:xfrm>
              <a:off x="3681712" y="4159021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4D075A-B7BA-744A-8C17-8B57DDF37007}"/>
                </a:ext>
              </a:extLst>
            </p:cNvPr>
            <p:cNvSpPr txBox="1"/>
            <p:nvPr/>
          </p:nvSpPr>
          <p:spPr>
            <a:xfrm>
              <a:off x="4358820" y="4336204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946F66-68A6-5D4A-9933-289154DAC561}"/>
                </a:ext>
              </a:extLst>
            </p:cNvPr>
            <p:cNvSpPr txBox="1"/>
            <p:nvPr/>
          </p:nvSpPr>
          <p:spPr>
            <a:xfrm>
              <a:off x="4020266" y="4283837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BCFC306-3F8F-7E4B-8BE2-3CDCE3455E2E}"/>
                </a:ext>
              </a:extLst>
            </p:cNvPr>
            <p:cNvSpPr txBox="1"/>
            <p:nvPr/>
          </p:nvSpPr>
          <p:spPr>
            <a:xfrm>
              <a:off x="5238143" y="442960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A06F819-8F38-4545-A897-5F5E23792CC0}"/>
                </a:ext>
              </a:extLst>
            </p:cNvPr>
            <p:cNvSpPr txBox="1"/>
            <p:nvPr/>
          </p:nvSpPr>
          <p:spPr>
            <a:xfrm>
              <a:off x="5035928" y="442960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2455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64B08-EC69-844E-ABF4-67B2DB31A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1852" y="629921"/>
            <a:ext cx="6472518" cy="73151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Wildtype	Mutant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5C4E96-9AA6-024B-BA6C-88852CD95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111" y="1396977"/>
            <a:ext cx="3242853" cy="2543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664876-32B5-3F4A-89BE-B557C7274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046" y="1396976"/>
            <a:ext cx="3242850" cy="25434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29BA21-BF34-AD4A-B4A2-C54B796CC212}"/>
              </a:ext>
            </a:extLst>
          </p:cNvPr>
          <p:cNvSpPr txBox="1"/>
          <p:nvPr/>
        </p:nvSpPr>
        <p:spPr>
          <a:xfrm rot="16200000">
            <a:off x="2398559" y="2334505"/>
            <a:ext cx="2323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GFAP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9107DB-AA54-2D4E-A50A-6ED794955A35}"/>
              </a:ext>
            </a:extLst>
          </p:cNvPr>
          <p:cNvSpPr txBox="1"/>
          <p:nvPr/>
        </p:nvSpPr>
        <p:spPr>
          <a:xfrm rot="16200000">
            <a:off x="2398558" y="5224632"/>
            <a:ext cx="2323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IBA1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F506AB-9AED-3349-A01A-BD52F1D36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4754" y="4152226"/>
            <a:ext cx="3221141" cy="25263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C468A2-728E-3840-B7FF-1D28EC2EE2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8111" y="4135198"/>
            <a:ext cx="3242853" cy="2543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7975D4-C145-2D45-81F5-E48E54D581F5}"/>
              </a:ext>
            </a:extLst>
          </p:cNvPr>
          <p:cNvSpPr txBox="1"/>
          <p:nvPr/>
        </p:nvSpPr>
        <p:spPr>
          <a:xfrm>
            <a:off x="0" y="-113001"/>
            <a:ext cx="377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Supplemental Fig 7</a:t>
            </a:r>
          </a:p>
        </p:txBody>
      </p:sp>
    </p:spTree>
    <p:extLst>
      <p:ext uri="{BB962C8B-B14F-4D97-AF65-F5344CB8AC3E}">
        <p14:creationId xmlns:p14="http://schemas.microsoft.com/office/powerpoint/2010/main" val="745675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4B92FBB5-A3A4-754A-A773-ECA4AE8AD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943" y="583522"/>
            <a:ext cx="7277101" cy="62744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8896AD-6B92-F948-A81F-F8DC84B45045}"/>
              </a:ext>
            </a:extLst>
          </p:cNvPr>
          <p:cNvSpPr txBox="1"/>
          <p:nvPr/>
        </p:nvSpPr>
        <p:spPr>
          <a:xfrm>
            <a:off x="0" y="-105158"/>
            <a:ext cx="377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Supplemental Fig 8</a:t>
            </a:r>
          </a:p>
        </p:txBody>
      </p:sp>
    </p:spTree>
    <p:extLst>
      <p:ext uri="{BB962C8B-B14F-4D97-AF65-F5344CB8AC3E}">
        <p14:creationId xmlns:p14="http://schemas.microsoft.com/office/powerpoint/2010/main" val="3835346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64B08-EC69-844E-ABF4-67B2DB31A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34" y="778025"/>
            <a:ext cx="10515600" cy="73151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H&amp;E			LFB			</a:t>
            </a:r>
            <a:r>
              <a:rPr lang="en-US" dirty="0" err="1"/>
              <a:t>VonKossa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29BA21-BF34-AD4A-B4A2-C54B796CC212}"/>
              </a:ext>
            </a:extLst>
          </p:cNvPr>
          <p:cNvSpPr txBox="1"/>
          <p:nvPr/>
        </p:nvSpPr>
        <p:spPr>
          <a:xfrm rot="16200000">
            <a:off x="-90709" y="2332021"/>
            <a:ext cx="2686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Wildtype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9107DB-AA54-2D4E-A50A-6ED794955A35}"/>
              </a:ext>
            </a:extLst>
          </p:cNvPr>
          <p:cNvSpPr txBox="1"/>
          <p:nvPr/>
        </p:nvSpPr>
        <p:spPr>
          <a:xfrm rot="16200000">
            <a:off x="-90710" y="5222148"/>
            <a:ext cx="2686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Mutant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2A687E-ED80-F140-9F98-58D6CE380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045" y="1383091"/>
            <a:ext cx="3232612" cy="25353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2ACAF1-A01F-BE46-8A20-6C4B205C2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02" y="1383091"/>
            <a:ext cx="3246065" cy="2545933"/>
          </a:xfrm>
          <a:prstGeom prst="rect">
            <a:avLst/>
          </a:prstGeom>
        </p:spPr>
      </p:pic>
      <p:pic>
        <p:nvPicPr>
          <p:cNvPr id="14" name="Picture 13" descr="A picture containing ceramic ware&#10;&#10;Description automatically generated">
            <a:extLst>
              <a:ext uri="{FF2B5EF4-FFF2-40B4-BE49-F238E27FC236}">
                <a16:creationId xmlns:a16="http://schemas.microsoft.com/office/drawing/2014/main" id="{DF232877-837C-894E-BEE5-3240C1C4B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971" y="1383091"/>
            <a:ext cx="3246065" cy="25459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5E74FE-35F0-3B4E-9DBD-80DEB40F5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7591" y="4023153"/>
            <a:ext cx="3246066" cy="25459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CC0337C-0CC1-124E-8976-98EF2D039C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01" y="3999521"/>
            <a:ext cx="3246066" cy="2545934"/>
          </a:xfrm>
          <a:prstGeom prst="rect">
            <a:avLst/>
          </a:prstGeom>
        </p:spPr>
      </p:pic>
      <p:pic>
        <p:nvPicPr>
          <p:cNvPr id="20" name="Picture 19" descr="A picture containing pink&#10;&#10;Description automatically generated">
            <a:extLst>
              <a:ext uri="{FF2B5EF4-FFF2-40B4-BE49-F238E27FC236}">
                <a16:creationId xmlns:a16="http://schemas.microsoft.com/office/drawing/2014/main" id="{0E8BD48E-FDF3-FF4B-B985-38851775C5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6971" y="3999521"/>
            <a:ext cx="3246065" cy="25459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5DE5F8-7B70-6D4F-B320-CCE2513E713D}"/>
              </a:ext>
            </a:extLst>
          </p:cNvPr>
          <p:cNvSpPr txBox="1"/>
          <p:nvPr/>
        </p:nvSpPr>
        <p:spPr>
          <a:xfrm>
            <a:off x="-89342" y="-114907"/>
            <a:ext cx="377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Supplemental Fig 9</a:t>
            </a:r>
          </a:p>
        </p:txBody>
      </p:sp>
    </p:spTree>
    <p:extLst>
      <p:ext uri="{BB962C8B-B14F-4D97-AF65-F5344CB8AC3E}">
        <p14:creationId xmlns:p14="http://schemas.microsoft.com/office/powerpoint/2010/main" val="678099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A80863-FC5B-42CA-A285-F76378AD65DF}"/>
              </a:ext>
            </a:extLst>
          </p:cNvPr>
          <p:cNvSpPr txBox="1"/>
          <p:nvPr/>
        </p:nvSpPr>
        <p:spPr>
          <a:xfrm>
            <a:off x="-89342" y="-114907"/>
            <a:ext cx="377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Supplemental Fig 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4266B6-FD28-46F4-87B3-3C4FCACCD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398" y="677991"/>
            <a:ext cx="10111024" cy="61800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AEF328-497B-4E28-B71B-DFB7A1FA4643}"/>
              </a:ext>
            </a:extLst>
          </p:cNvPr>
          <p:cNvSpPr txBox="1"/>
          <p:nvPr/>
        </p:nvSpPr>
        <p:spPr>
          <a:xfrm>
            <a:off x="1222032" y="820866"/>
            <a:ext cx="3849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Blot stained w/ anti ADAR1 and tubulin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89DEE1-7A5E-4BA0-B0D5-DD9D2E913E28}"/>
              </a:ext>
            </a:extLst>
          </p:cNvPr>
          <p:cNvSpPr txBox="1"/>
          <p:nvPr/>
        </p:nvSpPr>
        <p:spPr>
          <a:xfrm>
            <a:off x="1285851" y="1541196"/>
            <a:ext cx="808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150 </a:t>
            </a:r>
            <a:r>
              <a:rPr lang="en-US" dirty="0" err="1"/>
              <a:t>kd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8B9AB9-78FF-410B-AB25-E5BCC4FD40BE}"/>
              </a:ext>
            </a:extLst>
          </p:cNvPr>
          <p:cNvSpPr txBox="1"/>
          <p:nvPr/>
        </p:nvSpPr>
        <p:spPr>
          <a:xfrm>
            <a:off x="1285851" y="1892194"/>
            <a:ext cx="808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110 </a:t>
            </a:r>
            <a:r>
              <a:rPr lang="en-US" dirty="0" err="1"/>
              <a:t>kd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7D90CD-949B-43FB-9163-0588ACE1EECA}"/>
              </a:ext>
            </a:extLst>
          </p:cNvPr>
          <p:cNvSpPr txBox="1"/>
          <p:nvPr/>
        </p:nvSpPr>
        <p:spPr>
          <a:xfrm>
            <a:off x="8355420" y="846515"/>
            <a:ext cx="142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ADAR1 signal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A71E69-FED9-4EC9-8867-FA318C11CED5}"/>
              </a:ext>
            </a:extLst>
          </p:cNvPr>
          <p:cNvSpPr txBox="1"/>
          <p:nvPr/>
        </p:nvSpPr>
        <p:spPr>
          <a:xfrm>
            <a:off x="9455610" y="5328027"/>
            <a:ext cx="1648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A-tubulin signal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40583F-561B-43E2-B238-754DBF3350DC}"/>
              </a:ext>
            </a:extLst>
          </p:cNvPr>
          <p:cNvSpPr txBox="1"/>
          <p:nvPr/>
        </p:nvSpPr>
        <p:spPr>
          <a:xfrm>
            <a:off x="5907495" y="2261526"/>
            <a:ext cx="20507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Cut for</a:t>
            </a:r>
          </a:p>
          <a:p>
            <a:r>
              <a:rPr lang="en-US" dirty="0"/>
              <a:t> separate exposures</a:t>
            </a:r>
          </a:p>
        </p:txBody>
      </p:sp>
    </p:spTree>
    <p:extLst>
      <p:ext uri="{BB962C8B-B14F-4D97-AF65-F5344CB8AC3E}">
        <p14:creationId xmlns:p14="http://schemas.microsoft.com/office/powerpoint/2010/main" val="2475126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642B5B6C4BC4994761FED932C8CE5" ma:contentTypeVersion="10" ma:contentTypeDescription="Create a new document." ma:contentTypeScope="" ma:versionID="b7ed20f765d87f8bd65f8e2106ce9e24">
  <xsd:schema xmlns:xsd="http://www.w3.org/2001/XMLSchema" xmlns:xs="http://www.w3.org/2001/XMLSchema" xmlns:p="http://schemas.microsoft.com/office/2006/metadata/properties" xmlns:ns3="7d36ea19-629c-420d-b659-81f82527858f" targetNamespace="http://schemas.microsoft.com/office/2006/metadata/properties" ma:root="true" ma:fieldsID="4ad637b5640907010f61bfad78c24e49" ns3:_="">
    <xsd:import namespace="7d36ea19-629c-420d-b659-81f82527858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36ea19-629c-420d-b659-81f8252785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E54AA9-AA25-47E5-B1EA-FB6FD1213A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8E5707-E1A1-4006-B546-7097F5B59D04}">
  <ds:schemaRefs>
    <ds:schemaRef ds:uri="http://schemas.microsoft.com/office/2006/documentManagement/types"/>
    <ds:schemaRef ds:uri="7d36ea19-629c-420d-b659-81f82527858f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B630CCC-F627-4389-9372-490DEF6B82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36ea19-629c-420d-b659-81f8252785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26292</TotalTime>
  <Words>254</Words>
  <Application>Microsoft Office PowerPoint</Application>
  <PresentationFormat>Widescreen</PresentationFormat>
  <Paragraphs>110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Helvetica</vt:lpstr>
      <vt:lpstr>Office Theme</vt:lpstr>
      <vt:lpstr>Supplemental Figures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Wildtype Mutant</vt:lpstr>
      <vt:lpstr>PowerPoint Presentation</vt:lpstr>
      <vt:lpstr>H&amp;E   LFB   VonKossa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Qingde</dc:creator>
  <cp:lastModifiedBy>Katie Turner</cp:lastModifiedBy>
  <cp:revision>132</cp:revision>
  <cp:lastPrinted>2021-03-25T21:01:06Z</cp:lastPrinted>
  <dcterms:created xsi:type="dcterms:W3CDTF">2020-07-24T20:22:06Z</dcterms:created>
  <dcterms:modified xsi:type="dcterms:W3CDTF">2021-04-01T18:01:00Z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0x010100867642B5B6C4BC4994761FED932C8CE5</vt:lpwstr>
  </property>
</Properties>
</file>