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9" d="100"/>
          <a:sy n="99" d="100"/>
        </p:scale>
        <p:origin x="9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F:\Analisis_Erick_2020\Subgroup_otu_table_L6_editado.od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F:\Analisis_Erick_2020\Subgroup_otu_table_L6_editado.od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'Source tracking cake graph'!$B$1</c:f>
              <c:strCache>
                <c:ptCount val="1"/>
                <c:pt idx="0">
                  <c:v>Percentage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c:spPr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A49-468E-8D78-275A54B18DFE}"/>
              </c:ext>
            </c:extLst>
          </c:dPt>
          <c:dLbls>
            <c:dLbl>
              <c:idx val="0"/>
              <c:layout>
                <c:manualLayout>
                  <c:x val="-0.11155227450055286"/>
                  <c:y val="5.80969729726415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911-4F24-B6CC-72547F53C6D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1268472935282645"/>
                  <c:y val="-6.416130597266064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A49-468E-8D78-275A54B18DF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'Source tracking cake graph'!$A$2:$A$16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'Source tracking cake graph'!$B$2:$B$16</c:f>
              <c:numCache>
                <c:formatCode>0.00000</c:formatCode>
                <c:ptCount val="15"/>
                <c:pt idx="0">
                  <c:v>29.83</c:v>
                </c:pt>
                <c:pt idx="1">
                  <c:v>70.17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A49-468E-8D78-275A54B18DF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solidFill>
            <a:srgbClr val="B3B3B3"/>
          </a:solidFill>
          <a:prstDash val="solid"/>
        </a:ln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egendEntry>
        <c:idx val="13"/>
        <c:delete val="1"/>
      </c:legendEntry>
      <c:legendEntry>
        <c:idx val="14"/>
        <c:delete val="1"/>
      </c:legendEntry>
      <c:layout>
        <c:manualLayout>
          <c:xMode val="edge"/>
          <c:yMode val="edge"/>
          <c:x val="6.9497202915586531E-2"/>
          <c:y val="5.3847947876917268E-2"/>
          <c:w val="0.83413858897245086"/>
          <c:h val="9.7530554825007568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1"/>
          </a:pPr>
          <a:endParaRPr lang="es-MX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1615357627155924E-2"/>
          <c:y val="3.2093866674746577E-2"/>
          <c:w val="0.6087091558379496"/>
          <c:h val="0.8650865392060815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'Subgroup_otu_source track (2)'!$A$2</c:f>
              <c:strCache>
                <c:ptCount val="1"/>
                <c:pt idx="0">
                  <c:v>f__Enterobacteriaceae</c:v>
                </c:pt>
              </c:strCache>
            </c:strRef>
          </c:tx>
          <c:spPr>
            <a:solidFill>
              <a:srgbClr val="4B1F6F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(2)'!$B$2:$C$2</c:f>
              <c:numCache>
                <c:formatCode>0.00000000000000</c:formatCode>
                <c:ptCount val="2"/>
                <c:pt idx="0">
                  <c:v>55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68D-428B-9964-181B29A0AA0B}"/>
            </c:ext>
          </c:extLst>
        </c:ser>
        <c:ser>
          <c:idx val="1"/>
          <c:order val="1"/>
          <c:tx>
            <c:strRef>
              <c:f>'Subgroup_otu_source track (2)'!$A$3</c:f>
              <c:strCache>
                <c:ptCount val="1"/>
                <c:pt idx="0">
                  <c:v> g__Acinetobacter</c:v>
                </c:pt>
              </c:strCache>
            </c:strRef>
          </c:tx>
          <c:spPr>
            <a:solidFill>
              <a:srgbClr val="FF950E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(2)'!$B$3:$C$3</c:f>
              <c:numCache>
                <c:formatCode>0.00000000000000</c:formatCode>
                <c:ptCount val="2"/>
                <c:pt idx="0">
                  <c:v>2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68D-428B-9964-181B29A0AA0B}"/>
            </c:ext>
          </c:extLst>
        </c:ser>
        <c:ser>
          <c:idx val="2"/>
          <c:order val="2"/>
          <c:tx>
            <c:strRef>
              <c:f>'Subgroup_otu_source track (2)'!$A$4</c:f>
              <c:strCache>
                <c:ptCount val="1"/>
                <c:pt idx="0">
                  <c:v> g__Lactobacillus</c:v>
                </c:pt>
              </c:strCache>
            </c:strRef>
          </c:tx>
          <c:spPr>
            <a:solidFill>
              <a:srgbClr val="C5000B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(2)'!$B$4:$C$4</c:f>
              <c:numCache>
                <c:formatCode>0.00000000000000</c:formatCode>
                <c:ptCount val="2"/>
                <c:pt idx="0">
                  <c:v>12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68D-428B-9964-181B29A0AA0B}"/>
            </c:ext>
          </c:extLst>
        </c:ser>
        <c:ser>
          <c:idx val="3"/>
          <c:order val="3"/>
          <c:tx>
            <c:strRef>
              <c:f>'Subgroup_otu_source track (2)'!$A$5</c:f>
              <c:strCache>
                <c:ptCount val="1"/>
                <c:pt idx="0">
                  <c:v>f__Xanthomonadaceae</c:v>
                </c:pt>
              </c:strCache>
            </c:strRef>
          </c:tx>
          <c:spPr>
            <a:solidFill>
              <a:srgbClr val="0084D1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(2)'!$B$5:$C$5</c:f>
              <c:numCache>
                <c:formatCode>0.00000000000000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68D-428B-9964-181B29A0AA0B}"/>
            </c:ext>
          </c:extLst>
        </c:ser>
        <c:ser>
          <c:idx val="4"/>
          <c:order val="4"/>
          <c:tx>
            <c:strRef>
              <c:f>'Subgroup_otu_source track (2)'!$A$6</c:f>
              <c:strCache>
                <c:ptCount val="1"/>
                <c:pt idx="0">
                  <c:v>f__Sphingomonadaceae</c:v>
                </c:pt>
              </c:strCache>
            </c:strRef>
          </c:tx>
          <c:spPr>
            <a:solidFill>
              <a:srgbClr val="004586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(2)'!$B$6:$C$6</c:f>
              <c:numCache>
                <c:formatCode>0.00000000000000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68D-428B-9964-181B29A0AA0B}"/>
            </c:ext>
          </c:extLst>
        </c:ser>
        <c:ser>
          <c:idx val="5"/>
          <c:order val="5"/>
          <c:tx>
            <c:strRef>
              <c:f>'Subgroup_otu_source track (2)'!$A$7</c:f>
              <c:strCache>
                <c:ptCount val="1"/>
                <c:pt idx="0">
                  <c:v> g__Propionibacterium</c:v>
                </c:pt>
              </c:strCache>
            </c:strRef>
          </c:tx>
          <c:spPr>
            <a:solidFill>
              <a:srgbClr val="FF420E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(2)'!$B$7:$C$7</c:f>
              <c:numCache>
                <c:formatCode>0.00000000000000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68D-428B-9964-181B29A0AA0B}"/>
            </c:ext>
          </c:extLst>
        </c:ser>
        <c:ser>
          <c:idx val="6"/>
          <c:order val="6"/>
          <c:tx>
            <c:strRef>
              <c:f>'Subgroup_otu_source track (2)'!$A$8</c:f>
              <c:strCache>
                <c:ptCount val="1"/>
                <c:pt idx="0">
                  <c:v> g__Streptococcus</c:v>
                </c:pt>
              </c:strCache>
            </c:strRef>
          </c:tx>
          <c:spPr>
            <a:solidFill>
              <a:srgbClr val="FFD320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(2)'!$B$8:$C$8</c:f>
              <c:numCache>
                <c:formatCode>0.00000000000000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68D-428B-9964-181B29A0AA0B}"/>
            </c:ext>
          </c:extLst>
        </c:ser>
        <c:ser>
          <c:idx val="7"/>
          <c:order val="7"/>
          <c:tx>
            <c:strRef>
              <c:f>'Subgroup_otu_source track (2)'!$A$9</c:f>
              <c:strCache>
                <c:ptCount val="1"/>
                <c:pt idx="0">
                  <c:v> g__Staphylococcus</c:v>
                </c:pt>
              </c:strCache>
            </c:strRef>
          </c:tx>
          <c:spPr>
            <a:solidFill>
              <a:srgbClr val="579D1C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(2)'!$B$9:$C$9</c:f>
              <c:numCache>
                <c:formatCode>0.00000000000000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E68D-428B-9964-181B29A0AA0B}"/>
            </c:ext>
          </c:extLst>
        </c:ser>
        <c:ser>
          <c:idx val="8"/>
          <c:order val="8"/>
          <c:tx>
            <c:strRef>
              <c:f>'Subgroup_otu_source track (2)'!$A$10</c:f>
              <c:strCache>
                <c:ptCount val="1"/>
                <c:pt idx="0">
                  <c:v>f__Rhizobiaceae</c:v>
                </c:pt>
              </c:strCache>
            </c:strRef>
          </c:tx>
          <c:spPr>
            <a:solidFill>
              <a:srgbClr val="7E0021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(2)'!$B$10:$C$10</c:f>
              <c:numCache>
                <c:formatCode>0.00000000000000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68D-428B-9964-181B29A0AA0B}"/>
            </c:ext>
          </c:extLst>
        </c:ser>
        <c:ser>
          <c:idx val="9"/>
          <c:order val="9"/>
          <c:tx>
            <c:strRef>
              <c:f>'Subgroup_otu_source track (2)'!$A$11</c:f>
              <c:strCache>
                <c:ptCount val="1"/>
                <c:pt idx="0">
                  <c:v> g__Bifidobacterium</c:v>
                </c:pt>
              </c:strCache>
            </c:strRef>
          </c:tx>
          <c:spPr>
            <a:solidFill>
              <a:srgbClr val="83CAFF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(2)'!$B$11:$C$11</c:f>
              <c:numCache>
                <c:formatCode>0.00000000000000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68D-428B-9964-181B29A0AA0B}"/>
            </c:ext>
          </c:extLst>
        </c:ser>
        <c:ser>
          <c:idx val="11"/>
          <c:order val="10"/>
          <c:tx>
            <c:strRef>
              <c:f>'Subgroup_otu_source track (2)'!$A$12</c:f>
              <c:strCache>
                <c:ptCount val="1"/>
                <c:pt idx="0">
                  <c:v> g__Pseudomonas</c:v>
                </c:pt>
              </c:strCache>
            </c:strRef>
          </c:tx>
          <c:spPr>
            <a:solidFill>
              <a:srgbClr val="AECF00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(2)'!$B$12:$C$12</c:f>
              <c:numCache>
                <c:formatCode>0.00000000000000</c:formatCode>
                <c:ptCount val="2"/>
                <c:pt idx="0">
                  <c:v>30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68D-428B-9964-181B29A0AA0B}"/>
            </c:ext>
          </c:extLst>
        </c:ser>
        <c:ser>
          <c:idx val="12"/>
          <c:order val="11"/>
          <c:tx>
            <c:strRef>
              <c:f>'Subgroup_otu_source track (2)'!$A$14</c:f>
              <c:strCache>
                <c:ptCount val="1"/>
                <c:pt idx="0">
                  <c:v>g_ Bacteroides</c:v>
                </c:pt>
              </c:strCache>
            </c:strRef>
          </c:tx>
          <c:spPr>
            <a:solidFill>
              <a:srgbClr val="4B1F6F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(2)'!$B$14:$C$14</c:f>
              <c:numCache>
                <c:formatCode>0.00000000000000</c:formatCode>
                <c:ptCount val="2"/>
                <c:pt idx="0">
                  <c:v>3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E68D-428B-9964-181B29A0AA0B}"/>
            </c:ext>
          </c:extLst>
        </c:ser>
        <c:ser>
          <c:idx val="13"/>
          <c:order val="12"/>
          <c:tx>
            <c:strRef>
              <c:f>'Subgroup_otu_source track (2)'!$A$15</c:f>
              <c:strCache>
                <c:ptCount val="1"/>
                <c:pt idx="0">
                  <c:v> g__Clostridium</c:v>
                </c:pt>
              </c:strCache>
            </c:strRef>
          </c:tx>
          <c:spPr>
            <a:solidFill>
              <a:srgbClr val="FF950E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(2)'!$B$15:$C$15</c:f>
              <c:numCache>
                <c:formatCode>0.00000000000000</c:formatCode>
                <c:ptCount val="2"/>
                <c:pt idx="0">
                  <c:v>0</c:v>
                </c:pt>
                <c:pt idx="1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E68D-428B-9964-181B29A0AA0B}"/>
            </c:ext>
          </c:extLst>
        </c:ser>
        <c:ser>
          <c:idx val="15"/>
          <c:order val="13"/>
          <c:tx>
            <c:strRef>
              <c:f>'Subgroup_otu_source track (2)'!$A$17</c:f>
              <c:strCache>
                <c:ptCount val="1"/>
                <c:pt idx="0">
                  <c:v> g__Sphingomonas</c:v>
                </c:pt>
              </c:strCache>
            </c:strRef>
          </c:tx>
          <c:spPr>
            <a:solidFill>
              <a:srgbClr val="0084D1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(2)'!$B$17:$C$17</c:f>
              <c:numCache>
                <c:formatCode>0.00000000000000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E68D-428B-9964-181B29A0AA0B}"/>
            </c:ext>
          </c:extLst>
        </c:ser>
        <c:ser>
          <c:idx val="16"/>
          <c:order val="14"/>
          <c:tx>
            <c:strRef>
              <c:f>'Subgroup_otu_source track (2)'!$A$18</c:f>
              <c:strCache>
                <c:ptCount val="1"/>
                <c:pt idx="0">
                  <c:v> g__Microbacterium</c:v>
                </c:pt>
              </c:strCache>
            </c:strRef>
          </c:tx>
          <c:spPr>
            <a:solidFill>
              <a:srgbClr val="004586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(2)'!$B$18:$C$18</c:f>
              <c:numCache>
                <c:formatCode>0.00000000000000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E68D-428B-9964-181B29A0AA0B}"/>
            </c:ext>
          </c:extLst>
        </c:ser>
        <c:ser>
          <c:idx val="17"/>
          <c:order val="15"/>
          <c:tx>
            <c:strRef>
              <c:f>'Subgroup_otu_source track (2)'!$A$19</c:f>
              <c:strCache>
                <c:ptCount val="1"/>
                <c:pt idx="0">
                  <c:v> g__Bacteroides</c:v>
                </c:pt>
              </c:strCache>
            </c:strRef>
          </c:tx>
          <c:spPr>
            <a:solidFill>
              <a:srgbClr val="FF420E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(2)'!$B$19:$C$19</c:f>
              <c:numCache>
                <c:formatCode>0.00000000000000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E68D-428B-9964-181B29A0AA0B}"/>
            </c:ext>
          </c:extLst>
        </c:ser>
        <c:ser>
          <c:idx val="18"/>
          <c:order val="16"/>
          <c:tx>
            <c:strRef>
              <c:f>'Subgroup_otu_source track (2)'!#REF!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D320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E68D-428B-9964-181B29A0AA0B}"/>
            </c:ext>
          </c:extLst>
        </c:ser>
        <c:ser>
          <c:idx val="19"/>
          <c:order val="17"/>
          <c:tx>
            <c:strRef>
              <c:f>'Subgroup_otu_source track (2)'!$A$20</c:f>
              <c:strCache>
                <c:ptCount val="1"/>
                <c:pt idx="0">
                  <c:v> g__Paracoccus</c:v>
                </c:pt>
              </c:strCache>
            </c:strRef>
          </c:tx>
          <c:spPr>
            <a:solidFill>
              <a:srgbClr val="579D1C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(2)'!$B$20:$C$20</c:f>
              <c:numCache>
                <c:formatCode>0.00000000000000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E68D-428B-9964-181B29A0AA0B}"/>
            </c:ext>
          </c:extLst>
        </c:ser>
        <c:ser>
          <c:idx val="20"/>
          <c:order val="18"/>
          <c:tx>
            <c:strRef>
              <c:f>'Subgroup_otu_source track (2)'!$A$21</c:f>
              <c:strCache>
                <c:ptCount val="1"/>
                <c:pt idx="0">
                  <c:v> g__Clostridium</c:v>
                </c:pt>
              </c:strCache>
            </c:strRef>
          </c:tx>
          <c:spPr>
            <a:solidFill>
              <a:srgbClr val="7E0021"/>
            </a:solidFill>
            <a:ln>
              <a:noFill/>
            </a:ln>
          </c:spPr>
          <c:invertIfNegative val="0"/>
          <c:cat>
            <c:strRef>
              <c:f>'Subgroup_otu_source track (2)'!$B$1:$C$1</c:f>
              <c:strCache>
                <c:ptCount val="2"/>
                <c:pt idx="0">
                  <c:v>Unknown Source</c:v>
                </c:pt>
                <c:pt idx="1">
                  <c:v>Colostrum Source</c:v>
                </c:pt>
              </c:strCache>
            </c:strRef>
          </c:cat>
          <c:val>
            <c:numRef>
              <c:f>'Subgroup_otu_source track (2)'!$B$21:$C$21</c:f>
              <c:numCache>
                <c:formatCode>0.00000000000000</c:formatCode>
                <c:ptCount val="2"/>
                <c:pt idx="0">
                  <c:v>20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E68D-428B-9964-181B29A0A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5560240"/>
        <c:axId val="455557888"/>
      </c:barChart>
      <c:valAx>
        <c:axId val="455557888"/>
        <c:scaling>
          <c:orientation val="minMax"/>
        </c:scaling>
        <c:delete val="0"/>
        <c:axPos val="l"/>
        <c:majorGridlines>
          <c:spPr>
            <a:ln w="6345" cap="flat">
              <a:solidFill>
                <a:srgbClr val="B3B3B3"/>
              </a:solidFill>
              <a:prstDash val="solid"/>
              <a:round/>
            </a:ln>
          </c:spPr>
        </c:majorGridlines>
        <c:numFmt formatCode="0%" sourceLinked="1"/>
        <c:majorTickMark val="none"/>
        <c:minorTickMark val="none"/>
        <c:tickLblPos val="nextTo"/>
        <c:spPr>
          <a:noFill/>
          <a:ln w="6345" cap="flat">
            <a:solidFill>
              <a:srgbClr val="B3B3B3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s-MX"/>
          </a:p>
        </c:txPr>
        <c:crossAx val="455560240"/>
        <c:crossesAt val="0"/>
        <c:crossBetween val="between"/>
      </c:valAx>
      <c:catAx>
        <c:axId val="45556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45" cap="flat">
            <a:solidFill>
              <a:srgbClr val="B3B3B3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400" b="1" i="0" u="none" strike="noStrike" kern="1200" baseline="0">
                <a:solidFill>
                  <a:srgbClr val="000000"/>
                </a:solidFill>
                <a:latin typeface="Calibri"/>
              </a:defRPr>
            </a:pPr>
            <a:endParaRPr lang="es-MX"/>
          </a:p>
        </c:txPr>
        <c:crossAx val="455557888"/>
        <c:crossesAt val="0"/>
        <c:auto val="1"/>
        <c:lblAlgn val="ctr"/>
        <c:lblOffset val="100"/>
        <c:noMultiLvlLbl val="0"/>
      </c:catAx>
      <c:spPr>
        <a:noFill/>
        <a:ln w="9528">
          <a:solidFill>
            <a:srgbClr val="B3B3B3"/>
          </a:solidFill>
          <a:prstDash val="solid"/>
        </a:ln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70632629832045946"/>
          <c:y val="2.4503380469648124E-2"/>
          <c:w val="0.29249092220306305"/>
          <c:h val="0.89308229695074404"/>
        </c:manualLayout>
      </c:layout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050" b="0" i="0" u="none" strike="noStrike" kern="1200" baseline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es-ES" sz="1000" b="0" i="0" u="none" strike="noStrike" kern="1200" baseline="0">
          <a:solidFill>
            <a:srgbClr val="000000"/>
          </a:solidFill>
          <a:latin typeface="Calibri"/>
        </a:defRPr>
      </a:pPr>
      <a:endParaRPr lang="es-MX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9DC1AC4-853A-49F3-B45C-F23681F8B8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A564C8F-6E18-4235-9E67-3A42F71FA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263B7C4-7397-4026-83B2-D91E8A1DE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1273E-0218-4B9F-BFA4-ECA96697093A}" type="datetimeFigureOut">
              <a:rPr lang="es-MX" smtClean="0"/>
              <a:t>29/03/2021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3378B95-C641-4D9B-81F9-E516DA383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35B5BE5-339C-434B-B74C-FC9D4DC21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DDE41-1664-4C72-B20C-3D4742E3D3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8083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9C6B0F-DF66-4C95-A39C-B6B9B230A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19E4A73-C615-48C9-8653-1AD2E2F70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9E840D8-06BF-45C8-80ED-F2F27B0D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1273E-0218-4B9F-BFA4-ECA96697093A}" type="datetimeFigureOut">
              <a:rPr lang="es-MX" smtClean="0"/>
              <a:t>29/03/2021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5275502-CC4B-49EE-973C-98E7E5FA3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E6F084E-1EBC-4E07-8E82-C0DFA6594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DDE41-1664-4C72-B20C-3D4742E3D3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452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302D877-9AD2-4B20-BDA2-DADE51620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69318F7-6E5F-40F1-8CB5-4BB0E956F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5A7ED30-1F65-4D56-B728-925EC927D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1273E-0218-4B9F-BFA4-ECA96697093A}" type="datetimeFigureOut">
              <a:rPr lang="es-MX" smtClean="0"/>
              <a:t>29/03/2021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45698A9-0F27-4891-A04E-67D0D748D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5B9DCD0-D856-4F24-AA76-0627A37E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DDE41-1664-4C72-B20C-3D4742E3D3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3856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1B30C5D-CC3E-4499-A310-6FEFA921D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0F05254-745E-4DC5-AB8B-928DF73A3C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AC98607-F862-4344-ADD3-E92F8972A3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D47CE22-C38D-475F-B6FF-AD92BEADE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1273E-0218-4B9F-BFA4-ECA96697093A}" type="datetimeFigureOut">
              <a:rPr lang="es-MX" smtClean="0"/>
              <a:t>29/03/2021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0A6ED33-7461-4B41-9E32-2598AB453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EBD6F22-B0AA-4DD3-BCF3-DC7596837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DDE41-1664-4C72-B20C-3D4742E3D3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4908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533D639-02F9-4164-ACAE-88AF95EC8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8469464-514A-4A0D-AD50-17BE9EBE1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A4A7DC2E-A71D-442A-B04D-286671A68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69062C24-9F73-49C2-9504-7252E1CE47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A3D95B99-4746-4D7C-8B0A-E611E76024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DCC0AFD9-88FB-4FF3-8449-6F7F71814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1273E-0218-4B9F-BFA4-ECA96697093A}" type="datetimeFigureOut">
              <a:rPr lang="es-MX" smtClean="0"/>
              <a:t>29/03/2021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E4F569D-F58E-4033-A3A8-74DDBA6A0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FBE855B4-DF8C-40AA-8BC4-CAEE5008A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DDE41-1664-4C72-B20C-3D4742E3D3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258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E70250C-644C-4B12-B167-52B357028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A81A08D1-5975-4705-B5AA-7D98BFE1A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1273E-0218-4B9F-BFA4-ECA96697093A}" type="datetimeFigureOut">
              <a:rPr lang="es-MX" smtClean="0"/>
              <a:t>29/03/2021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E2446653-F83B-4B75-8092-93885D6F0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DF6176E-F475-4B24-B11D-70C7D1D1B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DDE41-1664-4C72-B20C-3D4742E3D3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4450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A50BD9F-D148-4650-A510-E574929FA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1273E-0218-4B9F-BFA4-ECA96697093A}" type="datetimeFigureOut">
              <a:rPr lang="es-MX" smtClean="0"/>
              <a:t>29/03/2021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6158237F-61E4-4FE2-A106-A3555FC4F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5A01B5AB-7527-45DD-9EA6-A8B0988A3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DDE41-1664-4C72-B20C-3D4742E3D3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2595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D46456B-843E-4C5B-810B-2FCC446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23CE020-98E1-4B98-89B5-FD6E55E4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27CE6F30-A77B-4B38-BD09-1EF04F535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0232361-54DA-428C-B6A9-942F10D6B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1273E-0218-4B9F-BFA4-ECA96697093A}" type="datetimeFigureOut">
              <a:rPr lang="es-MX" smtClean="0"/>
              <a:t>29/03/2021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FC4D161-60B4-4C70-92C9-7BC6C6E98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7FE175A9-00B5-452C-8D2C-617E71084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DDE41-1664-4C72-B20C-3D4742E3D3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6382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D878668-FA60-4098-9AA0-E76A12175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8CBCC963-9B46-41F6-BE8B-EBB854A24E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89CFE93-E10E-4368-9944-A1FF93A7C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7B2C9C1-E2AC-479B-88B6-6C67E71DE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1273E-0218-4B9F-BFA4-ECA96697093A}" type="datetimeFigureOut">
              <a:rPr lang="es-MX" smtClean="0"/>
              <a:t>29/03/2021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31DA4BCE-4E25-4321-86C0-E957677FC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60127FD-7E64-46BC-A70F-494F131BB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DDE41-1664-4C72-B20C-3D4742E3D3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416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89D3E44-04D8-4085-9F14-7E09F611D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424C570-052C-4349-899F-861CBCBCF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27F14D0-C9AD-43F4-91AA-B576BF297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1273E-0218-4B9F-BFA4-ECA96697093A}" type="datetimeFigureOut">
              <a:rPr lang="es-MX" smtClean="0"/>
              <a:t>29/03/2021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DE275F0-FEFC-4408-A808-755991BD2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491546A-BA38-405D-959A-E87ADA921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DDE41-1664-4C72-B20C-3D4742E3D3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8969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6D0F4C4B-C6F5-4F63-BE1C-5B66687D93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137F993-22DA-4679-96B8-41534B293E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D14EA32-210A-463E-B8E3-6F66478CB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1273E-0218-4B9F-BFA4-ECA96697093A}" type="datetimeFigureOut">
              <a:rPr lang="es-MX" smtClean="0"/>
              <a:t>29/03/2021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46659D-5107-4893-8C0C-F23BB733F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8F47DB7-8CB8-4A5C-A7E9-D5FF4B249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DDE41-1664-4C72-B20C-3D4742E3D3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4205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MX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MX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061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307A27D-4DD2-4135-811E-332F79637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EA9341B-440B-49AD-9999-DC759C564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BA894F6-79C6-421C-8114-AD5C722951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1273E-0218-4B9F-BFA4-ECA96697093A}" type="datetimeFigureOut">
              <a:rPr lang="es-MX" smtClean="0"/>
              <a:t>29/03/2021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CB666-A43C-4D69-98F4-C95D5DEE85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6825598-8CB7-46B2-9E56-259A473A1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DDE41-1664-4C72-B20C-3D4742E3D3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430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xmlns="" id="{5DD370EF-22E1-4D5A-8A4F-764F5C96B0B2}"/>
              </a:ext>
            </a:extLst>
          </p:cNvPr>
          <p:cNvGrpSpPr/>
          <p:nvPr/>
        </p:nvGrpSpPr>
        <p:grpSpPr>
          <a:xfrm>
            <a:off x="-453118" y="-136113"/>
            <a:ext cx="6396723" cy="6849393"/>
            <a:chOff x="-675192" y="-136113"/>
            <a:chExt cx="7158706" cy="6849393"/>
          </a:xfrm>
        </p:grpSpPr>
        <p:graphicFrame>
          <p:nvGraphicFramePr>
            <p:cNvPr id="12" name="Gráfico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33715184"/>
                </p:ext>
              </p:extLst>
            </p:nvPr>
          </p:nvGraphicFramePr>
          <p:xfrm>
            <a:off x="-675192" y="-136113"/>
            <a:ext cx="7158706" cy="68493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3" name="CuadroTexto 11">
              <a:extLst>
                <a:ext uri="{FF2B5EF4-FFF2-40B4-BE49-F238E27FC236}">
                  <a16:creationId xmlns:a16="http://schemas.microsoft.com/office/drawing/2014/main" xmlns="" id="{9554A666-9004-45C6-BE2C-A3326A3E5A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2355" y="425392"/>
              <a:ext cx="1573791" cy="2769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Other sources      </a:t>
              </a:r>
            </a:p>
          </p:txBody>
        </p:sp>
        <p:sp>
          <p:nvSpPr>
            <p:cNvPr id="14" name="CuadroTexto 12">
              <a:extLst>
                <a:ext uri="{FF2B5EF4-FFF2-40B4-BE49-F238E27FC236}">
                  <a16:creationId xmlns:a16="http://schemas.microsoft.com/office/drawing/2014/main" xmlns="" id="{DD7FFA69-44AC-4A5B-84CC-AF6C970F31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699" y="425392"/>
              <a:ext cx="1544012" cy="2769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Colostrum source</a:t>
              </a: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18113" y="15754"/>
            <a:ext cx="12173887" cy="6697526"/>
            <a:chOff x="18113" y="15754"/>
            <a:chExt cx="12173887" cy="6697526"/>
          </a:xfrm>
        </p:grpSpPr>
        <p:grpSp>
          <p:nvGrpSpPr>
            <p:cNvPr id="2" name="Grupo 1">
              <a:extLst>
                <a:ext uri="{FF2B5EF4-FFF2-40B4-BE49-F238E27FC236}">
                  <a16:creationId xmlns:a16="http://schemas.microsoft.com/office/drawing/2014/main" xmlns="" id="{F3C2C36C-85CA-4DB9-A0E4-08548AEFEFC2}"/>
                </a:ext>
              </a:extLst>
            </p:cNvPr>
            <p:cNvGrpSpPr/>
            <p:nvPr/>
          </p:nvGrpSpPr>
          <p:grpSpPr>
            <a:xfrm>
              <a:off x="5861995" y="493730"/>
              <a:ext cx="6330005" cy="6219550"/>
              <a:chOff x="5370722" y="1034680"/>
              <a:chExt cx="5242944" cy="4860216"/>
            </a:xfrm>
          </p:grpSpPr>
          <p:graphicFrame>
            <p:nvGraphicFramePr>
              <p:cNvPr id="7" name="Gráfico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351048819"/>
                  </p:ext>
                </p:extLst>
              </p:nvPr>
            </p:nvGraphicFramePr>
            <p:xfrm>
              <a:off x="5370722" y="1034680"/>
              <a:ext cx="5242944" cy="486021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0" name="CuadroTexto 11"/>
              <p:cNvSpPr txBox="1">
                <a:spLocks noChangeArrowheads="1"/>
              </p:cNvSpPr>
              <p:nvPr/>
            </p:nvSpPr>
            <p:spPr bwMode="auto">
              <a:xfrm>
                <a:off x="5964851" y="5504009"/>
                <a:ext cx="1436855" cy="21645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s-MX" altLang="es-MX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Other sources      </a:t>
                </a:r>
              </a:p>
            </p:txBody>
          </p:sp>
          <p:sp>
            <p:nvSpPr>
              <p:cNvPr id="11" name="CuadroTexto 12"/>
              <p:cNvSpPr txBox="1">
                <a:spLocks noChangeArrowheads="1"/>
              </p:cNvSpPr>
              <p:nvPr/>
            </p:nvSpPr>
            <p:spPr bwMode="auto">
              <a:xfrm>
                <a:off x="7131215" y="5504009"/>
                <a:ext cx="1695760" cy="21645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s-MX" altLang="es-MX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Colostrum source</a:t>
                </a:r>
              </a:p>
            </p:txBody>
          </p:sp>
        </p:grpSp>
        <p:sp>
          <p:nvSpPr>
            <p:cNvPr id="8" name="CustomShape 1"/>
            <p:cNvSpPr/>
            <p:nvPr/>
          </p:nvSpPr>
          <p:spPr>
            <a:xfrm>
              <a:off x="18113" y="15840"/>
              <a:ext cx="27180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/>
            <a:lstStyle/>
            <a:p>
              <a:pPr>
                <a:lnSpc>
                  <a:spcPct val="100000"/>
                </a:lnSpc>
              </a:pPr>
              <a:r>
                <a:rPr lang="es-MX" sz="1800" b="1" strike="noStrike" spc="-1" dirty="0">
                  <a:solidFill>
                    <a:srgbClr val="000000"/>
                  </a:solidFill>
                  <a:latin typeface="Calibri"/>
                </a:rPr>
                <a:t>A</a:t>
              </a:r>
              <a:endParaRPr lang="es-MX" sz="1800" b="0" strike="noStrike" spc="-1" dirty="0">
                <a:latin typeface="Arial"/>
              </a:endParaRPr>
            </a:p>
          </p:txBody>
        </p:sp>
        <p:sp>
          <p:nvSpPr>
            <p:cNvPr id="9" name="CustomShape 2"/>
            <p:cNvSpPr/>
            <p:nvPr/>
          </p:nvSpPr>
          <p:spPr>
            <a:xfrm>
              <a:off x="5627395" y="15754"/>
              <a:ext cx="27180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/>
            <a:lstStyle/>
            <a:p>
              <a:pPr>
                <a:lnSpc>
                  <a:spcPct val="100000"/>
                </a:lnSpc>
              </a:pPr>
              <a:r>
                <a:rPr lang="es-MX" sz="1800" b="1" strike="noStrike" spc="-1" dirty="0">
                  <a:solidFill>
                    <a:srgbClr val="000000"/>
                  </a:solidFill>
                  <a:latin typeface="Calibri"/>
                </a:rPr>
                <a:t>B</a:t>
              </a:r>
              <a:endParaRPr lang="es-MX" sz="1800" b="0" strike="noStrike" spc="-1" dirty="0"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69413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15</Words>
  <Application>Microsoft Office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Erick Saúl Sánchez Salguero</dc:creator>
  <cp:lastModifiedBy>User</cp:lastModifiedBy>
  <cp:revision>10</cp:revision>
  <dcterms:created xsi:type="dcterms:W3CDTF">2021-03-04T23:51:37Z</dcterms:created>
  <dcterms:modified xsi:type="dcterms:W3CDTF">2021-03-29T17:16:50Z</dcterms:modified>
</cp:coreProperties>
</file>