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620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1775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3756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5075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695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942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018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6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064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636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7783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AC9BC-2428-4963-8DF0-4F978867FECD}" type="datetimeFigureOut">
              <a:rPr lang="da-DK" smtClean="0"/>
              <a:t>15-12-2023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72D43-05FC-45CD-88D1-B87541F43D5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4073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uppe 94">
            <a:extLst>
              <a:ext uri="{FF2B5EF4-FFF2-40B4-BE49-F238E27FC236}">
                <a16:creationId xmlns:a16="http://schemas.microsoft.com/office/drawing/2014/main" id="{97D8B662-D6F2-46AB-885A-380B72B9C7D3}"/>
              </a:ext>
            </a:extLst>
          </p:cNvPr>
          <p:cNvGrpSpPr/>
          <p:nvPr/>
        </p:nvGrpSpPr>
        <p:grpSpPr>
          <a:xfrm>
            <a:off x="625605" y="1697634"/>
            <a:ext cx="4617719" cy="6738578"/>
            <a:chOff x="773424" y="473214"/>
            <a:chExt cx="4617719" cy="6738578"/>
          </a:xfrm>
        </p:grpSpPr>
        <p:grpSp>
          <p:nvGrpSpPr>
            <p:cNvPr id="55" name="Gruppe 54">
              <a:extLst>
                <a:ext uri="{FF2B5EF4-FFF2-40B4-BE49-F238E27FC236}">
                  <a16:creationId xmlns:a16="http://schemas.microsoft.com/office/drawing/2014/main" id="{C0432888-2F9D-46E1-9B63-4EEBB4F30396}"/>
                </a:ext>
              </a:extLst>
            </p:cNvPr>
            <p:cNvGrpSpPr/>
            <p:nvPr/>
          </p:nvGrpSpPr>
          <p:grpSpPr>
            <a:xfrm>
              <a:off x="773424" y="473214"/>
              <a:ext cx="4617719" cy="6738578"/>
              <a:chOff x="773424" y="473214"/>
              <a:chExt cx="4617719" cy="6738578"/>
            </a:xfrm>
          </p:grpSpPr>
          <p:sp>
            <p:nvSpPr>
              <p:cNvPr id="30" name="Rektangel 29">
                <a:extLst>
                  <a:ext uri="{FF2B5EF4-FFF2-40B4-BE49-F238E27FC236}">
                    <a16:creationId xmlns:a16="http://schemas.microsoft.com/office/drawing/2014/main" id="{95BB34DE-A662-4F60-BE70-24D9E48A1E28}"/>
                  </a:ext>
                </a:extLst>
              </p:cNvPr>
              <p:cNvSpPr/>
              <p:nvPr/>
            </p:nvSpPr>
            <p:spPr>
              <a:xfrm>
                <a:off x="1346198" y="473214"/>
                <a:ext cx="4044939" cy="111285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51435" tIns="25718" rIns="51435" bIns="25718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Step 1. Items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generated</a:t>
                </a: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from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conceptual</a:t>
                </a: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review</a:t>
                </a: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of:</a:t>
                </a:r>
              </a:p>
            </p:txBody>
          </p:sp>
          <p:grpSp>
            <p:nvGrpSpPr>
              <p:cNvPr id="8" name="Gruppe 7">
                <a:extLst>
                  <a:ext uri="{FF2B5EF4-FFF2-40B4-BE49-F238E27FC236}">
                    <a16:creationId xmlns:a16="http://schemas.microsoft.com/office/drawing/2014/main" id="{336EEFEC-9943-4BA4-BD33-7C7BC2B392CA}"/>
                  </a:ext>
                </a:extLst>
              </p:cNvPr>
              <p:cNvGrpSpPr/>
              <p:nvPr/>
            </p:nvGrpSpPr>
            <p:grpSpPr>
              <a:xfrm>
                <a:off x="1181101" y="717584"/>
                <a:ext cx="4137382" cy="864613"/>
                <a:chOff x="1160501" y="717584"/>
                <a:chExt cx="3286239" cy="827246"/>
              </a:xfrm>
              <a:solidFill>
                <a:schemeClr val="accent1">
                  <a:lumMod val="20000"/>
                  <a:lumOff val="80000"/>
                </a:schemeClr>
              </a:solidFill>
            </p:grpSpPr>
            <p:sp>
              <p:nvSpPr>
                <p:cNvPr id="4" name="Rektangel 3">
                  <a:extLst>
                    <a:ext uri="{FF2B5EF4-FFF2-40B4-BE49-F238E27FC236}">
                      <a16:creationId xmlns:a16="http://schemas.microsoft.com/office/drawing/2014/main" id="{6779AC08-6355-41A4-9612-1AB2CDCCCCAF}"/>
                    </a:ext>
                  </a:extLst>
                </p:cNvPr>
                <p:cNvSpPr/>
                <p:nvPr/>
              </p:nvSpPr>
              <p:spPr>
                <a:xfrm>
                  <a:off x="1160501" y="717584"/>
                  <a:ext cx="1221307" cy="82724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51435" tIns="25718" rIns="51435" bIns="25718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50000"/>
                    </a:lnSpc>
                  </a:pPr>
                  <a:r>
                    <a:rPr lang="da-DK" sz="900" dirty="0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GT-I (n=30)</a:t>
                  </a:r>
                </a:p>
                <a:p>
                  <a:pPr algn="ctr">
                    <a:lnSpc>
                      <a:spcPct val="150000"/>
                    </a:lnSpc>
                  </a:pPr>
                  <a:r>
                    <a:rPr lang="da-DK" sz="900" dirty="0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GT-II (n=17)</a:t>
                  </a:r>
                </a:p>
                <a:p>
                  <a:pPr algn="ctr">
                    <a:lnSpc>
                      <a:spcPct val="150000"/>
                    </a:lnSpc>
                  </a:pPr>
                  <a:r>
                    <a:rPr lang="da-DK" sz="900" dirty="0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GT-III (n=15)</a:t>
                  </a:r>
                </a:p>
                <a:p>
                  <a:pPr algn="ctr">
                    <a:lnSpc>
                      <a:spcPct val="150000"/>
                    </a:lnSpc>
                  </a:pPr>
                  <a:r>
                    <a:rPr lang="da-DK" sz="900" dirty="0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GT-IV (n=10)</a:t>
                  </a:r>
                </a:p>
              </p:txBody>
            </p:sp>
            <p:sp>
              <p:nvSpPr>
                <p:cNvPr id="5" name="Rektangel 4">
                  <a:extLst>
                    <a:ext uri="{FF2B5EF4-FFF2-40B4-BE49-F238E27FC236}">
                      <a16:creationId xmlns:a16="http://schemas.microsoft.com/office/drawing/2014/main" id="{D9D1D9FE-BA3A-4456-A016-37167A61593D}"/>
                    </a:ext>
                  </a:extLst>
                </p:cNvPr>
                <p:cNvSpPr/>
                <p:nvPr/>
              </p:nvSpPr>
              <p:spPr>
                <a:xfrm>
                  <a:off x="2352955" y="717584"/>
                  <a:ext cx="995677" cy="82724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51435" tIns="25718" rIns="51435" bIns="25718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50000"/>
                    </a:lnSpc>
                    <a:tabLst>
                      <a:tab pos="88900" algn="l"/>
                    </a:tabLst>
                  </a:pPr>
                  <a:r>
                    <a:rPr lang="da-DK" sz="900" dirty="0" err="1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Theory</a:t>
                  </a:r>
                  <a:r>
                    <a:rPr lang="da-DK" sz="900" dirty="0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-driven </a:t>
                  </a:r>
                  <a:r>
                    <a:rPr lang="da-DK" sz="900" dirty="0" err="1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qualitative</a:t>
                  </a:r>
                  <a:r>
                    <a:rPr lang="da-DK" sz="900" dirty="0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 </a:t>
                  </a:r>
                  <a:r>
                    <a:rPr lang="da-DK" sz="900" dirty="0" err="1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evaluation</a:t>
                  </a:r>
                  <a:r>
                    <a:rPr lang="da-DK" sz="900" dirty="0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 of GSD (n=29)</a:t>
                  </a:r>
                </a:p>
              </p:txBody>
            </p:sp>
            <p:sp>
              <p:nvSpPr>
                <p:cNvPr id="6" name="Rektangel 5">
                  <a:extLst>
                    <a:ext uri="{FF2B5EF4-FFF2-40B4-BE49-F238E27FC236}">
                      <a16:creationId xmlns:a16="http://schemas.microsoft.com/office/drawing/2014/main" id="{21F45A74-D17D-498F-9525-ACE09CFCAF47}"/>
                    </a:ext>
                  </a:extLst>
                </p:cNvPr>
                <p:cNvSpPr/>
                <p:nvPr/>
              </p:nvSpPr>
              <p:spPr>
                <a:xfrm>
                  <a:off x="3554195" y="717584"/>
                  <a:ext cx="892545" cy="827246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51435" tIns="25718" rIns="51435" bIns="25718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lnSpc>
                      <a:spcPct val="150000"/>
                    </a:lnSpc>
                  </a:pPr>
                  <a:r>
                    <a:rPr lang="da-DK" sz="900" dirty="0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Code book from GT </a:t>
                  </a:r>
                  <a:r>
                    <a:rPr lang="da-DK" sz="900" dirty="0" err="1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analysis</a:t>
                  </a:r>
                  <a:r>
                    <a:rPr lang="da-DK" sz="900" dirty="0">
                      <a:solidFill>
                        <a:srgbClr val="000000"/>
                      </a:solidFill>
                      <a:latin typeface="Arial" panose="020B0604020202020204" pitchFamily="34" charset="0"/>
                      <a:ea typeface="Times New Roman" panose="02020603050405020304" pitchFamily="18" charset="0"/>
                      <a:cs typeface="Arial" panose="020B0604020202020204" pitchFamily="34" charset="0"/>
                    </a:rPr>
                    <a:t> (n=38)</a:t>
                  </a:r>
                </a:p>
              </p:txBody>
            </p:sp>
          </p:grpSp>
          <p:sp>
            <p:nvSpPr>
              <p:cNvPr id="7" name="Rektangel 6">
                <a:extLst>
                  <a:ext uri="{FF2B5EF4-FFF2-40B4-BE49-F238E27FC236}">
                    <a16:creationId xmlns:a16="http://schemas.microsoft.com/office/drawing/2014/main" id="{CD922D02-75FE-4079-A39C-84A3395E93B5}"/>
                  </a:ext>
                </a:extLst>
              </p:cNvPr>
              <p:cNvSpPr/>
              <p:nvPr/>
            </p:nvSpPr>
            <p:spPr>
              <a:xfrm>
                <a:off x="2487982" y="1969576"/>
                <a:ext cx="1269430" cy="691527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51435" tIns="25718" rIns="51435" bIns="25718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Step 2. Constant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comparison</a:t>
                </a:r>
                <a:endParaRPr lang="da-DK" sz="9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(n=139)</a:t>
                </a:r>
              </a:p>
            </p:txBody>
          </p:sp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AB49C33B-F072-4FF4-BFB7-A037B4E5323E}"/>
                  </a:ext>
                </a:extLst>
              </p:cNvPr>
              <p:cNvSpPr/>
              <p:nvPr/>
            </p:nvSpPr>
            <p:spPr>
              <a:xfrm>
                <a:off x="775306" y="473214"/>
                <a:ext cx="361344" cy="2187885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vert270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da-DK" sz="11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Phase</a:t>
                </a:r>
                <a:r>
                  <a:rPr lang="da-DK" sz="11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1. Item </a:t>
                </a:r>
                <a:r>
                  <a:rPr lang="da-DK" sz="11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development</a:t>
                </a:r>
                <a:endParaRPr lang="da-DK" sz="11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8" name="Forbindelse: vinklet 17">
                <a:extLst>
                  <a:ext uri="{FF2B5EF4-FFF2-40B4-BE49-F238E27FC236}">
                    <a16:creationId xmlns:a16="http://schemas.microsoft.com/office/drawing/2014/main" id="{1FB3EA08-0331-4350-A759-134A5AC46000}"/>
                  </a:ext>
                </a:extLst>
              </p:cNvPr>
              <p:cNvCxnSpPr>
                <a:cxnSpLocks/>
                <a:stCxn id="4" idx="2"/>
                <a:endCxn id="7" idx="0"/>
              </p:cNvCxnSpPr>
              <p:nvPr/>
            </p:nvCxnSpPr>
            <p:spPr>
              <a:xfrm rot="16200000" flipH="1">
                <a:off x="2342616" y="1189495"/>
                <a:ext cx="387380" cy="1172782"/>
              </a:xfrm>
              <a:prstGeom prst="bentConnector3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19" name="Forbindelse: vinklet 18">
                <a:extLst>
                  <a:ext uri="{FF2B5EF4-FFF2-40B4-BE49-F238E27FC236}">
                    <a16:creationId xmlns:a16="http://schemas.microsoft.com/office/drawing/2014/main" id="{3B5A3362-DE6C-409B-BF4E-2CB0D307AA8D}"/>
                  </a:ext>
                </a:extLst>
              </p:cNvPr>
              <p:cNvCxnSpPr>
                <a:cxnSpLocks/>
                <a:stCxn id="5" idx="2"/>
                <a:endCxn id="7" idx="0"/>
              </p:cNvCxnSpPr>
              <p:nvPr/>
            </p:nvCxnSpPr>
            <p:spPr>
              <a:xfrm rot="5400000">
                <a:off x="3022251" y="1682643"/>
                <a:ext cx="387379" cy="186486"/>
              </a:xfrm>
              <a:prstGeom prst="bentConnector3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22" name="Forbindelse: vinklet 21">
                <a:extLst>
                  <a:ext uri="{FF2B5EF4-FFF2-40B4-BE49-F238E27FC236}">
                    <a16:creationId xmlns:a16="http://schemas.microsoft.com/office/drawing/2014/main" id="{F0CBAA36-2A53-4375-9138-131717069411}"/>
                  </a:ext>
                </a:extLst>
              </p:cNvPr>
              <p:cNvCxnSpPr>
                <a:cxnSpLocks/>
                <a:stCxn id="6" idx="2"/>
                <a:endCxn id="7" idx="0"/>
              </p:cNvCxnSpPr>
              <p:nvPr/>
            </p:nvCxnSpPr>
            <p:spPr>
              <a:xfrm rot="5400000">
                <a:off x="3745972" y="958922"/>
                <a:ext cx="387379" cy="1633928"/>
              </a:xfrm>
              <a:prstGeom prst="bentConnector3">
                <a:avLst>
                  <a:gd name="adj1" fmla="val 50000"/>
                </a:avLst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3E248495-C3F9-4165-B16A-9BB4A4BA77DF}"/>
                  </a:ext>
                </a:extLst>
              </p:cNvPr>
              <p:cNvSpPr/>
              <p:nvPr/>
            </p:nvSpPr>
            <p:spPr>
              <a:xfrm>
                <a:off x="4219569" y="1973444"/>
                <a:ext cx="1171574" cy="687655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51435" tIns="25718" rIns="51435" bIns="25718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Items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excluded</a:t>
                </a: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(n=93)</a:t>
                </a:r>
              </a:p>
            </p:txBody>
          </p:sp>
          <p:cxnSp>
            <p:nvCxnSpPr>
              <p:cNvPr id="33" name="Lige pilforbindelse 32">
                <a:extLst>
                  <a:ext uri="{FF2B5EF4-FFF2-40B4-BE49-F238E27FC236}">
                    <a16:creationId xmlns:a16="http://schemas.microsoft.com/office/drawing/2014/main" id="{3215D50E-30A6-41D4-BBA7-C22F751129DB}"/>
                  </a:ext>
                </a:extLst>
              </p:cNvPr>
              <p:cNvCxnSpPr>
                <a:cxnSpLocks/>
                <a:stCxn id="7" idx="3"/>
                <a:endCxn id="25" idx="1"/>
              </p:cNvCxnSpPr>
              <p:nvPr/>
            </p:nvCxnSpPr>
            <p:spPr>
              <a:xfrm>
                <a:off x="3757412" y="2315340"/>
                <a:ext cx="462157" cy="1932"/>
              </a:xfrm>
              <a:prstGeom prst="straightConnector1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42" name="Rektangel 41">
                <a:extLst>
                  <a:ext uri="{FF2B5EF4-FFF2-40B4-BE49-F238E27FC236}">
                    <a16:creationId xmlns:a16="http://schemas.microsoft.com/office/drawing/2014/main" id="{148898C3-BE4C-4D76-B265-721A828D1DFD}"/>
                  </a:ext>
                </a:extLst>
              </p:cNvPr>
              <p:cNvSpPr/>
              <p:nvPr/>
            </p:nvSpPr>
            <p:spPr>
              <a:xfrm>
                <a:off x="2487981" y="2917834"/>
                <a:ext cx="1269430" cy="497046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51435" tIns="25718" rIns="51435" bIns="25718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Step 3. Expert panel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(n=46)</a:t>
                </a:r>
              </a:p>
            </p:txBody>
          </p:sp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9B8A917F-0F98-4437-9721-5033F93A38D3}"/>
                  </a:ext>
                </a:extLst>
              </p:cNvPr>
              <p:cNvSpPr/>
              <p:nvPr/>
            </p:nvSpPr>
            <p:spPr>
              <a:xfrm>
                <a:off x="4219573" y="2917835"/>
                <a:ext cx="1171563" cy="90433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51435" tIns="25718" rIns="51435" bIns="25718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Items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excluded</a:t>
                </a:r>
                <a:endParaRPr lang="da-DK" sz="9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(n=11)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Items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generated</a:t>
                </a:r>
                <a:endParaRPr lang="da-DK" sz="9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(n=6)</a:t>
                </a:r>
              </a:p>
            </p:txBody>
          </p:sp>
          <p:sp>
            <p:nvSpPr>
              <p:cNvPr id="44" name="Rektangel 43">
                <a:extLst>
                  <a:ext uri="{FF2B5EF4-FFF2-40B4-BE49-F238E27FC236}">
                    <a16:creationId xmlns:a16="http://schemas.microsoft.com/office/drawing/2014/main" id="{3D78339C-4AF6-43BA-917D-CE1702692B0E}"/>
                  </a:ext>
                </a:extLst>
              </p:cNvPr>
              <p:cNvSpPr/>
              <p:nvPr/>
            </p:nvSpPr>
            <p:spPr>
              <a:xfrm>
                <a:off x="775304" y="2917835"/>
                <a:ext cx="361344" cy="200403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vert270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da-DK" sz="11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Phase</a:t>
                </a:r>
                <a:r>
                  <a:rPr lang="da-DK" sz="11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2. </a:t>
                </a:r>
                <a:r>
                  <a:rPr lang="da-DK" sz="11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Scale</a:t>
                </a:r>
                <a:r>
                  <a:rPr lang="da-DK" sz="11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da-DK" sz="11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development</a:t>
                </a:r>
                <a:endParaRPr lang="da-DK" sz="11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Rektangel 44">
                <a:extLst>
                  <a:ext uri="{FF2B5EF4-FFF2-40B4-BE49-F238E27FC236}">
                    <a16:creationId xmlns:a16="http://schemas.microsoft.com/office/drawing/2014/main" id="{CF52F817-2AED-41F2-96F7-219E04A322E6}"/>
                  </a:ext>
                </a:extLst>
              </p:cNvPr>
              <p:cNvSpPr/>
              <p:nvPr/>
            </p:nvSpPr>
            <p:spPr>
              <a:xfrm>
                <a:off x="2487982" y="4013664"/>
                <a:ext cx="1269430" cy="90433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51435" tIns="25718" rIns="51435" bIns="25718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Step 4.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Cognitive</a:t>
                </a: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interviews and translation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(n=41)</a:t>
                </a:r>
              </a:p>
            </p:txBody>
          </p:sp>
          <p:cxnSp>
            <p:nvCxnSpPr>
              <p:cNvPr id="34" name="Lige pilforbindelse 33">
                <a:extLst>
                  <a:ext uri="{FF2B5EF4-FFF2-40B4-BE49-F238E27FC236}">
                    <a16:creationId xmlns:a16="http://schemas.microsoft.com/office/drawing/2014/main" id="{FAD4D50F-7443-4CAC-BA5F-E117E21065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57411" y="3166357"/>
                <a:ext cx="462162" cy="0"/>
              </a:xfrm>
              <a:prstGeom prst="straightConnector1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1" name="Lige pilforbindelse 30">
                <a:extLst>
                  <a:ext uri="{FF2B5EF4-FFF2-40B4-BE49-F238E27FC236}">
                    <a16:creationId xmlns:a16="http://schemas.microsoft.com/office/drawing/2014/main" id="{72AE58F5-F79A-4B4A-B493-97C2843848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57407" y="4268538"/>
                <a:ext cx="462162" cy="0"/>
              </a:xfrm>
              <a:prstGeom prst="straightConnector1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39" name="Rektangel 38">
                <a:extLst>
                  <a:ext uri="{FF2B5EF4-FFF2-40B4-BE49-F238E27FC236}">
                    <a16:creationId xmlns:a16="http://schemas.microsoft.com/office/drawing/2014/main" id="{0F659C9B-44DF-4912-B2EB-2DAEC7842F98}"/>
                  </a:ext>
                </a:extLst>
              </p:cNvPr>
              <p:cNvSpPr/>
              <p:nvPr/>
            </p:nvSpPr>
            <p:spPr>
              <a:xfrm>
                <a:off x="4219576" y="4017534"/>
                <a:ext cx="1171562" cy="90433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51435" tIns="25718" rIns="51435" bIns="25718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Items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excluded</a:t>
                </a:r>
                <a:endParaRPr lang="da-DK" sz="9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(n=13)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Items (re)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generated</a:t>
                </a:r>
                <a:endParaRPr lang="da-DK" sz="9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(n=8)</a:t>
                </a:r>
              </a:p>
            </p:txBody>
          </p:sp>
          <p:sp>
            <p:nvSpPr>
              <p:cNvPr id="50" name="Rektangel 49">
                <a:extLst>
                  <a:ext uri="{FF2B5EF4-FFF2-40B4-BE49-F238E27FC236}">
                    <a16:creationId xmlns:a16="http://schemas.microsoft.com/office/drawing/2014/main" id="{9C990042-086A-467C-AA77-51CB7C48319C}"/>
                  </a:ext>
                </a:extLst>
              </p:cNvPr>
              <p:cNvSpPr/>
              <p:nvPr/>
            </p:nvSpPr>
            <p:spPr>
              <a:xfrm>
                <a:off x="2486101" y="5863951"/>
                <a:ext cx="1269430" cy="662158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51435" tIns="25718" rIns="51435" bIns="25718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Step 6.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Psychometric</a:t>
                </a: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analysis</a:t>
                </a:r>
                <a:endParaRPr lang="da-DK" sz="9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(n=36)</a:t>
                </a:r>
              </a:p>
            </p:txBody>
          </p:sp>
          <p:cxnSp>
            <p:nvCxnSpPr>
              <p:cNvPr id="51" name="Lige pilforbindelse 50">
                <a:extLst>
                  <a:ext uri="{FF2B5EF4-FFF2-40B4-BE49-F238E27FC236}">
                    <a16:creationId xmlns:a16="http://schemas.microsoft.com/office/drawing/2014/main" id="{F2DE24C2-BD10-4725-B4B2-1E0BB5ED15D4}"/>
                  </a:ext>
                </a:extLst>
              </p:cNvPr>
              <p:cNvCxnSpPr>
                <a:cxnSpLocks/>
                <a:stCxn id="45" idx="2"/>
                <a:endCxn id="87" idx="0"/>
              </p:cNvCxnSpPr>
              <p:nvPr/>
            </p:nvCxnSpPr>
            <p:spPr>
              <a:xfrm flipH="1">
                <a:off x="3120812" y="4917994"/>
                <a:ext cx="1885" cy="260275"/>
              </a:xfrm>
              <a:prstGeom prst="straightConnector1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52" name="Rektangel 51">
                <a:extLst>
                  <a:ext uri="{FF2B5EF4-FFF2-40B4-BE49-F238E27FC236}">
                    <a16:creationId xmlns:a16="http://schemas.microsoft.com/office/drawing/2014/main" id="{1E209020-0871-4C41-85F0-FD7ACE0C7C8E}"/>
                  </a:ext>
                </a:extLst>
              </p:cNvPr>
              <p:cNvSpPr/>
              <p:nvPr/>
            </p:nvSpPr>
            <p:spPr>
              <a:xfrm>
                <a:off x="4217689" y="5863953"/>
                <a:ext cx="1171562" cy="4721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51435" tIns="25718" rIns="51435" bIns="25718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Items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excluded</a:t>
                </a: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(n=12)</a:t>
                </a:r>
              </a:p>
            </p:txBody>
          </p:sp>
          <p:cxnSp>
            <p:nvCxnSpPr>
              <p:cNvPr id="53" name="Lige pilforbindelse 52">
                <a:extLst>
                  <a:ext uri="{FF2B5EF4-FFF2-40B4-BE49-F238E27FC236}">
                    <a16:creationId xmlns:a16="http://schemas.microsoft.com/office/drawing/2014/main" id="{E03295AA-2083-4054-A2B1-6F6F485CFC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755531" y="6104272"/>
                <a:ext cx="462158" cy="0"/>
              </a:xfrm>
              <a:prstGeom prst="straightConnector1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54" name="Rektangel 53">
                <a:extLst>
                  <a:ext uri="{FF2B5EF4-FFF2-40B4-BE49-F238E27FC236}">
                    <a16:creationId xmlns:a16="http://schemas.microsoft.com/office/drawing/2014/main" id="{59435F17-919D-4D23-883F-517BCABAD71C}"/>
                  </a:ext>
                </a:extLst>
              </p:cNvPr>
              <p:cNvSpPr/>
              <p:nvPr/>
            </p:nvSpPr>
            <p:spPr>
              <a:xfrm>
                <a:off x="2486097" y="6715970"/>
                <a:ext cx="1269430" cy="495821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51435" tIns="25718" rIns="51435" bIns="25718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Final </a:t>
                </a:r>
                <a:r>
                  <a:rPr lang="da-DK" sz="9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questionnaire</a:t>
                </a:r>
                <a:b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</a:br>
                <a:r>
                  <a:rPr lang="da-DK" sz="9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(n=24)</a:t>
                </a:r>
              </a:p>
            </p:txBody>
          </p:sp>
          <p:cxnSp>
            <p:nvCxnSpPr>
              <p:cNvPr id="56" name="Lige pilforbindelse 55">
                <a:extLst>
                  <a:ext uri="{FF2B5EF4-FFF2-40B4-BE49-F238E27FC236}">
                    <a16:creationId xmlns:a16="http://schemas.microsoft.com/office/drawing/2014/main" id="{82D5FDC7-B5F0-40A4-8A62-408A0A39ADFA}"/>
                  </a:ext>
                </a:extLst>
              </p:cNvPr>
              <p:cNvCxnSpPr>
                <a:cxnSpLocks/>
                <a:stCxn id="50" idx="2"/>
                <a:endCxn id="54" idx="0"/>
              </p:cNvCxnSpPr>
              <p:nvPr/>
            </p:nvCxnSpPr>
            <p:spPr>
              <a:xfrm flipH="1">
                <a:off x="3120812" y="6526109"/>
                <a:ext cx="4" cy="189861"/>
              </a:xfrm>
              <a:prstGeom prst="straightConnector1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sp>
            <p:nvSpPr>
              <p:cNvPr id="57" name="Rektangel 56">
                <a:extLst>
                  <a:ext uri="{FF2B5EF4-FFF2-40B4-BE49-F238E27FC236}">
                    <a16:creationId xmlns:a16="http://schemas.microsoft.com/office/drawing/2014/main" id="{42F4F947-BBCC-4F4A-BD01-106CC546D2FE}"/>
                  </a:ext>
                </a:extLst>
              </p:cNvPr>
              <p:cNvSpPr/>
              <p:nvPr/>
            </p:nvSpPr>
            <p:spPr>
              <a:xfrm>
                <a:off x="773424" y="5178602"/>
                <a:ext cx="361344" cy="2033190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vert270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da-DK" sz="11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Phase</a:t>
                </a:r>
                <a:r>
                  <a:rPr lang="da-DK" sz="11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3. </a:t>
                </a:r>
                <a:r>
                  <a:rPr lang="da-DK" sz="11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Scale</a:t>
                </a:r>
                <a:r>
                  <a:rPr lang="da-DK" sz="1100" dirty="0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da-DK" sz="11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evaluation</a:t>
                </a:r>
                <a:endParaRPr lang="da-DK" sz="11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2" name="Lige pilforbindelse 31">
                <a:extLst>
                  <a:ext uri="{FF2B5EF4-FFF2-40B4-BE49-F238E27FC236}">
                    <a16:creationId xmlns:a16="http://schemas.microsoft.com/office/drawing/2014/main" id="{32F3E23F-F9F8-4FCB-8D74-F7B5623365BB}"/>
                  </a:ext>
                </a:extLst>
              </p:cNvPr>
              <p:cNvCxnSpPr>
                <a:cxnSpLocks/>
                <a:stCxn id="7" idx="2"/>
                <a:endCxn id="42" idx="0"/>
              </p:cNvCxnSpPr>
              <p:nvPr/>
            </p:nvCxnSpPr>
            <p:spPr>
              <a:xfrm flipH="1">
                <a:off x="3122696" y="2661103"/>
                <a:ext cx="1" cy="256731"/>
              </a:xfrm>
              <a:prstGeom prst="straightConnector1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  <p:cxnSp>
            <p:nvCxnSpPr>
              <p:cNvPr id="36" name="Lige pilforbindelse 35">
                <a:extLst>
                  <a:ext uri="{FF2B5EF4-FFF2-40B4-BE49-F238E27FC236}">
                    <a16:creationId xmlns:a16="http://schemas.microsoft.com/office/drawing/2014/main" id="{C649B6D4-3123-4A4E-8139-64D615B21D97}"/>
                  </a:ext>
                </a:extLst>
              </p:cNvPr>
              <p:cNvCxnSpPr>
                <a:cxnSpLocks/>
                <a:stCxn id="42" idx="2"/>
                <a:endCxn id="45" idx="0"/>
              </p:cNvCxnSpPr>
              <p:nvPr/>
            </p:nvCxnSpPr>
            <p:spPr>
              <a:xfrm>
                <a:off x="3122696" y="3414880"/>
                <a:ext cx="1" cy="598784"/>
              </a:xfrm>
              <a:prstGeom prst="straightConnector1">
                <a:avLst/>
              </a:prstGeom>
              <a:ln>
                <a:headEnd type="none" w="med" len="med"/>
                <a:tailEnd type="triangle" w="med" len="med"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</p:cxnSp>
        </p:grpSp>
        <p:sp>
          <p:nvSpPr>
            <p:cNvPr id="87" name="Rektangel 86">
              <a:extLst>
                <a:ext uri="{FF2B5EF4-FFF2-40B4-BE49-F238E27FC236}">
                  <a16:creationId xmlns:a16="http://schemas.microsoft.com/office/drawing/2014/main" id="{EC5BCFC5-8232-4541-9292-CB98A61C77F0}"/>
                </a:ext>
              </a:extLst>
            </p:cNvPr>
            <p:cNvSpPr/>
            <p:nvPr/>
          </p:nvSpPr>
          <p:spPr>
            <a:xfrm>
              <a:off x="2486097" y="5178269"/>
              <a:ext cx="1269430" cy="495821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51435" tIns="25718" rIns="51435" bIns="25718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50000"/>
                </a:lnSpc>
              </a:pPr>
              <a:r>
                <a:rPr lang="da-DK" sz="9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Step 5. </a:t>
              </a:r>
              <a:r>
                <a:rPr lang="da-DK" sz="900" dirty="0" err="1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Survey</a:t>
              </a:r>
              <a:r>
                <a:rPr lang="da-DK" sz="9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administration</a:t>
              </a:r>
            </a:p>
          </p:txBody>
        </p:sp>
        <p:cxnSp>
          <p:nvCxnSpPr>
            <p:cNvPr id="88" name="Lige pilforbindelse 87">
              <a:extLst>
                <a:ext uri="{FF2B5EF4-FFF2-40B4-BE49-F238E27FC236}">
                  <a16:creationId xmlns:a16="http://schemas.microsoft.com/office/drawing/2014/main" id="{2AAECADD-1838-4EF8-9BFB-F12A60561F97}"/>
                </a:ext>
              </a:extLst>
            </p:cNvPr>
            <p:cNvCxnSpPr>
              <a:cxnSpLocks/>
              <a:stCxn id="87" idx="2"/>
              <a:endCxn id="50" idx="0"/>
            </p:cNvCxnSpPr>
            <p:nvPr/>
          </p:nvCxnSpPr>
          <p:spPr>
            <a:xfrm>
              <a:off x="3120812" y="5674090"/>
              <a:ext cx="4" cy="189861"/>
            </a:xfrm>
            <a:prstGeom prst="straightConnector1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cxnSp>
      </p:grpSp>
      <p:sp>
        <p:nvSpPr>
          <p:cNvPr id="3" name="Tekstfelt 2">
            <a:extLst>
              <a:ext uri="{FF2B5EF4-FFF2-40B4-BE49-F238E27FC236}">
                <a16:creationId xmlns:a16="http://schemas.microsoft.com/office/drawing/2014/main" id="{26F0A49B-072E-4862-35D2-0E5332388B0F}"/>
              </a:ext>
            </a:extLst>
          </p:cNvPr>
          <p:cNvSpPr txBox="1"/>
          <p:nvPr/>
        </p:nvSpPr>
        <p:spPr>
          <a:xfrm>
            <a:off x="563081" y="846458"/>
            <a:ext cx="573183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Times New Roman" panose="02020603050405020304" pitchFamily="18" charset="0"/>
              </a:rPr>
              <a:t>Additional File 1.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 Development and validation of the EMPOWER-UP questionnaire</a:t>
            </a:r>
            <a:endParaRPr lang="da-DK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7FF4B434-A52D-1761-0EA4-A4B8A12D2765}"/>
              </a:ext>
            </a:extLst>
          </p:cNvPr>
          <p:cNvSpPr txBox="1"/>
          <p:nvPr/>
        </p:nvSpPr>
        <p:spPr>
          <a:xfrm>
            <a:off x="563081" y="8576965"/>
            <a:ext cx="343213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Abbreviations: GSD, Guided Self-Determination; GT, Grounded theory</a:t>
            </a:r>
            <a:endParaRPr lang="da-DK" sz="11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30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21441</TotalTime>
  <Words>191</Words>
  <Application>Microsoft Office PowerPoint</Application>
  <PresentationFormat>A4-papir (210 x 297 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Emilie Haarslev Schröder Marqvorsen</dc:creator>
  <cp:lastModifiedBy>Emilie Haarslev Schröder Marqvorsen</cp:lastModifiedBy>
  <cp:revision>23</cp:revision>
  <dcterms:created xsi:type="dcterms:W3CDTF">2022-06-29T12:07:04Z</dcterms:created>
  <dcterms:modified xsi:type="dcterms:W3CDTF">2023-12-15T08:54:04Z</dcterms:modified>
</cp:coreProperties>
</file>