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6858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20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21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520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40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16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20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98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823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06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15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331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56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15EAF-165E-4FA9-865F-C047FB196705}" type="datetimeFigureOut">
              <a:rPr lang="zh-CN" altLang="en-US" smtClean="0"/>
              <a:t>2023/11/13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7B99E-1C18-4D8F-A47C-B273AD3C72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48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62232" y="5277127"/>
            <a:ext cx="6695768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en-US" sz="1477" b="1" dirty="0"/>
              <a:t>Figure S1</a:t>
            </a:r>
            <a:r>
              <a:rPr lang="en-US" altLang="en-US" sz="1477" dirty="0"/>
              <a:t>. The relative mean fluorescence intensity (MFI) of cells by FACS analysis of HER2 expression</a:t>
            </a:r>
          </a:p>
        </p:txBody>
      </p:sp>
      <p:graphicFrame>
        <p:nvGraphicFramePr>
          <p:cNvPr id="8196" name="对象 1"/>
          <p:cNvGraphicFramePr>
            <a:graphicFrameLocks noChangeAspect="1"/>
          </p:cNvGraphicFramePr>
          <p:nvPr/>
        </p:nvGraphicFramePr>
        <p:xfrm>
          <a:off x="879232" y="1893279"/>
          <a:ext cx="3895970" cy="301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ism 9" r:id="rId3" imgW="4521864" imgH="3496015" progId="Prism9.Document">
                  <p:embed/>
                </p:oleObj>
              </mc:Choice>
              <mc:Fallback>
                <p:oleObj name="Prism 9" r:id="rId3" imgW="4521864" imgH="3496015" progId="Prism9.Document">
                  <p:embed/>
                  <p:pic>
                    <p:nvPicPr>
                      <p:cNvPr id="8196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232" y="1893279"/>
                        <a:ext cx="3895970" cy="301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863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对象 1"/>
          <p:cNvGraphicFramePr>
            <a:graphicFrameLocks noChangeAspect="1"/>
          </p:cNvGraphicFramePr>
          <p:nvPr/>
        </p:nvGraphicFramePr>
        <p:xfrm>
          <a:off x="1002323" y="4896339"/>
          <a:ext cx="5398478" cy="2686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Prism 9" r:id="rId3" imgW="6266001" imgH="3119294" progId="Prism9.Document">
                  <p:embed/>
                </p:oleObj>
              </mc:Choice>
              <mc:Fallback>
                <p:oleObj name="Prism 9" r:id="rId3" imgW="6266001" imgH="3119294" progId="Prism9.Document">
                  <p:embed/>
                  <p:pic>
                    <p:nvPicPr>
                      <p:cNvPr id="9218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2323" y="4896339"/>
                        <a:ext cx="5398478" cy="2686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矩形 18"/>
          <p:cNvSpPr>
            <a:spLocks noChangeArrowheads="1"/>
          </p:cNvSpPr>
          <p:nvPr/>
        </p:nvSpPr>
        <p:spPr bwMode="auto">
          <a:xfrm>
            <a:off x="297302" y="9346157"/>
            <a:ext cx="6442712" cy="774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77" b="1" dirty="0">
                <a:cs typeface="Arial" panose="020B0604020202020204" pitchFamily="34" charset="0"/>
              </a:rPr>
              <a:t>Figure S2</a:t>
            </a:r>
            <a:r>
              <a:rPr lang="en-US" altLang="zh-CN" sz="1477" dirty="0">
                <a:cs typeface="Arial" panose="020B0604020202020204" pitchFamily="34" charset="0"/>
              </a:rPr>
              <a:t>. </a:t>
            </a:r>
            <a:r>
              <a:rPr lang="en-US" altLang="zh-CN" sz="1477" dirty="0" smtClean="0">
                <a:solidFill>
                  <a:srgbClr val="000000"/>
                </a:solidFill>
                <a:cs typeface="Arial" panose="020B0604020202020204" pitchFamily="34" charset="0"/>
              </a:rPr>
              <a:t>Anti-HER2-SHR169265 ADCs</a:t>
            </a:r>
            <a:r>
              <a:rPr lang="en-US" altLang="zh-CN" sz="1477" dirty="0" smtClean="0">
                <a:cs typeface="Arial" panose="020B0604020202020204" pitchFamily="34" charset="0"/>
              </a:rPr>
              <a:t> </a:t>
            </a:r>
            <a:r>
              <a:rPr lang="en-US" altLang="zh-CN" sz="1477" dirty="0">
                <a:cs typeface="Arial" panose="020B0604020202020204" pitchFamily="34" charset="0"/>
              </a:rPr>
              <a:t>induced histone H2A.X phosphorylation, cleaved PARP (</a:t>
            </a:r>
            <a:r>
              <a:rPr lang="en-US" altLang="zh-CN" sz="1477" b="1" dirty="0">
                <a:cs typeface="Arial" panose="020B0604020202020204" pitchFamily="34" charset="0"/>
              </a:rPr>
              <a:t>A</a:t>
            </a:r>
            <a:r>
              <a:rPr lang="en-US" altLang="zh-CN" sz="1477" dirty="0">
                <a:cs typeface="Arial" panose="020B0604020202020204" pitchFamily="34" charset="0"/>
              </a:rPr>
              <a:t>) and  caspase 3/7 activation (</a:t>
            </a:r>
            <a:r>
              <a:rPr lang="en-US" altLang="zh-CN" sz="1477" b="1" dirty="0">
                <a:cs typeface="Arial" panose="020B0604020202020204" pitchFamily="34" charset="0"/>
              </a:rPr>
              <a:t>B</a:t>
            </a:r>
            <a:r>
              <a:rPr lang="en-US" altLang="zh-CN" sz="1477" dirty="0">
                <a:cs typeface="Arial" panose="020B0604020202020204" pitchFamily="34" charset="0"/>
              </a:rPr>
              <a:t>) in SK-BR-3 cells. *P&lt;0.05 versus </a:t>
            </a:r>
            <a:r>
              <a:rPr lang="en-US" altLang="zh-CN" sz="1477" dirty="0">
                <a:solidFill>
                  <a:srgbClr val="000000"/>
                </a:solidFill>
              </a:rPr>
              <a:t>HRA18-C015</a:t>
            </a:r>
            <a:r>
              <a:rPr lang="en-US" altLang="zh-CN" sz="1477" dirty="0">
                <a:cs typeface="Arial" panose="020B0604020202020204" pitchFamily="34" charset="0"/>
              </a:rPr>
              <a:t>.</a:t>
            </a:r>
            <a:endParaRPr lang="zh-CN" altLang="en-US" sz="1477" dirty="0">
              <a:cs typeface="Arial" panose="020B0604020202020204" pitchFamily="34" charset="0"/>
            </a:endParaRPr>
          </a:p>
        </p:txBody>
      </p:sp>
      <p:sp>
        <p:nvSpPr>
          <p:cNvPr id="9220" name="文本框 19"/>
          <p:cNvSpPr txBox="1">
            <a:spLocks noChangeArrowheads="1"/>
          </p:cNvSpPr>
          <p:nvPr/>
        </p:nvSpPr>
        <p:spPr bwMode="auto">
          <a:xfrm>
            <a:off x="388815" y="369279"/>
            <a:ext cx="320922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CA" altLang="zh-CN" sz="1477" b="1">
                <a:cs typeface="Arial" panose="020B0604020202020204" pitchFamily="34" charset="0"/>
              </a:rPr>
              <a:t>A</a:t>
            </a:r>
            <a:endParaRPr lang="zh-CN" altLang="en-US" sz="1477" b="1">
              <a:cs typeface="Arial" panose="020B0604020202020204" pitchFamily="34" charset="0"/>
            </a:endParaRPr>
          </a:p>
        </p:txBody>
      </p:sp>
      <p:sp>
        <p:nvSpPr>
          <p:cNvPr id="9221" name="文本框 20"/>
          <p:cNvSpPr txBox="1">
            <a:spLocks noChangeArrowheads="1"/>
          </p:cNvSpPr>
          <p:nvPr/>
        </p:nvSpPr>
        <p:spPr bwMode="auto">
          <a:xfrm>
            <a:off x="468924" y="4700954"/>
            <a:ext cx="320922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CA" altLang="zh-CN" sz="1477" b="1">
                <a:cs typeface="Arial" panose="020B0604020202020204" pitchFamily="34" charset="0"/>
              </a:rPr>
              <a:t>B</a:t>
            </a:r>
            <a:endParaRPr lang="zh-CN" altLang="en-US" sz="1477" b="1">
              <a:cs typeface="Arial" panose="020B0604020202020204" pitchFamily="34" charset="0"/>
            </a:endParaRPr>
          </a:p>
        </p:txBody>
      </p:sp>
      <p:grpSp>
        <p:nvGrpSpPr>
          <p:cNvPr id="9222" name="组合 1"/>
          <p:cNvGrpSpPr>
            <a:grpSpLocks/>
          </p:cNvGrpSpPr>
          <p:nvPr/>
        </p:nvGrpSpPr>
        <p:grpSpPr bwMode="auto">
          <a:xfrm>
            <a:off x="982787" y="77417"/>
            <a:ext cx="3725056" cy="3549706"/>
            <a:chOff x="1441662" y="62829"/>
            <a:chExt cx="3025881" cy="2883571"/>
          </a:xfrm>
        </p:grpSpPr>
        <p:grpSp>
          <p:nvGrpSpPr>
            <p:cNvPr id="9223" name="组合 1"/>
            <p:cNvGrpSpPr>
              <a:grpSpLocks/>
            </p:cNvGrpSpPr>
            <p:nvPr/>
          </p:nvGrpSpPr>
          <p:grpSpPr bwMode="auto">
            <a:xfrm>
              <a:off x="1441662" y="62829"/>
              <a:ext cx="3025881" cy="2873529"/>
              <a:chOff x="1441670" y="63249"/>
              <a:chExt cx="3025715" cy="2872442"/>
            </a:xfrm>
          </p:grpSpPr>
          <p:grpSp>
            <p:nvGrpSpPr>
              <p:cNvPr id="9226" name="组合 2"/>
              <p:cNvGrpSpPr>
                <a:grpSpLocks/>
              </p:cNvGrpSpPr>
              <p:nvPr/>
            </p:nvGrpSpPr>
            <p:grpSpPr bwMode="auto">
              <a:xfrm>
                <a:off x="1441670" y="63249"/>
                <a:ext cx="3025715" cy="2872442"/>
                <a:chOff x="17384538" y="3777571"/>
                <a:chExt cx="7380489" cy="6394329"/>
              </a:xfrm>
            </p:grpSpPr>
            <p:grpSp>
              <p:nvGrpSpPr>
                <p:cNvPr id="9229" name="组合 3"/>
                <p:cNvGrpSpPr>
                  <a:grpSpLocks/>
                </p:cNvGrpSpPr>
                <p:nvPr/>
              </p:nvGrpSpPr>
              <p:grpSpPr bwMode="auto">
                <a:xfrm>
                  <a:off x="18132845" y="3777571"/>
                  <a:ext cx="6632182" cy="4647878"/>
                  <a:chOff x="2427486" y="1001884"/>
                  <a:chExt cx="6769552" cy="4452875"/>
                </a:xfrm>
              </p:grpSpPr>
              <p:sp>
                <p:nvSpPr>
                  <p:cNvPr id="9232" name="文本框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27486" y="4901202"/>
                    <a:ext cx="2100196" cy="5535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1477">
                        <a:cs typeface="Arial" panose="020B0604020202020204" pitchFamily="34" charset="0"/>
                      </a:rPr>
                      <a:t>P-H2A.X</a:t>
                    </a:r>
                    <a:endParaRPr lang="zh-CN" altLang="en-US" sz="1477"/>
                  </a:p>
                </p:txBody>
              </p:sp>
              <p:sp>
                <p:nvSpPr>
                  <p:cNvPr id="9233" name="文本框 10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3603098" y="3130374"/>
                    <a:ext cx="2890492" cy="6464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1477" dirty="0">
                        <a:cs typeface="Arial" panose="020B0604020202020204" pitchFamily="34" charset="0"/>
                      </a:rPr>
                      <a:t>Control IgG-ADC </a:t>
                    </a:r>
                    <a:endParaRPr lang="zh-CN" altLang="en-US" sz="1477" dirty="0"/>
                  </a:p>
                </p:txBody>
              </p:sp>
              <p:sp>
                <p:nvSpPr>
                  <p:cNvPr id="9234" name="文本框 11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5200928" y="2393428"/>
                    <a:ext cx="3845388" cy="11061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fontAlgn="ctr" hangingPunct="1"/>
                    <a:r>
                      <a:rPr lang="en-US" altLang="zh-CN" sz="1477" dirty="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Anti-HER2-SHR169265  </a:t>
                    </a:r>
                  </a:p>
                  <a:p>
                    <a:pPr eaLnBrk="1" fontAlgn="ctr" hangingPunct="1"/>
                    <a:r>
                      <a:rPr lang="en-US" altLang="zh-CN" sz="1477" dirty="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(DAR 4) </a:t>
                    </a:r>
                  </a:p>
                </p:txBody>
              </p:sp>
              <p:sp>
                <p:nvSpPr>
                  <p:cNvPr id="9235" name="文本框 12"/>
                  <p:cNvSpPr txBox="1">
                    <a:spLocks noChangeArrowheads="1"/>
                  </p:cNvSpPr>
                  <p:nvPr/>
                </p:nvSpPr>
                <p:spPr bwMode="auto">
                  <a:xfrm rot="16252756">
                    <a:off x="4766188" y="2855167"/>
                    <a:ext cx="3326137" cy="6464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1477" dirty="0">
                        <a:cs typeface="Arial" panose="020B0604020202020204" pitchFamily="34" charset="0"/>
                      </a:rPr>
                      <a:t>HRA18-C015</a:t>
                    </a:r>
                    <a:endParaRPr lang="zh-CN" altLang="en-US" sz="1477" dirty="0"/>
                  </a:p>
                </p:txBody>
              </p:sp>
              <p:sp>
                <p:nvSpPr>
                  <p:cNvPr id="9236" name="文本框 13"/>
                  <p:cNvSpPr txBox="1">
                    <a:spLocks noChangeArrowheads="1"/>
                  </p:cNvSpPr>
                  <p:nvPr/>
                </p:nvSpPr>
                <p:spPr bwMode="auto">
                  <a:xfrm rot="16224683">
                    <a:off x="4612467" y="3433244"/>
                    <a:ext cx="2223111" cy="6464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1477" dirty="0" err="1">
                        <a:cs typeface="Arial" panose="020B0604020202020204" pitchFamily="34" charset="0"/>
                      </a:rPr>
                      <a:t>Trastuzumab</a:t>
                    </a:r>
                    <a:endParaRPr lang="zh-CN" altLang="en-US" sz="1477" dirty="0"/>
                  </a:p>
                </p:txBody>
              </p:sp>
              <p:sp>
                <p:nvSpPr>
                  <p:cNvPr id="9237" name="文本框 14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6668499" y="2424310"/>
                    <a:ext cx="3950965" cy="11061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fontAlgn="ctr" hangingPunct="1"/>
                    <a:r>
                      <a:rPr lang="en-US" altLang="zh-CN" sz="1477" dirty="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Anti-HER2-SHR169265  </a:t>
                    </a:r>
                  </a:p>
                  <a:p>
                    <a:pPr eaLnBrk="1" fontAlgn="ctr" hangingPunct="1"/>
                    <a:r>
                      <a:rPr lang="en-US" altLang="zh-CN" sz="1477" dirty="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(DAR 8) </a:t>
                    </a:r>
                  </a:p>
                </p:txBody>
              </p:sp>
              <p:sp>
                <p:nvSpPr>
                  <p:cNvPr id="9238" name="文本框 15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6816796" y="3522017"/>
                    <a:ext cx="2047217" cy="6464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1477">
                        <a:cs typeface="Arial" panose="020B0604020202020204" pitchFamily="34" charset="0"/>
                      </a:rPr>
                      <a:t>SHR-A1811</a:t>
                    </a:r>
                    <a:endParaRPr lang="zh-CN" altLang="en-US" sz="1477"/>
                  </a:p>
                </p:txBody>
              </p:sp>
              <p:pic>
                <p:nvPicPr>
                  <p:cNvPr id="9239" name="图片 17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56869" y="4901203"/>
                    <a:ext cx="4614840" cy="49751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9230" name="文本框 6"/>
                <p:cNvSpPr txBox="1">
                  <a:spLocks noChangeArrowheads="1"/>
                </p:cNvSpPr>
                <p:nvPr/>
              </p:nvSpPr>
              <p:spPr bwMode="auto">
                <a:xfrm>
                  <a:off x="18311238" y="9594101"/>
                  <a:ext cx="1789537" cy="5777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1477">
                      <a:cs typeface="Arial" panose="020B0604020202020204" pitchFamily="34" charset="0"/>
                    </a:rPr>
                    <a:t>GAPDH</a:t>
                  </a:r>
                  <a:endParaRPr lang="zh-CN" altLang="en-US" sz="1477"/>
                </a:p>
              </p:txBody>
            </p:sp>
            <p:sp>
              <p:nvSpPr>
                <p:cNvPr id="9231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17384538" y="9002833"/>
                  <a:ext cx="2890933" cy="577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477">
                      <a:cs typeface="Arial" panose="020B0604020202020204" pitchFamily="34" charset="0"/>
                    </a:rPr>
                    <a:t>Cleaved PARP</a:t>
                  </a:r>
                  <a:endParaRPr lang="zh-CN" altLang="en-US" sz="1477"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227" name="文本框 21"/>
              <p:cNvSpPr txBox="1">
                <a:spLocks noChangeArrowheads="1"/>
              </p:cNvSpPr>
              <p:nvPr/>
            </p:nvSpPr>
            <p:spPr bwMode="auto">
              <a:xfrm>
                <a:off x="1798639" y="2116198"/>
                <a:ext cx="667798" cy="259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477">
                    <a:cs typeface="Arial" panose="020B0604020202020204" pitchFamily="34" charset="0"/>
                  </a:rPr>
                  <a:t>HSP70</a:t>
                </a:r>
                <a:endParaRPr lang="zh-CN" altLang="en-US" sz="1477"/>
              </a:p>
            </p:txBody>
          </p:sp>
          <p:pic>
            <p:nvPicPr>
              <p:cNvPr id="9228" name="图片 2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290"/>
              <a:stretch>
                <a:fillRect/>
              </a:stretch>
            </p:blipFill>
            <p:spPr bwMode="auto">
              <a:xfrm>
                <a:off x="2603707" y="2170598"/>
                <a:ext cx="1840098" cy="211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224" name="图片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500" y="2420938"/>
              <a:ext cx="1854200" cy="19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图片 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500" y="2682875"/>
              <a:ext cx="1839913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17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35709"/>
              </p:ext>
            </p:extLst>
          </p:nvPr>
        </p:nvGraphicFramePr>
        <p:xfrm>
          <a:off x="325438" y="4256088"/>
          <a:ext cx="6207125" cy="282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Prism 9" r:id="rId3" imgW="7201994" imgH="3274881" progId="Prism9.Document">
                  <p:embed/>
                </p:oleObj>
              </mc:Choice>
              <mc:Fallback>
                <p:oleObj name="Prism 9" r:id="rId3" imgW="7201994" imgH="3274881" progId="Prism9.Document">
                  <p:embed/>
                  <p:pic>
                    <p:nvPicPr>
                      <p:cNvPr id="1024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4256088"/>
                        <a:ext cx="6207125" cy="282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221227" y="10625016"/>
            <a:ext cx="63690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0" b="1" dirty="0"/>
              <a:t>Figure S3. </a:t>
            </a:r>
            <a:r>
              <a:rPr lang="en-US" altLang="zh-CN" sz="1400" dirty="0"/>
              <a:t>Body weight changes </a:t>
            </a:r>
            <a:r>
              <a:rPr lang="en-CA" altLang="zh-CN" sz="1400" dirty="0">
                <a:cs typeface="Arial" panose="020B0604020202020204" pitchFamily="34" charset="0"/>
              </a:rPr>
              <a:t>in </a:t>
            </a:r>
            <a:r>
              <a:rPr lang="en-US" altLang="zh-CN" sz="1400" dirty="0">
                <a:cs typeface="Arial" panose="020B0604020202020204" pitchFamily="34" charset="0"/>
              </a:rPr>
              <a:t>NCI-N87 (</a:t>
            </a:r>
            <a:r>
              <a:rPr lang="en-US" altLang="zh-CN" sz="1400" b="1" dirty="0">
                <a:cs typeface="Arial" panose="020B0604020202020204" pitchFamily="34" charset="0"/>
              </a:rPr>
              <a:t>A</a:t>
            </a:r>
            <a:r>
              <a:rPr lang="en-US" altLang="zh-CN" sz="1400" dirty="0">
                <a:cs typeface="Arial" panose="020B0604020202020204" pitchFamily="34" charset="0"/>
              </a:rPr>
              <a:t>), JIMT-1 (</a:t>
            </a:r>
            <a:r>
              <a:rPr lang="en-US" altLang="zh-CN" sz="1400" b="1" dirty="0">
                <a:cs typeface="Arial" panose="020B0604020202020204" pitchFamily="34" charset="0"/>
              </a:rPr>
              <a:t>B</a:t>
            </a:r>
            <a:r>
              <a:rPr lang="en-US" altLang="zh-CN" sz="1400" dirty="0">
                <a:cs typeface="Arial" panose="020B0604020202020204" pitchFamily="34" charset="0"/>
              </a:rPr>
              <a:t>) and Capan-1 (</a:t>
            </a:r>
            <a:r>
              <a:rPr lang="en-US" altLang="zh-CN" sz="1400" b="1" dirty="0">
                <a:cs typeface="Arial" panose="020B0604020202020204" pitchFamily="34" charset="0"/>
              </a:rPr>
              <a:t>C</a:t>
            </a:r>
            <a:r>
              <a:rPr lang="en-US" altLang="zh-CN" sz="1400" dirty="0">
                <a:cs typeface="Arial" panose="020B0604020202020204" pitchFamily="34" charset="0"/>
              </a:rPr>
              <a:t>)</a:t>
            </a:r>
            <a:r>
              <a:rPr lang="en-US" altLang="zh-CN" sz="1400" dirty="0"/>
              <a:t> xenograft models after SHR-A1811 treatment. 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-791307" y="-216598"/>
            <a:ext cx="184731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215"/>
          </a:p>
        </p:txBody>
      </p:sp>
      <p:graphicFrame>
        <p:nvGraphicFramePr>
          <p:cNvPr id="10245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497798"/>
              </p:ext>
            </p:extLst>
          </p:nvPr>
        </p:nvGraphicFramePr>
        <p:xfrm>
          <a:off x="401638" y="1012825"/>
          <a:ext cx="6216650" cy="276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Prism 9" r:id="rId5" imgW="7215679" imgH="3212574" progId="Prism9.Document">
                  <p:embed/>
                </p:oleObj>
              </mc:Choice>
              <mc:Fallback>
                <p:oleObj name="Prism 9" r:id="rId5" imgW="7215679" imgH="3212574" progId="Prism9.Document">
                  <p:embed/>
                  <p:pic>
                    <p:nvPicPr>
                      <p:cNvPr id="10245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8" y="1012825"/>
                        <a:ext cx="6216650" cy="276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文本框 6"/>
          <p:cNvSpPr txBox="1">
            <a:spLocks noChangeArrowheads="1"/>
          </p:cNvSpPr>
          <p:nvPr/>
        </p:nvSpPr>
        <p:spPr bwMode="auto">
          <a:xfrm>
            <a:off x="66431" y="859693"/>
            <a:ext cx="320922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77" b="1"/>
              <a:t>A</a:t>
            </a:r>
            <a:endParaRPr lang="zh-CN" altLang="en-US" sz="1477" b="1"/>
          </a:p>
        </p:txBody>
      </p:sp>
      <p:sp>
        <p:nvSpPr>
          <p:cNvPr id="10247" name="文本框 7"/>
          <p:cNvSpPr txBox="1">
            <a:spLocks noChangeArrowheads="1"/>
          </p:cNvSpPr>
          <p:nvPr/>
        </p:nvSpPr>
        <p:spPr bwMode="auto">
          <a:xfrm>
            <a:off x="66431" y="4081587"/>
            <a:ext cx="320922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77" b="1"/>
              <a:t>B</a:t>
            </a:r>
            <a:endParaRPr lang="zh-CN" altLang="en-US" sz="1477" b="1"/>
          </a:p>
        </p:txBody>
      </p:sp>
      <p:sp>
        <p:nvSpPr>
          <p:cNvPr id="10248" name="文本框 8"/>
          <p:cNvSpPr txBox="1">
            <a:spLocks noChangeArrowheads="1"/>
          </p:cNvSpPr>
          <p:nvPr/>
        </p:nvSpPr>
        <p:spPr bwMode="auto">
          <a:xfrm>
            <a:off x="50801" y="7076831"/>
            <a:ext cx="320922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77" b="1"/>
              <a:t>C</a:t>
            </a:r>
            <a:endParaRPr lang="zh-CN" altLang="en-US" sz="1477" b="1"/>
          </a:p>
        </p:txBody>
      </p:sp>
      <p:sp>
        <p:nvSpPr>
          <p:cNvPr id="10249" name="文本框 18"/>
          <p:cNvSpPr txBox="1">
            <a:spLocks noChangeArrowheads="1"/>
          </p:cNvSpPr>
          <p:nvPr/>
        </p:nvSpPr>
        <p:spPr bwMode="auto">
          <a:xfrm>
            <a:off x="1820987" y="961293"/>
            <a:ext cx="920445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77"/>
              <a:t>NCI-N87</a:t>
            </a:r>
            <a:endParaRPr lang="zh-CN" altLang="en-US" sz="1477"/>
          </a:p>
        </p:txBody>
      </p:sp>
      <p:sp>
        <p:nvSpPr>
          <p:cNvPr id="10250" name="文本框 19"/>
          <p:cNvSpPr txBox="1">
            <a:spLocks noChangeArrowheads="1"/>
          </p:cNvSpPr>
          <p:nvPr/>
        </p:nvSpPr>
        <p:spPr bwMode="auto">
          <a:xfrm>
            <a:off x="1975340" y="4185139"/>
            <a:ext cx="762516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77"/>
              <a:t>JIMT-1</a:t>
            </a:r>
            <a:endParaRPr lang="zh-CN" altLang="en-US" sz="1477"/>
          </a:p>
        </p:txBody>
      </p:sp>
      <p:sp>
        <p:nvSpPr>
          <p:cNvPr id="10251" name="文本框 19"/>
          <p:cNvSpPr txBox="1">
            <a:spLocks noChangeArrowheads="1"/>
          </p:cNvSpPr>
          <p:nvPr/>
        </p:nvSpPr>
        <p:spPr bwMode="auto">
          <a:xfrm>
            <a:off x="1820985" y="7334739"/>
            <a:ext cx="912429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77"/>
              <a:t>Capan-1</a:t>
            </a:r>
            <a:endParaRPr lang="zh-CN" altLang="en-US" sz="1477"/>
          </a:p>
        </p:txBody>
      </p:sp>
      <p:graphicFrame>
        <p:nvGraphicFramePr>
          <p:cNvPr id="10252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17405"/>
              </p:ext>
            </p:extLst>
          </p:nvPr>
        </p:nvGraphicFramePr>
        <p:xfrm>
          <a:off x="322263" y="7397750"/>
          <a:ext cx="6376987" cy="276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Prism 9" r:id="rId7" imgW="7404750" imgH="3209333" progId="Prism9.Document">
                  <p:embed/>
                </p:oleObj>
              </mc:Choice>
              <mc:Fallback>
                <p:oleObj name="Prism 9" r:id="rId7" imgW="7404750" imgH="3209333" progId="Prism9.Document">
                  <p:embed/>
                  <p:pic>
                    <p:nvPicPr>
                      <p:cNvPr id="10252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7397750"/>
                        <a:ext cx="6376987" cy="276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33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104</Words>
  <Application>Microsoft Office PowerPoint</Application>
  <PresentationFormat>宽屏</PresentationFormat>
  <Paragraphs>23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等线</vt:lpstr>
      <vt:lpstr>等线 Light</vt:lpstr>
      <vt:lpstr>宋体</vt:lpstr>
      <vt:lpstr>Arial</vt:lpstr>
      <vt:lpstr>Calibri</vt:lpstr>
      <vt:lpstr>Calibri Light</vt:lpstr>
      <vt:lpstr>Office 主题​​</vt:lpstr>
      <vt:lpstr>Prism 9</vt:lpstr>
      <vt:lpstr>GraphPad Prism 9 Project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Ting Zhang~PD (zhangt3) [张婷]</dc:creator>
  <cp:lastModifiedBy>Ting Zhang~PD (zhangt3) [张婷]</cp:lastModifiedBy>
  <cp:revision>4</cp:revision>
  <dcterms:created xsi:type="dcterms:W3CDTF">2023-08-16T04:29:16Z</dcterms:created>
  <dcterms:modified xsi:type="dcterms:W3CDTF">2023-11-13T03:01:08Z</dcterms:modified>
</cp:coreProperties>
</file>