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wdp" ContentType="image/vnd.ms-photo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ytro Khadzhynov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8F8"/>
    <a:srgbClr val="8EB2BD"/>
    <a:srgbClr val="A3C1C9"/>
    <a:srgbClr val="2A6879"/>
    <a:srgbClr val="DAE7EA"/>
    <a:srgbClr val="2A687A"/>
    <a:srgbClr val="F2F7F8"/>
    <a:srgbClr val="40A7C4"/>
    <a:srgbClr val="3FA3C0"/>
    <a:srgbClr val="820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26505"/>
    <p:restoredTop sz="92607"/>
  </p:normalViewPr>
  <p:slideViewPr>
    <p:cSldViewPr snapToGrid="0" snapToObjects="1">
      <p:cViewPr>
        <p:scale>
          <a:sx n="75" d="100"/>
          <a:sy n="75" d="100"/>
        </p:scale>
        <p:origin x="-1312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D5E01-99E2-C748-89E1-3B1EC39268D6}" type="datetimeFigureOut">
              <a:rPr lang="en-US" smtClean="0"/>
              <a:t>25/03/21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091AF-7CCF-304B-960D-237E6B63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7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8091AF-7CCF-304B-960D-237E6B63E9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68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F70FFFA-7D60-A349-8BE0-46A7A0C4E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F87D0A20-ACE7-E844-BE4E-ECCD11C6D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A14D0C1D-F026-5848-B12D-D67182F6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A90903F4-DD5C-CF46-9442-9A4015658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D147C1A6-5102-3247-A938-A611EA31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566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2E8FC3A-7647-EC4A-841F-70E878522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74ECAE55-6420-8C4F-A10C-11A5B1E91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335B30D-CE51-314E-BD48-DFBFD3CB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C5FD6066-CA0A-0543-B823-830F46E5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5F77144B-145F-884B-A551-A8D5BD7B2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3024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="" xmlns:a16="http://schemas.microsoft.com/office/drawing/2014/main" id="{3AEBB203-8A77-BD4E-B021-789FA7370D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70DC23BD-14E1-F34E-86F6-6CC56314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4AB4D1FA-1D61-7846-BE10-B9A859DF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AFF948F5-C9B2-894C-80EB-AE9B12D7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5BB60FAD-4517-0648-942B-A2FA13B9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56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76F27B4-1EB9-5E41-A584-EFD493E0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D0061EEC-7F4E-384B-8106-74557E136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46E53EDE-CE05-1E47-AA7C-BC898FF0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B34E9BEC-6ECE-6946-8233-BAAB1C2F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5AD62234-E8AE-5B4B-92B4-8A2D0693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05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8ADEE1B-93F7-8B45-99FD-3D724E231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DE889FFF-3DF9-A445-887E-0ED42EED9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9F8A4735-B185-9448-A417-8234480D2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A300ACC9-8359-124C-A896-E13F78621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7C6EE510-1A86-E042-9392-5D7728B5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161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DF79829-2B6A-2540-982A-884D14C79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8C484EEC-B4CB-164E-B86E-3D9A320B0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C69D734E-C85E-254C-917A-5D105A511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181A0EFA-CA27-694C-815E-C03594C5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43DA405F-BCF8-BA4C-A7AD-9FE548D5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62535FD8-00ED-F64C-BE33-7E1A5FA7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460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597DB38-9E62-1043-B2DA-A1E39D92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C16DF86D-CDDC-A94A-8BA3-65E2BC84B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AB530336-4C53-CB45-8A17-A72F63F29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DBFFB622-A57B-0942-8841-9233A2AB8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FBB7F1F3-25C5-0544-9864-9334BAD724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0ECC3712-C996-8048-B901-9C3F277A2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FE53F4B3-B4E4-6C4F-A93B-6A56BDFB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91E2228A-E561-E44C-9F43-3F079208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17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00117A4-02FC-FD40-8C3B-7B53B19E0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00DFEA33-7AB6-7847-BA1E-F1436AC4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44ADF2BF-29D9-9244-AA73-4A6335378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C0807A8E-F3A1-0A40-9565-E91A5A4E6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226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121B84F5-8A4C-8B4E-B505-6440AC8A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3B353238-3340-D443-B259-EB9CCC018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AFAB406F-D5E8-3744-AF83-43D53BE41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6841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5AFBA00-831C-2E4C-BD45-AD27B8900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3D4EB076-F452-3242-AD15-DC39E2B8B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7923B8B6-C3A1-4649-BBBB-723C3F9DC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B3AD2019-AFDA-CA45-B8C0-1D4367F12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439516F5-882A-EE48-9A6E-6DA40098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4842F6F2-8A40-8146-9203-998BBF23C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656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D9502B1-AF21-F749-934C-855C551A5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="" xmlns:a16="http://schemas.microsoft.com/office/drawing/2014/main" id="{F5832E19-9D6F-D540-9B09-C0FAA48E57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B32EA673-A30E-9540-A289-4324438FA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FA88F504-93F3-774A-BA30-4F422EDC4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AF903285-6BCB-8646-9333-F41BF02A3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38456E20-E63B-4848-9AD7-4B6FC52E9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87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="" xmlns:a16="http://schemas.microsoft.com/office/drawing/2014/main" id="{EE7B6FA2-E8F8-5D4D-B5FC-7905FDCD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B61A6C0F-E048-AD41-AFA9-0C8A3A082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847A5384-57F2-7847-9080-EDB43652FD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D8264-292B-AC4D-924E-B7232ED4BCC7}" type="datetimeFigureOut">
              <a:rPr lang="de-DE" smtClean="0"/>
              <a:t>25/03/21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31908EB7-CCA8-CB4D-89E7-F5CA61D3B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E8B02793-58B8-9343-A9C5-45D8A1577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1B09F-AFE6-A241-BDF2-8E2229684358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095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17" Type="http://schemas.openxmlformats.org/officeDocument/2006/relationships/image" Target="../media/image3.png"/><Relationship Id="rId18" Type="http://schemas.openxmlformats.org/officeDocument/2006/relationships/image" Target="../media/image8.svg"/><Relationship Id="rId19" Type="http://schemas.openxmlformats.org/officeDocument/2006/relationships/image" Target="../media/image4.png"/><Relationship Id="rId23" Type="http://schemas.openxmlformats.org/officeDocument/2006/relationships/image" Target="../media/image21.svg"/><Relationship Id="rId13" Type="http://schemas.openxmlformats.org/officeDocument/2006/relationships/image" Target="../media/image6.svg"/><Relationship Id="rId15" Type="http://schemas.openxmlformats.org/officeDocument/2006/relationships/image" Target="../media/image13.sv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vron 10"/>
          <p:cNvSpPr/>
          <p:nvPr/>
        </p:nvSpPr>
        <p:spPr>
          <a:xfrm>
            <a:off x="3734011" y="643761"/>
            <a:ext cx="8474922" cy="6214237"/>
          </a:xfrm>
          <a:custGeom>
            <a:avLst/>
            <a:gdLst>
              <a:gd name="connsiteX0" fmla="*/ 0 w 8396941"/>
              <a:gd name="connsiteY0" fmla="*/ 0 h 5258005"/>
              <a:gd name="connsiteX1" fmla="*/ 7666972 w 8396941"/>
              <a:gd name="connsiteY1" fmla="*/ 0 h 5258005"/>
              <a:gd name="connsiteX2" fmla="*/ 8396941 w 8396941"/>
              <a:gd name="connsiteY2" fmla="*/ 2629003 h 5258005"/>
              <a:gd name="connsiteX3" fmla="*/ 7666972 w 8396941"/>
              <a:gd name="connsiteY3" fmla="*/ 5258005 h 5258005"/>
              <a:gd name="connsiteX4" fmla="*/ 0 w 8396941"/>
              <a:gd name="connsiteY4" fmla="*/ 5258005 h 5258005"/>
              <a:gd name="connsiteX5" fmla="*/ 729969 w 8396941"/>
              <a:gd name="connsiteY5" fmla="*/ 2629003 h 5258005"/>
              <a:gd name="connsiteX6" fmla="*/ 0 w 8396941"/>
              <a:gd name="connsiteY6" fmla="*/ 0 h 5258005"/>
              <a:gd name="connsiteX0" fmla="*/ 0 w 8396941"/>
              <a:gd name="connsiteY0" fmla="*/ 14941 h 5272946"/>
              <a:gd name="connsiteX1" fmla="*/ 8384149 w 8396941"/>
              <a:gd name="connsiteY1" fmla="*/ 0 h 5272946"/>
              <a:gd name="connsiteX2" fmla="*/ 8396941 w 8396941"/>
              <a:gd name="connsiteY2" fmla="*/ 2643944 h 5272946"/>
              <a:gd name="connsiteX3" fmla="*/ 7666972 w 8396941"/>
              <a:gd name="connsiteY3" fmla="*/ 5272946 h 5272946"/>
              <a:gd name="connsiteX4" fmla="*/ 0 w 8396941"/>
              <a:gd name="connsiteY4" fmla="*/ 5272946 h 5272946"/>
              <a:gd name="connsiteX5" fmla="*/ 729969 w 8396941"/>
              <a:gd name="connsiteY5" fmla="*/ 2643944 h 5272946"/>
              <a:gd name="connsiteX6" fmla="*/ 0 w 8396941"/>
              <a:gd name="connsiteY6" fmla="*/ 14941 h 5272946"/>
              <a:gd name="connsiteX0" fmla="*/ 0 w 8399089"/>
              <a:gd name="connsiteY0" fmla="*/ 14941 h 5272946"/>
              <a:gd name="connsiteX1" fmla="*/ 8384149 w 8399089"/>
              <a:gd name="connsiteY1" fmla="*/ 0 h 5272946"/>
              <a:gd name="connsiteX2" fmla="*/ 8396941 w 8399089"/>
              <a:gd name="connsiteY2" fmla="*/ 2643944 h 5272946"/>
              <a:gd name="connsiteX3" fmla="*/ 8399089 w 8399089"/>
              <a:gd name="connsiteY3" fmla="*/ 5272946 h 5272946"/>
              <a:gd name="connsiteX4" fmla="*/ 0 w 8399089"/>
              <a:gd name="connsiteY4" fmla="*/ 5272946 h 5272946"/>
              <a:gd name="connsiteX5" fmla="*/ 729969 w 8399089"/>
              <a:gd name="connsiteY5" fmla="*/ 2643944 h 5272946"/>
              <a:gd name="connsiteX6" fmla="*/ 0 w 8399089"/>
              <a:gd name="connsiteY6" fmla="*/ 14941 h 5272946"/>
              <a:gd name="connsiteX0" fmla="*/ 0 w 8399090"/>
              <a:gd name="connsiteY0" fmla="*/ 14941 h 5272946"/>
              <a:gd name="connsiteX1" fmla="*/ 8399090 w 8399090"/>
              <a:gd name="connsiteY1" fmla="*/ 0 h 5272946"/>
              <a:gd name="connsiteX2" fmla="*/ 8396941 w 8399090"/>
              <a:gd name="connsiteY2" fmla="*/ 2643944 h 5272946"/>
              <a:gd name="connsiteX3" fmla="*/ 8399089 w 8399090"/>
              <a:gd name="connsiteY3" fmla="*/ 5272946 h 5272946"/>
              <a:gd name="connsiteX4" fmla="*/ 0 w 8399090"/>
              <a:gd name="connsiteY4" fmla="*/ 5272946 h 5272946"/>
              <a:gd name="connsiteX5" fmla="*/ 729969 w 8399090"/>
              <a:gd name="connsiteY5" fmla="*/ 2643944 h 5272946"/>
              <a:gd name="connsiteX6" fmla="*/ 0 w 8399090"/>
              <a:gd name="connsiteY6" fmla="*/ 14941 h 527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9090" h="5272946">
                <a:moveTo>
                  <a:pt x="0" y="14941"/>
                </a:moveTo>
                <a:lnTo>
                  <a:pt x="8399090" y="0"/>
                </a:lnTo>
                <a:cubicBezTo>
                  <a:pt x="8398374" y="881315"/>
                  <a:pt x="8397657" y="1762629"/>
                  <a:pt x="8396941" y="2643944"/>
                </a:cubicBezTo>
                <a:lnTo>
                  <a:pt x="8399089" y="5272946"/>
                </a:lnTo>
                <a:lnTo>
                  <a:pt x="0" y="5272946"/>
                </a:lnTo>
                <a:lnTo>
                  <a:pt x="729969" y="2643944"/>
                </a:lnTo>
                <a:lnTo>
                  <a:pt x="0" y="14941"/>
                </a:lnTo>
                <a:close/>
              </a:path>
            </a:pathLst>
          </a:custGeom>
          <a:solidFill>
            <a:srgbClr val="2A687A">
              <a:alpha val="3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0" y="658702"/>
            <a:ext cx="4183529" cy="6199297"/>
          </a:xfrm>
          <a:prstGeom prst="homePlate">
            <a:avLst>
              <a:gd name="adj" fmla="val 16935"/>
            </a:avLst>
          </a:prstGeom>
          <a:solidFill>
            <a:srgbClr val="2A687A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717078" y="5611118"/>
            <a:ext cx="8501498" cy="1263815"/>
          </a:xfrm>
          <a:custGeom>
            <a:avLst/>
            <a:gdLst>
              <a:gd name="connsiteX0" fmla="*/ 0 w 8501498"/>
              <a:gd name="connsiteY0" fmla="*/ 0 h 1500301"/>
              <a:gd name="connsiteX1" fmla="*/ 8501498 w 8501498"/>
              <a:gd name="connsiteY1" fmla="*/ 0 h 1500301"/>
              <a:gd name="connsiteX2" fmla="*/ 8501498 w 8501498"/>
              <a:gd name="connsiteY2" fmla="*/ 1500301 h 1500301"/>
              <a:gd name="connsiteX3" fmla="*/ 0 w 8501498"/>
              <a:gd name="connsiteY3" fmla="*/ 1500301 h 1500301"/>
              <a:gd name="connsiteX4" fmla="*/ 0 w 8501498"/>
              <a:gd name="connsiteY4" fmla="*/ 0 h 1500301"/>
              <a:gd name="connsiteX0" fmla="*/ 343647 w 8501498"/>
              <a:gd name="connsiteY0" fmla="*/ 29883 h 1500301"/>
              <a:gd name="connsiteX1" fmla="*/ 8501498 w 8501498"/>
              <a:gd name="connsiteY1" fmla="*/ 0 h 1500301"/>
              <a:gd name="connsiteX2" fmla="*/ 8501498 w 8501498"/>
              <a:gd name="connsiteY2" fmla="*/ 1500301 h 1500301"/>
              <a:gd name="connsiteX3" fmla="*/ 0 w 8501498"/>
              <a:gd name="connsiteY3" fmla="*/ 1500301 h 1500301"/>
              <a:gd name="connsiteX4" fmla="*/ 343647 w 8501498"/>
              <a:gd name="connsiteY4" fmla="*/ 29883 h 1500301"/>
              <a:gd name="connsiteX0" fmla="*/ 309780 w 8501498"/>
              <a:gd name="connsiteY0" fmla="*/ 29883 h 1500301"/>
              <a:gd name="connsiteX1" fmla="*/ 8501498 w 8501498"/>
              <a:gd name="connsiteY1" fmla="*/ 0 h 1500301"/>
              <a:gd name="connsiteX2" fmla="*/ 8501498 w 8501498"/>
              <a:gd name="connsiteY2" fmla="*/ 1500301 h 1500301"/>
              <a:gd name="connsiteX3" fmla="*/ 0 w 8501498"/>
              <a:gd name="connsiteY3" fmla="*/ 1500301 h 1500301"/>
              <a:gd name="connsiteX4" fmla="*/ 309780 w 8501498"/>
              <a:gd name="connsiteY4" fmla="*/ 29883 h 150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498" h="1500301">
                <a:moveTo>
                  <a:pt x="309780" y="29883"/>
                </a:moveTo>
                <a:lnTo>
                  <a:pt x="8501498" y="0"/>
                </a:lnTo>
                <a:lnTo>
                  <a:pt x="8501498" y="1500301"/>
                </a:lnTo>
                <a:lnTo>
                  <a:pt x="0" y="1500301"/>
                </a:lnTo>
                <a:lnTo>
                  <a:pt x="309780" y="29883"/>
                </a:lnTo>
                <a:close/>
              </a:path>
            </a:pathLst>
          </a:custGeom>
          <a:solidFill>
            <a:srgbClr val="2A68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213899" cy="658703"/>
          </a:xfrm>
          <a:prstGeom prst="rect">
            <a:avLst/>
          </a:prstGeom>
          <a:solidFill>
            <a:srgbClr val="2A68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3291" y="109466"/>
            <a:ext cx="11759504" cy="461665"/>
          </a:xfrm>
          <a:prstGeom prst="rect">
            <a:avLst/>
          </a:prstGeom>
          <a:solidFill>
            <a:srgbClr val="2A687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Efficacy and complications of </a:t>
            </a: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RCA-CRRT 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in critically ill patients with COVID-19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51518" y="767756"/>
            <a:ext cx="351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8EB2BD"/>
                </a:solidFill>
                <a:latin typeface="Arial"/>
                <a:cs typeface="Arial"/>
              </a:rPr>
              <a:t>Methods and cohort:</a:t>
            </a:r>
            <a:endParaRPr lang="en-US" sz="2400" b="1" dirty="0">
              <a:solidFill>
                <a:srgbClr val="8EB2BD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9703" y="1643013"/>
            <a:ext cx="188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Retrospective study</a:t>
            </a:r>
            <a:endParaRPr lang="en-US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095" y="2643360"/>
            <a:ext cx="328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Tertiary university hospital </a:t>
            </a:r>
          </a:p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Berlin, Germany</a:t>
            </a:r>
            <a:endParaRPr lang="en-US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3247" y="3589542"/>
            <a:ext cx="3283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97 Patients with AKI </a:t>
            </a:r>
          </a:p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KDIGO Stage 3 </a:t>
            </a:r>
          </a:p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treated with RCA-CVVHD:</a:t>
            </a:r>
            <a:endParaRPr lang="en-US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7931" y="4830746"/>
            <a:ext cx="233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  44 COVID-19 </a:t>
            </a:r>
            <a:r>
              <a:rPr lang="en-US" b="1" dirty="0" err="1" smtClean="0">
                <a:solidFill>
                  <a:srgbClr val="2A687A"/>
                </a:solidFill>
                <a:latin typeface="Arial"/>
                <a:cs typeface="Arial"/>
              </a:rPr>
              <a:t>Pts</a:t>
            </a:r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 </a:t>
            </a:r>
          </a:p>
          <a:p>
            <a:pPr algn="r"/>
            <a:r>
              <a:rPr lang="en-US" dirty="0" smtClean="0">
                <a:solidFill>
                  <a:srgbClr val="2A687A"/>
                </a:solidFill>
                <a:latin typeface="Arial"/>
                <a:cs typeface="Arial"/>
              </a:rPr>
              <a:t>293 CRRT-circuits </a:t>
            </a:r>
          </a:p>
          <a:p>
            <a:endParaRPr lang="en-US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0576" y="5761380"/>
            <a:ext cx="2828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53 Non-COVID-19 </a:t>
            </a:r>
            <a:r>
              <a:rPr lang="en-US" b="1" dirty="0" err="1" smtClean="0">
                <a:solidFill>
                  <a:srgbClr val="2A687A"/>
                </a:solidFill>
                <a:latin typeface="Arial"/>
                <a:cs typeface="Arial"/>
              </a:rPr>
              <a:t>Pts</a:t>
            </a:r>
            <a:r>
              <a:rPr lang="en-US" b="1" dirty="0" smtClean="0">
                <a:solidFill>
                  <a:srgbClr val="2A687A"/>
                </a:solidFill>
                <a:latin typeface="Arial"/>
                <a:cs typeface="Arial"/>
              </a:rPr>
              <a:t>      </a:t>
            </a:r>
          </a:p>
          <a:p>
            <a:r>
              <a:rPr lang="en-US" dirty="0" smtClean="0">
                <a:solidFill>
                  <a:srgbClr val="2A687A"/>
                </a:solidFill>
                <a:latin typeface="Arial"/>
                <a:cs typeface="Arial"/>
              </a:rPr>
              <a:t>       314 CRRT-circuits </a:t>
            </a:r>
          </a:p>
          <a:p>
            <a:endParaRPr lang="en-US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85563" y="5463537"/>
            <a:ext cx="5459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2A687A"/>
                </a:solidFill>
                <a:latin typeface="Arial"/>
                <a:cs typeface="Arial"/>
              </a:rPr>
              <a:t>Vs.</a:t>
            </a:r>
            <a:endParaRPr lang="en-US" sz="1600" i="1" dirty="0" smtClean="0">
              <a:solidFill>
                <a:srgbClr val="2A687A"/>
              </a:solidFill>
              <a:latin typeface="Arial"/>
              <a:cs typeface="Arial"/>
            </a:endParaRPr>
          </a:p>
          <a:p>
            <a:endParaRPr lang="en-US" sz="1600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11096" y="5626335"/>
            <a:ext cx="8180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Conclusions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: RCA-CRRT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in COVID-19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patients with intensified systemic anticoagulation provides excellent filter lifespan. The incidence of filter clogging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in COVID-19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patients is significantly higher compared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to Non-COVID19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patients, leading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to a higher incidence of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metabolic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disturbances.</a:t>
            </a:r>
            <a:r>
              <a:rPr lang="de-DE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Down Arrow Callout 20"/>
          <p:cNvSpPr/>
          <p:nvPr/>
        </p:nvSpPr>
        <p:spPr>
          <a:xfrm>
            <a:off x="4533567" y="1351978"/>
            <a:ext cx="7379227" cy="1291381"/>
          </a:xfrm>
          <a:prstGeom prst="downArrowCallout">
            <a:avLst>
              <a:gd name="adj1" fmla="val 25000"/>
              <a:gd name="adj2" fmla="val 23948"/>
              <a:gd name="adj3" fmla="val 25000"/>
              <a:gd name="adj4" fmla="val 63925"/>
            </a:avLst>
          </a:prstGeom>
          <a:solidFill>
            <a:srgbClr val="F2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52">
            <a:extLst>
              <a:ext uri="{FF2B5EF4-FFF2-40B4-BE49-F238E27FC236}">
                <a16:creationId xmlns="" xmlns:a16="http://schemas.microsoft.com/office/drawing/2014/main" id="{D232D533-9F56-6348-83C1-173D903A3B6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sharpenSoften amount="100000"/>
                    </a14:imgEffect>
                    <a14:imgEffect>
                      <a14:colorTemperature colorTemp="3348"/>
                    </a14:imgEffect>
                    <a14:imgEffect>
                      <a14:saturation sat="322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2334" y="3607653"/>
            <a:ext cx="818550" cy="818550"/>
          </a:xfrm>
          <a:prstGeom prst="rect">
            <a:avLst/>
          </a:prstGeom>
          <a:solidFill>
            <a:srgbClr val="DAE7EA"/>
          </a:solidFill>
        </p:spPr>
      </p:pic>
      <p:sp>
        <p:nvSpPr>
          <p:cNvPr id="26" name="TextBox 25"/>
          <p:cNvSpPr txBox="1"/>
          <p:nvPr/>
        </p:nvSpPr>
        <p:spPr>
          <a:xfrm>
            <a:off x="3091519" y="775476"/>
            <a:ext cx="351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2A687A"/>
                </a:solidFill>
                <a:latin typeface="Arial"/>
                <a:cs typeface="Arial"/>
              </a:rPr>
              <a:t>Results:</a:t>
            </a:r>
            <a:endParaRPr lang="en-US" sz="2400" b="1" dirty="0">
              <a:solidFill>
                <a:srgbClr val="2A687A"/>
              </a:solidFill>
              <a:latin typeface="Arial"/>
              <a:cs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4A743401-E125-4E33-AE12-5351884C52B8}"/>
              </a:ext>
            </a:extLst>
          </p:cNvPr>
          <p:cNvGrpSpPr>
            <a:grpSpLocks noChangeAspect="1"/>
          </p:cNvGrpSpPr>
          <p:nvPr/>
        </p:nvGrpSpPr>
        <p:grpSpPr>
          <a:xfrm>
            <a:off x="65936" y="2458639"/>
            <a:ext cx="854948" cy="876299"/>
            <a:chOff x="-12783" y="1667329"/>
            <a:chExt cx="892121" cy="914400"/>
          </a:xfrm>
        </p:grpSpPr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AF05AD76-3B6E-44EC-BE50-4B2E8E24DD92}"/>
                </a:ext>
              </a:extLst>
            </p:cNvPr>
            <p:cNvSpPr/>
            <p:nvPr/>
          </p:nvSpPr>
          <p:spPr>
            <a:xfrm>
              <a:off x="87544" y="2093143"/>
              <a:ext cx="678810" cy="293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9680FFD7-14E1-400B-B56C-36D40C6A940E}"/>
                </a:ext>
              </a:extLst>
            </p:cNvPr>
            <p:cNvGrpSpPr/>
            <p:nvPr/>
          </p:nvGrpSpPr>
          <p:grpSpPr>
            <a:xfrm>
              <a:off x="-12783" y="1667329"/>
              <a:ext cx="892121" cy="914400"/>
              <a:chOff x="3797669" y="469654"/>
              <a:chExt cx="1122570" cy="1122570"/>
            </a:xfrm>
          </p:grpSpPr>
          <p:pic>
            <p:nvPicPr>
              <p:cNvPr id="36" name="Graphic 77" descr="Hospital">
                <a:extLst>
                  <a:ext uri="{FF2B5EF4-FFF2-40B4-BE49-F238E27FC236}">
                    <a16:creationId xmlns="" xmlns:a16="http://schemas.microsoft.com/office/drawing/2014/main" id="{5DA75EC9-19D3-4CF0-989F-91F2829F7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797669" y="469654"/>
                <a:ext cx="1122570" cy="1122570"/>
              </a:xfrm>
              <a:prstGeom prst="rect">
                <a:avLst/>
              </a:prstGeom>
            </p:spPr>
          </p:pic>
          <p:sp>
            <p:nvSpPr>
              <p:cNvPr id="37" name="Oval 36">
                <a:extLst>
                  <a:ext uri="{FF2B5EF4-FFF2-40B4-BE49-F238E27FC236}">
                    <a16:creationId xmlns="" xmlns:a16="http://schemas.microsoft.com/office/drawing/2014/main" id="{34772CE5-F8A1-4252-9C0A-CBB48BA37CCA}"/>
                  </a:ext>
                </a:extLst>
              </p:cNvPr>
              <p:cNvSpPr/>
              <p:nvPr/>
            </p:nvSpPr>
            <p:spPr>
              <a:xfrm>
                <a:off x="4251269" y="821392"/>
                <a:ext cx="215369" cy="20954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Cross 37">
                <a:extLst>
                  <a:ext uri="{FF2B5EF4-FFF2-40B4-BE49-F238E27FC236}">
                    <a16:creationId xmlns="" xmlns:a16="http://schemas.microsoft.com/office/drawing/2014/main" id="{976B8B18-F284-4238-9762-505278481B18}"/>
                  </a:ext>
                </a:extLst>
              </p:cNvPr>
              <p:cNvSpPr/>
              <p:nvPr/>
            </p:nvSpPr>
            <p:spPr>
              <a:xfrm>
                <a:off x="4288094" y="857744"/>
                <a:ext cx="138450" cy="136843"/>
              </a:xfrm>
              <a:prstGeom prst="plus">
                <a:avLst>
                  <a:gd name="adj" fmla="val 34571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9" name="Graphic 80" descr="History">
            <a:extLst>
              <a:ext uri="{FF2B5EF4-FFF2-40B4-BE49-F238E27FC236}">
                <a16:creationId xmlns="" xmlns:a16="http://schemas.microsoft.com/office/drawing/2014/main" id="{C47A90DC-64E1-4B1E-9CC9-321335AEA98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8383" y="1612156"/>
            <a:ext cx="673006" cy="673006"/>
          </a:xfrm>
          <a:prstGeom prst="rect">
            <a:avLst/>
          </a:prstGeom>
        </p:spPr>
      </p:pic>
      <p:pic>
        <p:nvPicPr>
          <p:cNvPr id="40" name="Graphic 3">
            <a:extLst>
              <a:ext uri="{FF2B5EF4-FFF2-40B4-BE49-F238E27FC236}">
                <a16:creationId xmlns="" xmlns:a16="http://schemas.microsoft.com/office/drawing/2014/main" id="{9C653F53-46A5-A847-82E1-46606AF482BD}"/>
              </a:ext>
            </a:extLst>
          </p:cNvPr>
          <p:cNvPicPr>
            <a:picLocks noChangeAspect="1"/>
          </p:cNvPicPr>
          <p:nvPr/>
        </p:nvPicPr>
        <p:blipFill>
          <a:blip r:embed="rId19">
            <a:biLevel thresh="50000"/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58492" y="4878971"/>
            <a:ext cx="424448" cy="424448"/>
          </a:xfrm>
          <a:prstGeom prst="rect">
            <a:avLst/>
          </a:prstGeom>
        </p:spPr>
      </p:pic>
      <p:sp>
        <p:nvSpPr>
          <p:cNvPr id="7" name="Bent Arrow 6"/>
          <p:cNvSpPr/>
          <p:nvPr/>
        </p:nvSpPr>
        <p:spPr>
          <a:xfrm rot="10800000" flipH="1">
            <a:off x="162083" y="4426202"/>
            <a:ext cx="486449" cy="1721609"/>
          </a:xfrm>
          <a:prstGeom prst="bentArrow">
            <a:avLst>
              <a:gd name="adj1" fmla="val 28305"/>
              <a:gd name="adj2" fmla="val 25000"/>
              <a:gd name="adj3" fmla="val 25000"/>
              <a:gd name="adj4" fmla="val 43750"/>
            </a:avLst>
          </a:prstGeom>
          <a:solidFill>
            <a:srgbClr val="8EB2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738351" y="5826847"/>
            <a:ext cx="432578" cy="424448"/>
            <a:chOff x="818731" y="5826847"/>
            <a:chExt cx="432578" cy="424448"/>
          </a:xfrm>
        </p:grpSpPr>
        <p:pic>
          <p:nvPicPr>
            <p:cNvPr id="42" name="Graphic 3">
              <a:extLst>
                <a:ext uri="{FF2B5EF4-FFF2-40B4-BE49-F238E27FC236}">
                  <a16:creationId xmlns="" xmlns:a16="http://schemas.microsoft.com/office/drawing/2014/main" id="{9C653F53-46A5-A847-82E1-46606AF48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biLevel thresh="50000"/>
              <a:extLs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826861" y="5826847"/>
              <a:ext cx="424448" cy="424448"/>
            </a:xfrm>
            <a:prstGeom prst="rect">
              <a:avLst/>
            </a:prstGeom>
          </p:spPr>
        </p:pic>
        <p:cxnSp>
          <p:nvCxnSpPr>
            <p:cNvPr id="43" name="Straight Connector 42"/>
            <p:cNvCxnSpPr/>
            <p:nvPr/>
          </p:nvCxnSpPr>
          <p:spPr>
            <a:xfrm flipV="1">
              <a:off x="822796" y="5826847"/>
              <a:ext cx="428513" cy="424448"/>
            </a:xfrm>
            <a:prstGeom prst="line">
              <a:avLst/>
            </a:prstGeom>
            <a:ln w="57150" cmpd="sng">
              <a:solidFill>
                <a:srgbClr val="8EB2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818731" y="5826847"/>
              <a:ext cx="432578" cy="424448"/>
            </a:xfrm>
            <a:prstGeom prst="line">
              <a:avLst/>
            </a:prstGeom>
            <a:ln w="57150" cmpd="sng">
              <a:solidFill>
                <a:srgbClr val="8EB2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ight Arrow 11"/>
          <p:cNvSpPr/>
          <p:nvPr/>
        </p:nvSpPr>
        <p:spPr>
          <a:xfrm>
            <a:off x="286038" y="5006939"/>
            <a:ext cx="375998" cy="232180"/>
          </a:xfrm>
          <a:prstGeom prst="rightArrow">
            <a:avLst/>
          </a:prstGeom>
          <a:solidFill>
            <a:srgbClr val="8EB2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533567" y="1351978"/>
            <a:ext cx="72362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2A6879"/>
                </a:solidFill>
                <a:latin typeface="Arial"/>
                <a:cs typeface="Arial"/>
              </a:rPr>
              <a:t>No significant difference in baseline characteristics* and severity of illness scores between the groups</a:t>
            </a:r>
          </a:p>
          <a:p>
            <a:pPr algn="ctr"/>
            <a:r>
              <a:rPr lang="en-US" sz="1200" dirty="0" smtClean="0">
                <a:solidFill>
                  <a:srgbClr val="2A6879"/>
                </a:solidFill>
                <a:latin typeface="Arial"/>
                <a:cs typeface="Arial"/>
              </a:rPr>
              <a:t>(*exp. more malignancy and hypertension in COVID-19 patients</a:t>
            </a:r>
            <a:r>
              <a:rPr lang="en-US" sz="1200" b="1" dirty="0" smtClean="0">
                <a:solidFill>
                  <a:srgbClr val="2A6879"/>
                </a:solidFill>
                <a:latin typeface="Arial"/>
                <a:cs typeface="Arial"/>
              </a:rPr>
              <a:t>)</a:t>
            </a:r>
            <a:endParaRPr lang="en-US" sz="1200" b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5312946" y="2106689"/>
            <a:ext cx="666848" cy="551909"/>
          </a:xfrm>
          <a:prstGeom prst="downArrow">
            <a:avLst>
              <a:gd name="adj1" fmla="val 50000"/>
              <a:gd name="adj2" fmla="val 61010"/>
            </a:avLst>
          </a:prstGeom>
          <a:solidFill>
            <a:srgbClr val="F3F8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4498001" y="2683197"/>
            <a:ext cx="2323054" cy="2245350"/>
          </a:xfrm>
          <a:prstGeom prst="roundRect">
            <a:avLst/>
          </a:prstGeom>
          <a:solidFill>
            <a:srgbClr val="F3F8F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9535078" y="2675826"/>
            <a:ext cx="2588191" cy="2241577"/>
          </a:xfrm>
          <a:prstGeom prst="roundRect">
            <a:avLst/>
          </a:prstGeom>
          <a:solidFill>
            <a:srgbClr val="F3F8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7067750" y="2675998"/>
            <a:ext cx="2269686" cy="2241577"/>
          </a:xfrm>
          <a:prstGeom prst="roundRect">
            <a:avLst/>
          </a:prstGeom>
          <a:solidFill>
            <a:srgbClr val="F3F8F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Down Arrow 56"/>
          <p:cNvSpPr/>
          <p:nvPr/>
        </p:nvSpPr>
        <p:spPr>
          <a:xfrm>
            <a:off x="10363604" y="2105344"/>
            <a:ext cx="666848" cy="551909"/>
          </a:xfrm>
          <a:prstGeom prst="downArrow">
            <a:avLst>
              <a:gd name="adj1" fmla="val 50000"/>
              <a:gd name="adj2" fmla="val 61010"/>
            </a:avLst>
          </a:prstGeom>
          <a:solidFill>
            <a:srgbClr val="F3F8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4465835" y="2990589"/>
            <a:ext cx="235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6879"/>
                </a:solidFill>
                <a:latin typeface="Arial"/>
                <a:cs typeface="Arial"/>
              </a:rPr>
              <a:t>Mean filter </a:t>
            </a:r>
            <a:r>
              <a:rPr lang="en-US" b="1" dirty="0" smtClean="0">
                <a:solidFill>
                  <a:srgbClr val="2A6879"/>
                </a:solidFill>
                <a:latin typeface="Arial"/>
                <a:cs typeface="Arial"/>
              </a:rPr>
              <a:t>life-time</a:t>
            </a:r>
            <a:endParaRPr lang="en-US" b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4447647" y="3660147"/>
            <a:ext cx="2389896" cy="924047"/>
            <a:chOff x="4447647" y="3562839"/>
            <a:chExt cx="2389896" cy="924047"/>
          </a:xfrm>
        </p:grpSpPr>
        <p:sp>
          <p:nvSpPr>
            <p:cNvPr id="59" name="TextBox 58"/>
            <p:cNvSpPr txBox="1"/>
            <p:nvPr/>
          </p:nvSpPr>
          <p:spPr>
            <a:xfrm>
              <a:off x="4896017" y="3562839"/>
              <a:ext cx="1941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COVID-19: 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68.4h</a:t>
              </a:r>
              <a:endParaRPr lang="en-US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447647" y="4117554"/>
              <a:ext cx="2356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Non-COVID-19: 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65.2h</a:t>
              </a:r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 </a:t>
              </a:r>
              <a:endParaRPr lang="en-US" sz="1600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156937" y="3860450"/>
              <a:ext cx="54595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1" dirty="0" smtClean="0">
                  <a:solidFill>
                    <a:srgbClr val="2A687A"/>
                  </a:solidFill>
                  <a:latin typeface="Arial"/>
                  <a:cs typeface="Arial"/>
                </a:rPr>
                <a:t>Vs.</a:t>
              </a:r>
              <a:endParaRPr lang="en-US" sz="1600" i="1" dirty="0" smtClean="0">
                <a:solidFill>
                  <a:srgbClr val="2A687A"/>
                </a:solidFill>
                <a:latin typeface="Arial"/>
                <a:cs typeface="Arial"/>
              </a:endParaRPr>
            </a:p>
            <a:p>
              <a:endParaRPr lang="en-US" sz="1600" b="1" dirty="0">
                <a:solidFill>
                  <a:srgbClr val="2A687A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63" name="Straight Connector 62"/>
          <p:cNvCxnSpPr/>
          <p:nvPr/>
        </p:nvCxnSpPr>
        <p:spPr>
          <a:xfrm>
            <a:off x="4481068" y="3589542"/>
            <a:ext cx="2323054" cy="18111"/>
          </a:xfrm>
          <a:prstGeom prst="line">
            <a:avLst/>
          </a:prstGeom>
          <a:ln>
            <a:solidFill>
              <a:srgbClr val="8EB2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5421" y="4609391"/>
            <a:ext cx="1908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2A6879"/>
                </a:solidFill>
                <a:latin typeface="Arial"/>
                <a:cs typeface="Arial"/>
              </a:rPr>
              <a:t>log-rank p=0.014</a:t>
            </a:r>
            <a:r>
              <a:rPr lang="de-DE" sz="1400" i="1" dirty="0">
                <a:solidFill>
                  <a:srgbClr val="2A6879"/>
                </a:solidFill>
                <a:latin typeface="Arial"/>
                <a:cs typeface="Arial"/>
              </a:rPr>
              <a:t> </a:t>
            </a:r>
            <a:endParaRPr lang="en-US" sz="1400" i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7053062" y="3613230"/>
            <a:ext cx="2284374" cy="14036"/>
          </a:xfrm>
          <a:prstGeom prst="line">
            <a:avLst/>
          </a:prstGeom>
          <a:ln>
            <a:solidFill>
              <a:srgbClr val="8EB2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9534633" y="3627266"/>
            <a:ext cx="2588636" cy="5522"/>
          </a:xfrm>
          <a:prstGeom prst="line">
            <a:avLst/>
          </a:prstGeom>
          <a:ln>
            <a:solidFill>
              <a:srgbClr val="8EB2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154660" y="2666789"/>
            <a:ext cx="2186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2A6879"/>
                </a:solidFill>
                <a:latin typeface="Arial"/>
                <a:cs typeface="Arial"/>
              </a:rPr>
              <a:t>Systemic anticoagulation</a:t>
            </a:r>
            <a:endParaRPr lang="en-US" b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7067750" y="3650753"/>
            <a:ext cx="2389896" cy="924047"/>
            <a:chOff x="4447647" y="3562839"/>
            <a:chExt cx="2389896" cy="924047"/>
          </a:xfrm>
        </p:grpSpPr>
        <p:sp>
          <p:nvSpPr>
            <p:cNvPr id="75" name="TextBox 74"/>
            <p:cNvSpPr txBox="1"/>
            <p:nvPr/>
          </p:nvSpPr>
          <p:spPr>
            <a:xfrm>
              <a:off x="4896017" y="3562839"/>
              <a:ext cx="1941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COVID-19: 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54s</a:t>
              </a:r>
              <a:endParaRPr lang="en-US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447647" y="4117554"/>
              <a:ext cx="2356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Non-COVID-19: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 47s</a:t>
              </a:r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 </a:t>
              </a:r>
              <a:endParaRPr lang="en-US" sz="1600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156937" y="3860450"/>
              <a:ext cx="54595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1" dirty="0" smtClean="0">
                  <a:solidFill>
                    <a:srgbClr val="2A687A"/>
                  </a:solidFill>
                  <a:latin typeface="Arial"/>
                  <a:cs typeface="Arial"/>
                </a:rPr>
                <a:t>Vs.</a:t>
              </a:r>
              <a:endParaRPr lang="en-US" sz="1600" i="1" dirty="0" smtClean="0">
                <a:solidFill>
                  <a:srgbClr val="2A687A"/>
                </a:solidFill>
                <a:latin typeface="Arial"/>
                <a:cs typeface="Arial"/>
              </a:endParaRPr>
            </a:p>
            <a:p>
              <a:endParaRPr lang="en-US" sz="1600" b="1" dirty="0">
                <a:solidFill>
                  <a:srgbClr val="2A687A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7070321" y="3204560"/>
            <a:ext cx="231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2A6879"/>
                </a:solidFill>
                <a:latin typeface="Arial"/>
                <a:cs typeface="Arial"/>
              </a:rPr>
              <a:t>aPTT at CRRT start</a:t>
            </a:r>
            <a:endParaRPr lang="en-US" i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20794" y="4593316"/>
            <a:ext cx="2186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2A6879"/>
                </a:solidFill>
                <a:latin typeface="Arial"/>
                <a:cs typeface="Arial"/>
              </a:rPr>
              <a:t>p&lt;0.001</a:t>
            </a:r>
            <a:r>
              <a:rPr lang="de-DE" sz="1400" i="1" dirty="0" smtClean="0">
                <a:solidFill>
                  <a:srgbClr val="2A6879"/>
                </a:solidFill>
                <a:latin typeface="Arial"/>
                <a:cs typeface="Arial"/>
              </a:rPr>
              <a:t> </a:t>
            </a:r>
            <a:endParaRPr lang="en-US" sz="1400" i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591512" y="2701547"/>
            <a:ext cx="248095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2A6879"/>
                </a:solidFill>
                <a:latin typeface="Arial"/>
                <a:cs typeface="Arial"/>
              </a:rPr>
              <a:t>Incidence of citrate-related complications due to filter clogging</a:t>
            </a:r>
            <a:endParaRPr lang="en-US" sz="1700" b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9483834" y="3644823"/>
            <a:ext cx="2700876" cy="924697"/>
            <a:chOff x="4352460" y="3562189"/>
            <a:chExt cx="2700876" cy="924697"/>
          </a:xfrm>
        </p:grpSpPr>
        <p:sp>
          <p:nvSpPr>
            <p:cNvPr id="82" name="TextBox 81"/>
            <p:cNvSpPr txBox="1"/>
            <p:nvPr/>
          </p:nvSpPr>
          <p:spPr>
            <a:xfrm>
              <a:off x="4792899" y="3562189"/>
              <a:ext cx="22604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COVID-19: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 52% </a:t>
              </a:r>
              <a:r>
                <a:rPr lang="en-US" b="1" dirty="0" err="1" smtClean="0">
                  <a:solidFill>
                    <a:srgbClr val="2A6879"/>
                  </a:solidFill>
                  <a:latin typeface="Arial"/>
                  <a:cs typeface="Arial"/>
                </a:rPr>
                <a:t>Pts</a:t>
              </a:r>
              <a:endParaRPr lang="en-US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352460" y="4117554"/>
              <a:ext cx="2674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2A6879"/>
                  </a:solidFill>
                  <a:latin typeface="Arial"/>
                  <a:cs typeface="Arial"/>
                </a:rPr>
                <a:t>Non-COVID-19: </a:t>
              </a:r>
              <a:r>
                <a:rPr lang="en-US" b="1" dirty="0" smtClean="0">
                  <a:solidFill>
                    <a:srgbClr val="2A6879"/>
                  </a:solidFill>
                  <a:latin typeface="Arial"/>
                  <a:cs typeface="Arial"/>
                </a:rPr>
                <a:t>23% </a:t>
              </a:r>
              <a:r>
                <a:rPr lang="en-US" b="1" dirty="0" err="1" smtClean="0">
                  <a:solidFill>
                    <a:srgbClr val="2A6879"/>
                  </a:solidFill>
                  <a:latin typeface="Arial"/>
                  <a:cs typeface="Arial"/>
                </a:rPr>
                <a:t>Pts</a:t>
              </a:r>
              <a:endParaRPr lang="en-US" b="1" dirty="0">
                <a:solidFill>
                  <a:srgbClr val="2A6879"/>
                </a:solidFill>
                <a:latin typeface="Arial"/>
                <a:cs typeface="Arial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156937" y="3860450"/>
              <a:ext cx="54595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1" dirty="0" smtClean="0">
                  <a:solidFill>
                    <a:srgbClr val="2A687A"/>
                  </a:solidFill>
                  <a:latin typeface="Arial"/>
                  <a:cs typeface="Arial"/>
                </a:rPr>
                <a:t>Vs.</a:t>
              </a:r>
              <a:endParaRPr lang="en-US" sz="1600" i="1" dirty="0" smtClean="0">
                <a:solidFill>
                  <a:srgbClr val="2A687A"/>
                </a:solidFill>
                <a:latin typeface="Arial"/>
                <a:cs typeface="Arial"/>
              </a:endParaRPr>
            </a:p>
            <a:p>
              <a:endParaRPr lang="en-US" sz="1600" b="1" dirty="0">
                <a:solidFill>
                  <a:srgbClr val="2A687A"/>
                </a:solidFill>
                <a:latin typeface="Arial"/>
                <a:cs typeface="Arial"/>
              </a:endParaRP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9775032" y="4569520"/>
            <a:ext cx="2186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2A6879"/>
                </a:solidFill>
                <a:latin typeface="Arial"/>
                <a:cs typeface="Arial"/>
              </a:rPr>
              <a:t>p</a:t>
            </a:r>
            <a:r>
              <a:rPr lang="en-US" sz="1400" i="1" dirty="0" smtClean="0">
                <a:solidFill>
                  <a:srgbClr val="2A6879"/>
                </a:solidFill>
                <a:latin typeface="Arial"/>
                <a:cs typeface="Arial"/>
              </a:rPr>
              <a:t>=0.002</a:t>
            </a:r>
            <a:r>
              <a:rPr lang="de-DE" sz="1400" i="1" dirty="0" smtClean="0">
                <a:solidFill>
                  <a:srgbClr val="2A6879"/>
                </a:solidFill>
                <a:latin typeface="Arial"/>
                <a:cs typeface="Arial"/>
              </a:rPr>
              <a:t> </a:t>
            </a:r>
            <a:endParaRPr lang="en-US" sz="1400" i="1" dirty="0">
              <a:solidFill>
                <a:srgbClr val="2A6879"/>
              </a:solidFill>
              <a:latin typeface="Arial"/>
              <a:cs typeface="Arial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070339" y="5069123"/>
            <a:ext cx="4635761" cy="143999"/>
          </a:xfrm>
          <a:prstGeom prst="rect">
            <a:avLst/>
          </a:prstGeom>
          <a:solidFill>
            <a:srgbClr val="F2F7F8"/>
          </a:solidFill>
          <a:ln>
            <a:solidFill>
              <a:srgbClr val="F2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Bent Arrow 88"/>
          <p:cNvSpPr/>
          <p:nvPr/>
        </p:nvSpPr>
        <p:spPr>
          <a:xfrm rot="10800000" flipH="1">
            <a:off x="5583890" y="4851097"/>
            <a:ext cx="486449" cy="392297"/>
          </a:xfrm>
          <a:prstGeom prst="bentArrow">
            <a:avLst>
              <a:gd name="adj1" fmla="val 38220"/>
              <a:gd name="adj2" fmla="val 25835"/>
              <a:gd name="adj3" fmla="val 0"/>
              <a:gd name="adj4" fmla="val 43750"/>
            </a:avLst>
          </a:prstGeom>
          <a:solidFill>
            <a:srgbClr val="F2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Bent Arrow 89"/>
          <p:cNvSpPr/>
          <p:nvPr/>
        </p:nvSpPr>
        <p:spPr>
          <a:xfrm rot="5400000" flipH="1">
            <a:off x="10628059" y="4814962"/>
            <a:ext cx="412489" cy="392297"/>
          </a:xfrm>
          <a:prstGeom prst="bentArrow">
            <a:avLst>
              <a:gd name="adj1" fmla="val 38220"/>
              <a:gd name="adj2" fmla="val 21788"/>
              <a:gd name="adj3" fmla="val 0"/>
              <a:gd name="adj4" fmla="val 43750"/>
            </a:avLst>
          </a:prstGeom>
          <a:solidFill>
            <a:srgbClr val="F2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Down Arrow 90"/>
          <p:cNvSpPr/>
          <p:nvPr/>
        </p:nvSpPr>
        <p:spPr>
          <a:xfrm>
            <a:off x="7924088" y="5091359"/>
            <a:ext cx="666848" cy="519759"/>
          </a:xfrm>
          <a:prstGeom prst="downArrow">
            <a:avLst>
              <a:gd name="adj1" fmla="val 50000"/>
              <a:gd name="adj2" fmla="val 61010"/>
            </a:avLst>
          </a:prstGeom>
          <a:solidFill>
            <a:srgbClr val="F3F8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30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4256</TotalTime>
  <Words>223</Words>
  <Application>Microsoft Macintosh PowerPoint</Application>
  <PresentationFormat>Custom</PresentationFormat>
  <Paragraphs>34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Dmytro Khadzhynov</cp:lastModifiedBy>
  <cp:revision>58</cp:revision>
  <dcterms:created xsi:type="dcterms:W3CDTF">2020-03-16T20:17:21Z</dcterms:created>
  <dcterms:modified xsi:type="dcterms:W3CDTF">2021-03-25T14:01:10Z</dcterms:modified>
</cp:coreProperties>
</file>