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0" r:id="rId3"/>
    <p:sldId id="336" r:id="rId4"/>
    <p:sldId id="334" r:id="rId5"/>
    <p:sldId id="335" r:id="rId6"/>
    <p:sldId id="341" r:id="rId7"/>
    <p:sldId id="342" r:id="rId8"/>
    <p:sldId id="338" r:id="rId9"/>
    <p:sldId id="343" r:id="rId10"/>
    <p:sldId id="337" r:id="rId11"/>
    <p:sldId id="306" r:id="rId12"/>
    <p:sldId id="330" r:id="rId13"/>
    <p:sldId id="339" r:id="rId14"/>
    <p:sldId id="34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94"/>
    <p:restoredTop sz="94387"/>
  </p:normalViewPr>
  <p:slideViewPr>
    <p:cSldViewPr snapToGrid="0" snapToObjects="1">
      <p:cViewPr varScale="1">
        <p:scale>
          <a:sx n="85" d="100"/>
          <a:sy n="85" d="100"/>
        </p:scale>
        <p:origin x="208"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84BECA-6C8D-4747-BF01-DF3D535C375A}" type="datetimeFigureOut">
              <a:rPr lang="en-US" smtClean="0"/>
              <a:t>3/16/21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D0930-63D1-5546-B3A3-031E89135793}" type="slidenum">
              <a:rPr lang="en-US" smtClean="0"/>
              <a:t>‹#›</a:t>
            </a:fld>
            <a:endParaRPr lang="en-US" dirty="0"/>
          </a:p>
        </p:txBody>
      </p:sp>
    </p:spTree>
    <p:extLst>
      <p:ext uri="{BB962C8B-B14F-4D97-AF65-F5344CB8AC3E}">
        <p14:creationId xmlns:p14="http://schemas.microsoft.com/office/powerpoint/2010/main" val="566859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1D0930-63D1-5546-B3A3-031E89135793}" type="slidenum">
              <a:rPr lang="en-US" smtClean="0"/>
              <a:t>2</a:t>
            </a:fld>
            <a:endParaRPr lang="en-US" dirty="0"/>
          </a:p>
        </p:txBody>
      </p:sp>
    </p:spTree>
    <p:extLst>
      <p:ext uri="{BB962C8B-B14F-4D97-AF65-F5344CB8AC3E}">
        <p14:creationId xmlns:p14="http://schemas.microsoft.com/office/powerpoint/2010/main" val="3613798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Vatanen</a:t>
            </a:r>
            <a:r>
              <a:rPr lang="en-US" dirty="0"/>
              <a:t>,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11</a:t>
            </a:fld>
            <a:endParaRPr lang="en-AU" dirty="0"/>
          </a:p>
        </p:txBody>
      </p:sp>
    </p:spTree>
    <p:extLst>
      <p:ext uri="{BB962C8B-B14F-4D97-AF65-F5344CB8AC3E}">
        <p14:creationId xmlns:p14="http://schemas.microsoft.com/office/powerpoint/2010/main" val="3260606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2^0.7 =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Vatanen</a:t>
            </a:r>
            <a:r>
              <a:rPr lang="en-US" dirty="0"/>
              <a:t>, Tommi, et al. "Variation in microbiome LPS immunogenicity contributes to autoimmunity in humans." </a:t>
            </a:r>
            <a:r>
              <a:rPr lang="en-US" i="1" dirty="0"/>
              <a:t>Cell</a:t>
            </a:r>
            <a:r>
              <a:rPr lang="en-US" dirty="0"/>
              <a:t> 165.4 (2016): 842-853.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B. dorei </a:t>
            </a:r>
            <a:r>
              <a:rPr lang="en-US" sz="1200" dirty="0"/>
              <a:t>LPS does not decrease incidence of autoimmune diabetes in non-obese diabetic mice</a:t>
            </a:r>
            <a:endParaRPr lang="en-US" dirty="0"/>
          </a:p>
          <a:p>
            <a:endParaRPr lang="en-US" dirty="0"/>
          </a:p>
        </p:txBody>
      </p:sp>
      <p:sp>
        <p:nvSpPr>
          <p:cNvPr id="4" name="Slide Number Placeholder 3"/>
          <p:cNvSpPr>
            <a:spLocks noGrp="1"/>
          </p:cNvSpPr>
          <p:nvPr>
            <p:ph type="sldNum" sz="quarter" idx="10"/>
          </p:nvPr>
        </p:nvSpPr>
        <p:spPr/>
        <p:txBody>
          <a:bodyPr/>
          <a:lstStyle/>
          <a:p>
            <a:fld id="{888A3579-AB1C-42D7-939C-C5F0A1C5F210}" type="slidenum">
              <a:rPr lang="en-AU" smtClean="0"/>
              <a:t>12</a:t>
            </a:fld>
            <a:endParaRPr lang="en-AU" dirty="0"/>
          </a:p>
        </p:txBody>
      </p:sp>
    </p:spTree>
    <p:extLst>
      <p:ext uri="{BB962C8B-B14F-4D97-AF65-F5344CB8AC3E}">
        <p14:creationId xmlns:p14="http://schemas.microsoft.com/office/powerpoint/2010/main" val="3922430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68AA0-24F0-EB4E-B4A7-8622FFBB93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EEE4E3-35DC-C145-AC96-917FB7C6D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72ACE9-AAC6-0148-AB10-BAAF81A29D33}"/>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5" name="Footer Placeholder 4">
            <a:extLst>
              <a:ext uri="{FF2B5EF4-FFF2-40B4-BE49-F238E27FC236}">
                <a16:creationId xmlns:a16="http://schemas.microsoft.com/office/drawing/2014/main" id="{A633001F-1389-CB42-A1EF-91530DE045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98B817-B88E-1942-973B-56D315E953BE}"/>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592556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6610C-10B7-FA44-B4C1-056E08507C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5682EB-5E5D-E443-A5D5-9620317B4FC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7EECA9-6B30-124A-87C4-EE5BBB11A69F}"/>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5" name="Footer Placeholder 4">
            <a:extLst>
              <a:ext uri="{FF2B5EF4-FFF2-40B4-BE49-F238E27FC236}">
                <a16:creationId xmlns:a16="http://schemas.microsoft.com/office/drawing/2014/main" id="{0A2259FC-D83D-F642-BD94-64E14D48BB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0A1BF2-9908-D949-A364-068CA8DF2E9B}"/>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82264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F2FB1-6067-6A44-9C3A-DEFD36BEDB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AC2FF9-BE6B-064C-B9FC-DF02254028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EDE46FE-F479-604A-8256-3CEF7A2979DD}"/>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5" name="Footer Placeholder 4">
            <a:extLst>
              <a:ext uri="{FF2B5EF4-FFF2-40B4-BE49-F238E27FC236}">
                <a16:creationId xmlns:a16="http://schemas.microsoft.com/office/drawing/2014/main" id="{4DB88565-A5F4-BC4B-8376-A1CEE58E28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ABC950-EFD9-9142-8C04-286AAFFEBACB}"/>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65683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328C-F73C-704A-9F67-8305895AF7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2257D4-1E7E-0540-94F2-8FF5CF11847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233CC8-2765-E341-B0CF-4624BCA3E47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CDEBC0-8F9B-2048-AC08-9E031719023E}"/>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6" name="Footer Placeholder 5">
            <a:extLst>
              <a:ext uri="{FF2B5EF4-FFF2-40B4-BE49-F238E27FC236}">
                <a16:creationId xmlns:a16="http://schemas.microsoft.com/office/drawing/2014/main" id="{BEBC639B-A494-CE49-A5CF-220929CC7E6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440527-EF1E-9A43-886C-2354C53977E3}"/>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744954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47C70-4C89-6546-BF90-1A6793D63C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B8BF95-E1DA-914B-A9EC-4406694E03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363344B-BBC9-F74D-BA80-ACDA34A97CD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59BF6B-3459-7C44-A198-BF28019D4D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9B8F703-9AEE-8F4D-87A7-ED4A24B48C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3794CD-67C0-E74B-A10A-B58BB7943464}"/>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8" name="Footer Placeholder 7">
            <a:extLst>
              <a:ext uri="{FF2B5EF4-FFF2-40B4-BE49-F238E27FC236}">
                <a16:creationId xmlns:a16="http://schemas.microsoft.com/office/drawing/2014/main" id="{AEA7265C-C26E-B248-BA55-E941E96410B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45F72C6-87A9-7441-BD5B-D2635BB56363}"/>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4211907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DE4C5-33B6-F442-8F50-6E07ADE685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0F1727-096A-DB4A-B129-6BC377DAB7C3}"/>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4" name="Footer Placeholder 3">
            <a:extLst>
              <a:ext uri="{FF2B5EF4-FFF2-40B4-BE49-F238E27FC236}">
                <a16:creationId xmlns:a16="http://schemas.microsoft.com/office/drawing/2014/main" id="{14EAC4EA-5393-9042-B5BA-2379CEBE8EC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8C70DA2-0777-E944-A2BD-590B19542CE6}"/>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510838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F0017F-AB9E-8E45-BA34-CD257808AEF3}"/>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3" name="Footer Placeholder 2">
            <a:extLst>
              <a:ext uri="{FF2B5EF4-FFF2-40B4-BE49-F238E27FC236}">
                <a16:creationId xmlns:a16="http://schemas.microsoft.com/office/drawing/2014/main" id="{5DDC05C9-5810-4349-B807-BA90F520FE5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8FD286D-8EAC-A84D-BD4C-73BB17955360}"/>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21065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9025-B12A-2442-904C-998A54335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AAD4DE-3204-BB48-9767-0C041E6FFF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49BB1E-9FD5-2641-946B-ED48D0B22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443CE83-E74F-DA4D-88A9-6074B2281B07}"/>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6" name="Footer Placeholder 5">
            <a:extLst>
              <a:ext uri="{FF2B5EF4-FFF2-40B4-BE49-F238E27FC236}">
                <a16:creationId xmlns:a16="http://schemas.microsoft.com/office/drawing/2014/main" id="{A5332616-3D77-194C-9386-180F17C65A0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3BF7E2-6B2D-8149-86BC-564E50DD8229}"/>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167218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4E26-E50A-7243-9C58-4335C198B6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63FFEB-0A82-9F41-8927-3934C92669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4224FF5-1AB1-7B4C-9803-78562865A3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E7585C-73AB-6447-9AC7-5F485B134457}"/>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6" name="Footer Placeholder 5">
            <a:extLst>
              <a:ext uri="{FF2B5EF4-FFF2-40B4-BE49-F238E27FC236}">
                <a16:creationId xmlns:a16="http://schemas.microsoft.com/office/drawing/2014/main" id="{859E96D2-4B25-6847-916B-2F8A149A166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5A4B2D2-AF79-8848-81C4-2E586626952F}"/>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1885550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332D3-880E-5044-8AFA-4B6D35FA03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2BA524-8A77-3D48-A6A0-FFE486195F4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201C1F-D88E-9A48-A7C1-19ADCCAFC2A9}"/>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5" name="Footer Placeholder 4">
            <a:extLst>
              <a:ext uri="{FF2B5EF4-FFF2-40B4-BE49-F238E27FC236}">
                <a16:creationId xmlns:a16="http://schemas.microsoft.com/office/drawing/2014/main" id="{EB27AA44-D027-EC46-8A90-6BE4F109FF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39EECC-5398-C748-B939-272C12FC766D}"/>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116344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6F8CCB-A1CC-874F-9902-9ECF2946D7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D69865-B3BB-7842-9C6B-54AA9A92A8E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B2E7EB-AF12-2D45-AB93-6AE68DC55597}"/>
              </a:ext>
            </a:extLst>
          </p:cNvPr>
          <p:cNvSpPr>
            <a:spLocks noGrp="1"/>
          </p:cNvSpPr>
          <p:nvPr>
            <p:ph type="dt" sz="half" idx="10"/>
          </p:nvPr>
        </p:nvSpPr>
        <p:spPr/>
        <p:txBody>
          <a:bodyPr/>
          <a:lstStyle/>
          <a:p>
            <a:fld id="{3D49539A-7A0B-1344-A67B-C3E989304E17}" type="datetimeFigureOut">
              <a:rPr lang="en-US" smtClean="0"/>
              <a:t>3/16/21</a:t>
            </a:fld>
            <a:endParaRPr lang="en-US" dirty="0"/>
          </a:p>
        </p:txBody>
      </p:sp>
      <p:sp>
        <p:nvSpPr>
          <p:cNvPr id="5" name="Footer Placeholder 4">
            <a:extLst>
              <a:ext uri="{FF2B5EF4-FFF2-40B4-BE49-F238E27FC236}">
                <a16:creationId xmlns:a16="http://schemas.microsoft.com/office/drawing/2014/main" id="{5F6BE495-BE32-A74E-9ADA-5567EAB8EA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452413-4DDC-384A-9F49-AD73B16CDC33}"/>
              </a:ext>
            </a:extLst>
          </p:cNvPr>
          <p:cNvSpPr>
            <a:spLocks noGrp="1"/>
          </p:cNvSpPr>
          <p:nvPr>
            <p:ph type="sldNum" sz="quarter" idx="12"/>
          </p:nvPr>
        </p:nvSpPr>
        <p:spPr/>
        <p:txBody>
          <a:bodyPr/>
          <a:lstStyle/>
          <a:p>
            <a:fld id="{32075BE9-3ED3-0144-A04C-276E020FF825}" type="slidenum">
              <a:rPr lang="en-US" smtClean="0"/>
              <a:t>‹#›</a:t>
            </a:fld>
            <a:endParaRPr lang="en-US" dirty="0"/>
          </a:p>
        </p:txBody>
      </p:sp>
    </p:spTree>
    <p:extLst>
      <p:ext uri="{BB962C8B-B14F-4D97-AF65-F5344CB8AC3E}">
        <p14:creationId xmlns:p14="http://schemas.microsoft.com/office/powerpoint/2010/main" val="209292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8A754E-E45A-4948-89B4-8DA0719A5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18E939-FED1-0C4F-B9F8-BBD8AF38FF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20669-A687-6644-A0E8-DD23462BAD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9539A-7A0B-1344-A67B-C3E989304E17}" type="datetimeFigureOut">
              <a:rPr lang="en-US" smtClean="0"/>
              <a:t>3/16/21</a:t>
            </a:fld>
            <a:endParaRPr lang="en-US" dirty="0"/>
          </a:p>
        </p:txBody>
      </p:sp>
      <p:sp>
        <p:nvSpPr>
          <p:cNvPr id="5" name="Footer Placeholder 4">
            <a:extLst>
              <a:ext uri="{FF2B5EF4-FFF2-40B4-BE49-F238E27FC236}">
                <a16:creationId xmlns:a16="http://schemas.microsoft.com/office/drawing/2014/main" id="{674C153F-2BCA-2546-A542-2BB0C8D53B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7A76515-42BA-134F-ACE0-C183085CDF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75BE9-3ED3-0144-A04C-276E020FF825}" type="slidenum">
              <a:rPr lang="en-US" smtClean="0"/>
              <a:t>‹#›</a:t>
            </a:fld>
            <a:endParaRPr lang="en-US" dirty="0"/>
          </a:p>
        </p:txBody>
      </p:sp>
    </p:spTree>
    <p:extLst>
      <p:ext uri="{BB962C8B-B14F-4D97-AF65-F5344CB8AC3E}">
        <p14:creationId xmlns:p14="http://schemas.microsoft.com/office/powerpoint/2010/main" val="3014962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4.emf"/><Relationship Id="rId2"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1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1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_rels/slide13.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36.emf"/><Relationship Id="rId7" Type="http://schemas.openxmlformats.org/officeDocument/2006/relationships/image" Target="../media/image40.emf"/><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AED284F-BE01-0F4A-930F-858422C056C6}"/>
              </a:ext>
            </a:extLst>
          </p:cNvPr>
          <p:cNvSpPr txBox="1">
            <a:spLocks/>
          </p:cNvSpPr>
          <p:nvPr/>
        </p:nvSpPr>
        <p:spPr>
          <a:xfrm>
            <a:off x="528034" y="1490672"/>
            <a:ext cx="10629518" cy="242242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3200" b="1" dirty="0"/>
              <a:t>Type 1 diabetes in pregnancy is associated with distinct changes in the composition and function of the gut microbiome</a:t>
            </a:r>
            <a:endParaRPr lang="en-AU" sz="3200" dirty="0"/>
          </a:p>
          <a:p>
            <a:endParaRPr lang="en-US" sz="3200" b="1" dirty="0">
              <a:solidFill>
                <a:srgbClr val="0070C0"/>
              </a:solidFill>
            </a:endParaRPr>
          </a:p>
          <a:p>
            <a:r>
              <a:rPr lang="en-US" sz="3200" b="1" dirty="0"/>
              <a:t>Supplementary figures</a:t>
            </a:r>
          </a:p>
        </p:txBody>
      </p:sp>
    </p:spTree>
    <p:extLst>
      <p:ext uri="{BB962C8B-B14F-4D97-AF65-F5344CB8AC3E}">
        <p14:creationId xmlns:p14="http://schemas.microsoft.com/office/powerpoint/2010/main" val="3006447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794791-818B-8C44-B398-DE72FF28C45D}"/>
              </a:ext>
            </a:extLst>
          </p:cNvPr>
          <p:cNvSpPr/>
          <p:nvPr/>
        </p:nvSpPr>
        <p:spPr>
          <a:xfrm>
            <a:off x="959324" y="5545833"/>
            <a:ext cx="9372600" cy="1323439"/>
          </a:xfrm>
          <a:prstGeom prst="rect">
            <a:avLst/>
          </a:prstGeom>
        </p:spPr>
        <p:txBody>
          <a:bodyPr wrap="square">
            <a:spAutoFit/>
          </a:bodyPr>
          <a:lstStyle/>
          <a:p>
            <a:pPr algn="just"/>
            <a:r>
              <a:rPr lang="en-AU" sz="1600" dirty="0"/>
              <a:t>Figure S1. Taxonomic composition of the 25 most abundant species as measured by WMS in </a:t>
            </a:r>
            <a:r>
              <a:rPr lang="en-AU" sz="1600" dirty="0" err="1"/>
              <a:t>fecal</a:t>
            </a:r>
            <a:r>
              <a:rPr lang="en-AU" sz="1600" dirty="0"/>
              <a:t> samples collected in trimesters 1, 2 and 3 of 70 pregnancies from 66 women (35 with T1D). X-axis depicts the non-informative study ID in the format </a:t>
            </a:r>
            <a:r>
              <a:rPr lang="en-AU" sz="1600" dirty="0" err="1"/>
              <a:t>womanID_pregnancy</a:t>
            </a:r>
            <a:r>
              <a:rPr lang="en-AU" sz="1600" dirty="0"/>
              <a:t> </a:t>
            </a:r>
            <a:r>
              <a:rPr lang="en-AU" sz="1600" dirty="0" err="1"/>
              <a:t>number_trimester</a:t>
            </a:r>
            <a:r>
              <a:rPr lang="en-AU" sz="1600" dirty="0"/>
              <a:t>. LCBD: local contribution to beta diversity (a measure of the uniqueness of communities). </a:t>
            </a:r>
            <a:r>
              <a:rPr lang="en-US" sz="1600" dirty="0"/>
              <a:t>T1D: women with type 1 diabetes, non-T1D: women without T1D.</a:t>
            </a:r>
          </a:p>
        </p:txBody>
      </p:sp>
      <p:pic>
        <p:nvPicPr>
          <p:cNvPr id="8" name="Picture 7">
            <a:extLst>
              <a:ext uri="{FF2B5EF4-FFF2-40B4-BE49-F238E27FC236}">
                <a16:creationId xmlns:a16="http://schemas.microsoft.com/office/drawing/2014/main" id="{6CE050B9-65F4-6548-AA4F-5C9C09DF817C}"/>
              </a:ext>
            </a:extLst>
          </p:cNvPr>
          <p:cNvPicPr>
            <a:picLocks noChangeAspect="1"/>
          </p:cNvPicPr>
          <p:nvPr/>
        </p:nvPicPr>
        <p:blipFill>
          <a:blip r:embed="rId3"/>
          <a:stretch>
            <a:fillRect/>
          </a:stretch>
        </p:blipFill>
        <p:spPr>
          <a:xfrm>
            <a:off x="959324" y="234949"/>
            <a:ext cx="9372600" cy="5313929"/>
          </a:xfrm>
          <a:prstGeom prst="rect">
            <a:avLst/>
          </a:prstGeom>
        </p:spPr>
      </p:pic>
    </p:spTree>
    <p:extLst>
      <p:ext uri="{BB962C8B-B14F-4D97-AF65-F5344CB8AC3E}">
        <p14:creationId xmlns:p14="http://schemas.microsoft.com/office/powerpoint/2010/main" val="3082734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C4BC10-C77B-C44A-A8A1-0BA237971984}"/>
              </a:ext>
            </a:extLst>
          </p:cNvPr>
          <p:cNvSpPr txBox="1"/>
          <p:nvPr/>
        </p:nvSpPr>
        <p:spPr>
          <a:xfrm>
            <a:off x="2150533" y="5085213"/>
            <a:ext cx="7865533" cy="338554"/>
          </a:xfrm>
          <a:prstGeom prst="rect">
            <a:avLst/>
          </a:prstGeom>
          <a:noFill/>
        </p:spPr>
        <p:txBody>
          <a:bodyPr wrap="square" rtlCol="0">
            <a:spAutoFit/>
          </a:bodyPr>
          <a:lstStyle/>
          <a:p>
            <a:r>
              <a:rPr lang="en-US" sz="1600" dirty="0"/>
              <a:t>Figure S2. Alpha diversity (Richness), by T1D status of women across trimesters. </a:t>
            </a:r>
            <a:endParaRPr lang="en-US" sz="1600" dirty="0">
              <a:solidFill>
                <a:srgbClr val="FF0000"/>
              </a:solidFill>
            </a:endParaRPr>
          </a:p>
        </p:txBody>
      </p:sp>
      <p:grpSp>
        <p:nvGrpSpPr>
          <p:cNvPr id="15" name="Group 14">
            <a:extLst>
              <a:ext uri="{FF2B5EF4-FFF2-40B4-BE49-F238E27FC236}">
                <a16:creationId xmlns:a16="http://schemas.microsoft.com/office/drawing/2014/main" id="{B11F5D44-12A1-FF4F-AB55-1C86064267CD}"/>
              </a:ext>
            </a:extLst>
          </p:cNvPr>
          <p:cNvGrpSpPr/>
          <p:nvPr/>
        </p:nvGrpSpPr>
        <p:grpSpPr>
          <a:xfrm>
            <a:off x="8078955" y="1954072"/>
            <a:ext cx="1495922" cy="1115499"/>
            <a:chOff x="8078955" y="1954072"/>
            <a:chExt cx="1495922" cy="1115499"/>
          </a:xfrm>
        </p:grpSpPr>
        <p:grpSp>
          <p:nvGrpSpPr>
            <p:cNvPr id="11" name="Group 10">
              <a:extLst>
                <a:ext uri="{FF2B5EF4-FFF2-40B4-BE49-F238E27FC236}">
                  <a16:creationId xmlns:a16="http://schemas.microsoft.com/office/drawing/2014/main" id="{DA587E47-917E-394F-BA64-A7B28916F51F}"/>
                </a:ext>
              </a:extLst>
            </p:cNvPr>
            <p:cNvGrpSpPr/>
            <p:nvPr/>
          </p:nvGrpSpPr>
          <p:grpSpPr>
            <a:xfrm>
              <a:off x="8078955" y="1954072"/>
              <a:ext cx="1495922" cy="1115499"/>
              <a:chOff x="8813246" y="1078579"/>
              <a:chExt cx="1495922" cy="1115499"/>
            </a:xfrm>
          </p:grpSpPr>
          <p:sp>
            <p:nvSpPr>
              <p:cNvPr id="24" name="TextBox 23">
                <a:extLst>
                  <a:ext uri="{FF2B5EF4-FFF2-40B4-BE49-F238E27FC236}">
                    <a16:creationId xmlns:a16="http://schemas.microsoft.com/office/drawing/2014/main" id="{1AC07A02-3CEF-444E-A041-F8FE7E989996}"/>
                  </a:ext>
                </a:extLst>
              </p:cNvPr>
              <p:cNvSpPr txBox="1"/>
              <p:nvPr/>
            </p:nvSpPr>
            <p:spPr>
              <a:xfrm>
                <a:off x="8813246" y="1078579"/>
                <a:ext cx="149592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T1D status</a:t>
                </a:r>
              </a:p>
            </p:txBody>
          </p:sp>
          <p:sp>
            <p:nvSpPr>
              <p:cNvPr id="25" name="TextBox 24">
                <a:extLst>
                  <a:ext uri="{FF2B5EF4-FFF2-40B4-BE49-F238E27FC236}">
                    <a16:creationId xmlns:a16="http://schemas.microsoft.com/office/drawing/2014/main" id="{211DCC59-C5ED-A046-9898-5574C0F02693}"/>
                  </a:ext>
                </a:extLst>
              </p:cNvPr>
              <p:cNvSpPr txBox="1"/>
              <p:nvPr/>
            </p:nvSpPr>
            <p:spPr>
              <a:xfrm>
                <a:off x="9258510" y="1525535"/>
                <a:ext cx="570990"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T1D</a:t>
                </a:r>
              </a:p>
            </p:txBody>
          </p:sp>
          <p:sp>
            <p:nvSpPr>
              <p:cNvPr id="26" name="TextBox 25">
                <a:extLst>
                  <a:ext uri="{FF2B5EF4-FFF2-40B4-BE49-F238E27FC236}">
                    <a16:creationId xmlns:a16="http://schemas.microsoft.com/office/drawing/2014/main" id="{15311981-571F-9740-B502-50C4985A2D44}"/>
                  </a:ext>
                </a:extLst>
              </p:cNvPr>
              <p:cNvSpPr txBox="1"/>
              <p:nvPr/>
            </p:nvSpPr>
            <p:spPr>
              <a:xfrm>
                <a:off x="9256598" y="1855524"/>
                <a:ext cx="1015021"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Non-T1D</a:t>
                </a:r>
              </a:p>
            </p:txBody>
          </p:sp>
        </p:grpSp>
        <p:sp>
          <p:nvSpPr>
            <p:cNvPr id="12" name="Oval 11">
              <a:extLst>
                <a:ext uri="{FF2B5EF4-FFF2-40B4-BE49-F238E27FC236}">
                  <a16:creationId xmlns:a16="http://schemas.microsoft.com/office/drawing/2014/main" id="{FB341387-20DF-7048-A627-A0FD95888EE2}"/>
                </a:ext>
              </a:extLst>
            </p:cNvPr>
            <p:cNvSpPr/>
            <p:nvPr/>
          </p:nvSpPr>
          <p:spPr>
            <a:xfrm>
              <a:off x="8272178" y="2465613"/>
              <a:ext cx="167390" cy="1891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B9BF96F-A976-9D45-AC46-6D238F6413D8}"/>
                </a:ext>
              </a:extLst>
            </p:cNvPr>
            <p:cNvSpPr/>
            <p:nvPr/>
          </p:nvSpPr>
          <p:spPr>
            <a:xfrm>
              <a:off x="8272178" y="2805697"/>
              <a:ext cx="167390" cy="189194"/>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F4C5CDE2-9867-5F4B-A025-F794CC861AE4}"/>
              </a:ext>
            </a:extLst>
          </p:cNvPr>
          <p:cNvPicPr>
            <a:picLocks noChangeAspect="1"/>
          </p:cNvPicPr>
          <p:nvPr/>
        </p:nvPicPr>
        <p:blipFill rotWithShape="1">
          <a:blip r:embed="rId2"/>
          <a:srcRect t="6108" b="13571"/>
          <a:stretch/>
        </p:blipFill>
        <p:spPr>
          <a:xfrm>
            <a:off x="2937936" y="766332"/>
            <a:ext cx="4892123" cy="3929369"/>
          </a:xfrm>
          <a:prstGeom prst="rect">
            <a:avLst/>
          </a:prstGeom>
        </p:spPr>
      </p:pic>
    </p:spTree>
    <p:extLst>
      <p:ext uri="{BB962C8B-B14F-4D97-AF65-F5344CB8AC3E}">
        <p14:creationId xmlns:p14="http://schemas.microsoft.com/office/powerpoint/2010/main" val="4197677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2BCACF3-6A9A-2A41-BB65-A8E3CE574887}"/>
              </a:ext>
            </a:extLst>
          </p:cNvPr>
          <p:cNvSpPr txBox="1"/>
          <p:nvPr/>
        </p:nvSpPr>
        <p:spPr>
          <a:xfrm>
            <a:off x="1658193" y="5297635"/>
            <a:ext cx="9086007" cy="584775"/>
          </a:xfrm>
          <a:prstGeom prst="rect">
            <a:avLst/>
          </a:prstGeom>
          <a:noFill/>
        </p:spPr>
        <p:txBody>
          <a:bodyPr wrap="square" rtlCol="0">
            <a:spAutoFit/>
          </a:bodyPr>
          <a:lstStyle/>
          <a:p>
            <a:r>
              <a:rPr lang="en-US" sz="1600" dirty="0"/>
              <a:t>Figure S3. </a:t>
            </a:r>
            <a:r>
              <a:rPr lang="en-AU" sz="1600" dirty="0"/>
              <a:t>Beta diversity analysis by T1D status of women. </a:t>
            </a:r>
            <a:r>
              <a:rPr lang="en-AU" sz="1600" dirty="0" err="1"/>
              <a:t>PCoA</a:t>
            </a:r>
            <a:r>
              <a:rPr lang="en-AU" sz="1600" dirty="0"/>
              <a:t> ordination plots based on Bray-Curtis distances between samples at the Genus and Family taxonomic levels separated by trimesters in pregnancy. </a:t>
            </a:r>
            <a:endParaRPr lang="en-US" sz="1600" dirty="0">
              <a:solidFill>
                <a:srgbClr val="FF0000"/>
              </a:solidFill>
            </a:endParaRPr>
          </a:p>
        </p:txBody>
      </p:sp>
      <p:grpSp>
        <p:nvGrpSpPr>
          <p:cNvPr id="20" name="Group 19">
            <a:extLst>
              <a:ext uri="{FF2B5EF4-FFF2-40B4-BE49-F238E27FC236}">
                <a16:creationId xmlns:a16="http://schemas.microsoft.com/office/drawing/2014/main" id="{0AD70970-4C9E-9F44-AE35-8BAEAB426BA7}"/>
              </a:ext>
            </a:extLst>
          </p:cNvPr>
          <p:cNvGrpSpPr/>
          <p:nvPr/>
        </p:nvGrpSpPr>
        <p:grpSpPr>
          <a:xfrm>
            <a:off x="1325174" y="542321"/>
            <a:ext cx="8876783" cy="4624562"/>
            <a:chOff x="1325174" y="542321"/>
            <a:chExt cx="8876783" cy="4624562"/>
          </a:xfrm>
        </p:grpSpPr>
        <p:grpSp>
          <p:nvGrpSpPr>
            <p:cNvPr id="19" name="Group 18">
              <a:extLst>
                <a:ext uri="{FF2B5EF4-FFF2-40B4-BE49-F238E27FC236}">
                  <a16:creationId xmlns:a16="http://schemas.microsoft.com/office/drawing/2014/main" id="{54FFEF4F-1DB2-2E40-8085-F53349A1AA48}"/>
                </a:ext>
              </a:extLst>
            </p:cNvPr>
            <p:cNvGrpSpPr/>
            <p:nvPr/>
          </p:nvGrpSpPr>
          <p:grpSpPr>
            <a:xfrm>
              <a:off x="1325174" y="542321"/>
              <a:ext cx="8215494" cy="3500602"/>
              <a:chOff x="1325174" y="542321"/>
              <a:chExt cx="8215494" cy="3500602"/>
            </a:xfrm>
          </p:grpSpPr>
          <p:sp>
            <p:nvSpPr>
              <p:cNvPr id="25" name="TextBox 24">
                <a:extLst>
                  <a:ext uri="{FF2B5EF4-FFF2-40B4-BE49-F238E27FC236}">
                    <a16:creationId xmlns:a16="http://schemas.microsoft.com/office/drawing/2014/main" id="{BB393489-AB97-0C48-A988-F617CE7C439E}"/>
                  </a:ext>
                </a:extLst>
              </p:cNvPr>
              <p:cNvSpPr txBox="1"/>
              <p:nvPr/>
            </p:nvSpPr>
            <p:spPr>
              <a:xfrm>
                <a:off x="2802837" y="542321"/>
                <a:ext cx="134698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Trimester 1</a:t>
                </a:r>
              </a:p>
            </p:txBody>
          </p:sp>
          <p:sp>
            <p:nvSpPr>
              <p:cNvPr id="26" name="TextBox 25">
                <a:extLst>
                  <a:ext uri="{FF2B5EF4-FFF2-40B4-BE49-F238E27FC236}">
                    <a16:creationId xmlns:a16="http://schemas.microsoft.com/office/drawing/2014/main" id="{009F906B-F848-B144-8FE6-C08A3035FE7B}"/>
                  </a:ext>
                </a:extLst>
              </p:cNvPr>
              <p:cNvSpPr txBox="1"/>
              <p:nvPr/>
            </p:nvSpPr>
            <p:spPr>
              <a:xfrm>
                <a:off x="5416075" y="542829"/>
                <a:ext cx="134698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Trimester 2</a:t>
                </a:r>
              </a:p>
            </p:txBody>
          </p:sp>
          <p:sp>
            <p:nvSpPr>
              <p:cNvPr id="27" name="TextBox 26">
                <a:extLst>
                  <a:ext uri="{FF2B5EF4-FFF2-40B4-BE49-F238E27FC236}">
                    <a16:creationId xmlns:a16="http://schemas.microsoft.com/office/drawing/2014/main" id="{296D946E-98E2-F246-AE36-DE9AC9B2904D}"/>
                  </a:ext>
                </a:extLst>
              </p:cNvPr>
              <p:cNvSpPr txBox="1"/>
              <p:nvPr/>
            </p:nvSpPr>
            <p:spPr>
              <a:xfrm>
                <a:off x="8193682" y="542321"/>
                <a:ext cx="134698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Trimester 3</a:t>
                </a:r>
              </a:p>
            </p:txBody>
          </p:sp>
          <p:sp>
            <p:nvSpPr>
              <p:cNvPr id="28" name="TextBox 27">
                <a:extLst>
                  <a:ext uri="{FF2B5EF4-FFF2-40B4-BE49-F238E27FC236}">
                    <a16:creationId xmlns:a16="http://schemas.microsoft.com/office/drawing/2014/main" id="{CC082C43-91B6-C143-8265-60447327FC43}"/>
                  </a:ext>
                </a:extLst>
              </p:cNvPr>
              <p:cNvSpPr txBox="1"/>
              <p:nvPr/>
            </p:nvSpPr>
            <p:spPr>
              <a:xfrm rot="16200000">
                <a:off x="1097836" y="1436149"/>
                <a:ext cx="848652"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Genus</a:t>
                </a:r>
              </a:p>
            </p:txBody>
          </p:sp>
          <p:sp>
            <p:nvSpPr>
              <p:cNvPr id="29" name="TextBox 28">
                <a:extLst>
                  <a:ext uri="{FF2B5EF4-FFF2-40B4-BE49-F238E27FC236}">
                    <a16:creationId xmlns:a16="http://schemas.microsoft.com/office/drawing/2014/main" id="{B2D6A753-F61A-1448-9A64-06D6F7A5D678}"/>
                  </a:ext>
                </a:extLst>
              </p:cNvPr>
              <p:cNvSpPr txBox="1"/>
              <p:nvPr/>
            </p:nvSpPr>
            <p:spPr>
              <a:xfrm rot="16200000">
                <a:off x="950938" y="3330133"/>
                <a:ext cx="108702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Family</a:t>
                </a:r>
              </a:p>
            </p:txBody>
          </p:sp>
        </p:grpSp>
        <p:pic>
          <p:nvPicPr>
            <p:cNvPr id="6" name="Picture 5">
              <a:extLst>
                <a:ext uri="{FF2B5EF4-FFF2-40B4-BE49-F238E27FC236}">
                  <a16:creationId xmlns:a16="http://schemas.microsoft.com/office/drawing/2014/main" id="{988370DC-DD68-2A47-BB5F-692D44067B6E}"/>
                </a:ext>
              </a:extLst>
            </p:cNvPr>
            <p:cNvPicPr>
              <a:picLocks noChangeAspect="1"/>
            </p:cNvPicPr>
            <p:nvPr/>
          </p:nvPicPr>
          <p:blipFill>
            <a:blip r:embed="rId2"/>
            <a:stretch>
              <a:fillRect/>
            </a:stretch>
          </p:blipFill>
          <p:spPr>
            <a:xfrm>
              <a:off x="1643447" y="880875"/>
              <a:ext cx="2851253" cy="2138440"/>
            </a:xfrm>
            <a:prstGeom prst="rect">
              <a:avLst/>
            </a:prstGeom>
          </p:spPr>
        </p:pic>
        <p:pic>
          <p:nvPicPr>
            <p:cNvPr id="8" name="Picture 7">
              <a:extLst>
                <a:ext uri="{FF2B5EF4-FFF2-40B4-BE49-F238E27FC236}">
                  <a16:creationId xmlns:a16="http://schemas.microsoft.com/office/drawing/2014/main" id="{D0007338-957D-B149-A45D-5954C5D3AE65}"/>
                </a:ext>
              </a:extLst>
            </p:cNvPr>
            <p:cNvPicPr>
              <a:picLocks noChangeAspect="1"/>
            </p:cNvPicPr>
            <p:nvPr/>
          </p:nvPicPr>
          <p:blipFill>
            <a:blip r:embed="rId3"/>
            <a:stretch>
              <a:fillRect/>
            </a:stretch>
          </p:blipFill>
          <p:spPr>
            <a:xfrm>
              <a:off x="4494706" y="875092"/>
              <a:ext cx="2809181" cy="2106886"/>
            </a:xfrm>
            <a:prstGeom prst="rect">
              <a:avLst/>
            </a:prstGeom>
          </p:spPr>
        </p:pic>
        <p:pic>
          <p:nvPicPr>
            <p:cNvPr id="10" name="Picture 9">
              <a:extLst>
                <a:ext uri="{FF2B5EF4-FFF2-40B4-BE49-F238E27FC236}">
                  <a16:creationId xmlns:a16="http://schemas.microsoft.com/office/drawing/2014/main" id="{78F7FE08-D7A1-334B-B3DC-BA75D03DCED9}"/>
                </a:ext>
              </a:extLst>
            </p:cNvPr>
            <p:cNvPicPr>
              <a:picLocks noChangeAspect="1"/>
            </p:cNvPicPr>
            <p:nvPr/>
          </p:nvPicPr>
          <p:blipFill>
            <a:blip r:embed="rId4"/>
            <a:stretch>
              <a:fillRect/>
            </a:stretch>
          </p:blipFill>
          <p:spPr>
            <a:xfrm>
              <a:off x="7303886" y="875091"/>
              <a:ext cx="2858963" cy="2144223"/>
            </a:xfrm>
            <a:prstGeom prst="rect">
              <a:avLst/>
            </a:prstGeom>
          </p:spPr>
        </p:pic>
        <p:pic>
          <p:nvPicPr>
            <p:cNvPr id="12" name="Picture 11">
              <a:extLst>
                <a:ext uri="{FF2B5EF4-FFF2-40B4-BE49-F238E27FC236}">
                  <a16:creationId xmlns:a16="http://schemas.microsoft.com/office/drawing/2014/main" id="{29B952E2-8DCC-2D46-80AB-8F903264B278}"/>
                </a:ext>
              </a:extLst>
            </p:cNvPr>
            <p:cNvPicPr>
              <a:picLocks noChangeAspect="1"/>
            </p:cNvPicPr>
            <p:nvPr/>
          </p:nvPicPr>
          <p:blipFill>
            <a:blip r:embed="rId5"/>
            <a:stretch>
              <a:fillRect/>
            </a:stretch>
          </p:blipFill>
          <p:spPr>
            <a:xfrm>
              <a:off x="1650163" y="3067695"/>
              <a:ext cx="2798918" cy="2099188"/>
            </a:xfrm>
            <a:prstGeom prst="rect">
              <a:avLst/>
            </a:prstGeom>
          </p:spPr>
        </p:pic>
        <p:pic>
          <p:nvPicPr>
            <p:cNvPr id="14" name="Picture 13">
              <a:extLst>
                <a:ext uri="{FF2B5EF4-FFF2-40B4-BE49-F238E27FC236}">
                  <a16:creationId xmlns:a16="http://schemas.microsoft.com/office/drawing/2014/main" id="{A98BF21D-4C12-064B-8A93-A3A44095D949}"/>
                </a:ext>
              </a:extLst>
            </p:cNvPr>
            <p:cNvPicPr>
              <a:picLocks noChangeAspect="1"/>
            </p:cNvPicPr>
            <p:nvPr/>
          </p:nvPicPr>
          <p:blipFill>
            <a:blip r:embed="rId6"/>
            <a:stretch>
              <a:fillRect/>
            </a:stretch>
          </p:blipFill>
          <p:spPr>
            <a:xfrm>
              <a:off x="4411787" y="2993329"/>
              <a:ext cx="2898071" cy="2173554"/>
            </a:xfrm>
            <a:prstGeom prst="rect">
              <a:avLst/>
            </a:prstGeom>
          </p:spPr>
        </p:pic>
        <p:pic>
          <p:nvPicPr>
            <p:cNvPr id="18" name="Picture 17">
              <a:extLst>
                <a:ext uri="{FF2B5EF4-FFF2-40B4-BE49-F238E27FC236}">
                  <a16:creationId xmlns:a16="http://schemas.microsoft.com/office/drawing/2014/main" id="{1351FD91-28C6-1E4B-921E-584395CA0A19}"/>
                </a:ext>
              </a:extLst>
            </p:cNvPr>
            <p:cNvPicPr>
              <a:picLocks noChangeAspect="1"/>
            </p:cNvPicPr>
            <p:nvPr/>
          </p:nvPicPr>
          <p:blipFill>
            <a:blip r:embed="rId7"/>
            <a:stretch>
              <a:fillRect/>
            </a:stretch>
          </p:blipFill>
          <p:spPr>
            <a:xfrm>
              <a:off x="7303886" y="2966583"/>
              <a:ext cx="2898071" cy="2173553"/>
            </a:xfrm>
            <a:prstGeom prst="rect">
              <a:avLst/>
            </a:prstGeom>
          </p:spPr>
        </p:pic>
      </p:grpSp>
      <p:sp>
        <p:nvSpPr>
          <p:cNvPr id="34" name="TextBox 33">
            <a:extLst>
              <a:ext uri="{FF2B5EF4-FFF2-40B4-BE49-F238E27FC236}">
                <a16:creationId xmlns:a16="http://schemas.microsoft.com/office/drawing/2014/main" id="{C749CAC7-14A3-0047-9B1C-78F89C7B0C0F}"/>
              </a:ext>
            </a:extLst>
          </p:cNvPr>
          <p:cNvSpPr txBox="1"/>
          <p:nvPr/>
        </p:nvSpPr>
        <p:spPr>
          <a:xfrm>
            <a:off x="10162849" y="845761"/>
            <a:ext cx="149592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T1D status</a:t>
            </a:r>
          </a:p>
        </p:txBody>
      </p:sp>
      <p:sp>
        <p:nvSpPr>
          <p:cNvPr id="35" name="TextBox 34">
            <a:extLst>
              <a:ext uri="{FF2B5EF4-FFF2-40B4-BE49-F238E27FC236}">
                <a16:creationId xmlns:a16="http://schemas.microsoft.com/office/drawing/2014/main" id="{4F208D2E-05C0-0341-AC96-3BA0BD8A9540}"/>
              </a:ext>
            </a:extLst>
          </p:cNvPr>
          <p:cNvSpPr txBox="1"/>
          <p:nvPr/>
        </p:nvSpPr>
        <p:spPr>
          <a:xfrm>
            <a:off x="10608113" y="1292717"/>
            <a:ext cx="570990"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T1D</a:t>
            </a:r>
          </a:p>
        </p:txBody>
      </p:sp>
      <p:sp>
        <p:nvSpPr>
          <p:cNvPr id="36" name="TextBox 35">
            <a:extLst>
              <a:ext uri="{FF2B5EF4-FFF2-40B4-BE49-F238E27FC236}">
                <a16:creationId xmlns:a16="http://schemas.microsoft.com/office/drawing/2014/main" id="{7E187802-B07C-3740-8E37-D81F4A9BDE69}"/>
              </a:ext>
            </a:extLst>
          </p:cNvPr>
          <p:cNvSpPr txBox="1"/>
          <p:nvPr/>
        </p:nvSpPr>
        <p:spPr>
          <a:xfrm>
            <a:off x="10606201" y="1622706"/>
            <a:ext cx="1015021"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Non-T1D</a:t>
            </a:r>
          </a:p>
        </p:txBody>
      </p:sp>
      <p:sp>
        <p:nvSpPr>
          <p:cNvPr id="37" name="Oval 36">
            <a:extLst>
              <a:ext uri="{FF2B5EF4-FFF2-40B4-BE49-F238E27FC236}">
                <a16:creationId xmlns:a16="http://schemas.microsoft.com/office/drawing/2014/main" id="{F2C066F5-E53D-1B46-A632-A6F00F6E5A5F}"/>
              </a:ext>
            </a:extLst>
          </p:cNvPr>
          <p:cNvSpPr/>
          <p:nvPr/>
        </p:nvSpPr>
        <p:spPr>
          <a:xfrm>
            <a:off x="10356072" y="1357302"/>
            <a:ext cx="167390" cy="1891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D80AAAA0-741B-EB43-A69A-D61953C0C5D2}"/>
              </a:ext>
            </a:extLst>
          </p:cNvPr>
          <p:cNvSpPr/>
          <p:nvPr/>
        </p:nvSpPr>
        <p:spPr>
          <a:xfrm>
            <a:off x="10356072" y="1697386"/>
            <a:ext cx="167390" cy="189194"/>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189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419F88F9-478D-4E43-8E93-0A46DE84C10E}"/>
              </a:ext>
            </a:extLst>
          </p:cNvPr>
          <p:cNvSpPr txBox="1"/>
          <p:nvPr/>
        </p:nvSpPr>
        <p:spPr>
          <a:xfrm>
            <a:off x="1747641" y="5151159"/>
            <a:ext cx="9081948" cy="584775"/>
          </a:xfrm>
          <a:prstGeom prst="rect">
            <a:avLst/>
          </a:prstGeom>
          <a:noFill/>
        </p:spPr>
        <p:txBody>
          <a:bodyPr wrap="square" rtlCol="0">
            <a:spAutoFit/>
          </a:bodyPr>
          <a:lstStyle/>
          <a:p>
            <a:r>
              <a:rPr lang="en-US" sz="1600" dirty="0"/>
              <a:t>Figure S4. </a:t>
            </a:r>
            <a:r>
              <a:rPr lang="en-AU" sz="1600" dirty="0"/>
              <a:t>Beta diversity analysis by T1D status of women. </a:t>
            </a:r>
            <a:r>
              <a:rPr lang="en-AU" sz="1600" dirty="0" err="1"/>
              <a:t>PCoA</a:t>
            </a:r>
            <a:r>
              <a:rPr lang="en-AU" sz="1600" dirty="0"/>
              <a:t> ordination plots based on Bray-Curtis distances between samples at the Order and Phylum taxonomic levels separated by trimesters in pregnancy. </a:t>
            </a:r>
            <a:endParaRPr lang="en-US" sz="1600" dirty="0">
              <a:solidFill>
                <a:srgbClr val="FF0000"/>
              </a:solidFill>
            </a:endParaRPr>
          </a:p>
        </p:txBody>
      </p:sp>
      <p:grpSp>
        <p:nvGrpSpPr>
          <p:cNvPr id="17" name="Group 16">
            <a:extLst>
              <a:ext uri="{FF2B5EF4-FFF2-40B4-BE49-F238E27FC236}">
                <a16:creationId xmlns:a16="http://schemas.microsoft.com/office/drawing/2014/main" id="{19653037-0B32-BB40-8678-0CE95F937267}"/>
              </a:ext>
            </a:extLst>
          </p:cNvPr>
          <p:cNvGrpSpPr/>
          <p:nvPr/>
        </p:nvGrpSpPr>
        <p:grpSpPr>
          <a:xfrm>
            <a:off x="1325174" y="542321"/>
            <a:ext cx="8215494" cy="3769889"/>
            <a:chOff x="1325174" y="542321"/>
            <a:chExt cx="8215494" cy="3769889"/>
          </a:xfrm>
        </p:grpSpPr>
        <p:sp>
          <p:nvSpPr>
            <p:cNvPr id="18" name="TextBox 17">
              <a:extLst>
                <a:ext uri="{FF2B5EF4-FFF2-40B4-BE49-F238E27FC236}">
                  <a16:creationId xmlns:a16="http://schemas.microsoft.com/office/drawing/2014/main" id="{48DB8D22-E762-1C42-B8BE-679352D2E917}"/>
                </a:ext>
              </a:extLst>
            </p:cNvPr>
            <p:cNvSpPr txBox="1"/>
            <p:nvPr/>
          </p:nvSpPr>
          <p:spPr>
            <a:xfrm>
              <a:off x="2802837" y="542321"/>
              <a:ext cx="134698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Trimester 1</a:t>
              </a:r>
            </a:p>
          </p:txBody>
        </p:sp>
        <p:sp>
          <p:nvSpPr>
            <p:cNvPr id="19" name="TextBox 18">
              <a:extLst>
                <a:ext uri="{FF2B5EF4-FFF2-40B4-BE49-F238E27FC236}">
                  <a16:creationId xmlns:a16="http://schemas.microsoft.com/office/drawing/2014/main" id="{7B860FD2-5203-C940-9D45-C4B10E1B96D1}"/>
                </a:ext>
              </a:extLst>
            </p:cNvPr>
            <p:cNvSpPr txBox="1"/>
            <p:nvPr/>
          </p:nvSpPr>
          <p:spPr>
            <a:xfrm>
              <a:off x="5579206" y="542321"/>
              <a:ext cx="134698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Trimester 2</a:t>
              </a:r>
            </a:p>
          </p:txBody>
        </p:sp>
        <p:sp>
          <p:nvSpPr>
            <p:cNvPr id="20" name="TextBox 19">
              <a:extLst>
                <a:ext uri="{FF2B5EF4-FFF2-40B4-BE49-F238E27FC236}">
                  <a16:creationId xmlns:a16="http://schemas.microsoft.com/office/drawing/2014/main" id="{B101C1FF-BB53-E140-ACCF-7DAD3D188693}"/>
                </a:ext>
              </a:extLst>
            </p:cNvPr>
            <p:cNvSpPr txBox="1"/>
            <p:nvPr/>
          </p:nvSpPr>
          <p:spPr>
            <a:xfrm>
              <a:off x="8193682" y="542321"/>
              <a:ext cx="134698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Trimester 3</a:t>
              </a:r>
            </a:p>
          </p:txBody>
        </p:sp>
        <p:sp>
          <p:nvSpPr>
            <p:cNvPr id="21" name="TextBox 20">
              <a:extLst>
                <a:ext uri="{FF2B5EF4-FFF2-40B4-BE49-F238E27FC236}">
                  <a16:creationId xmlns:a16="http://schemas.microsoft.com/office/drawing/2014/main" id="{1EA30277-EF46-A148-A381-6C48954E2DE1}"/>
                </a:ext>
              </a:extLst>
            </p:cNvPr>
            <p:cNvSpPr txBox="1"/>
            <p:nvPr/>
          </p:nvSpPr>
          <p:spPr>
            <a:xfrm rot="16200000">
              <a:off x="1097836" y="1436149"/>
              <a:ext cx="848652"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Order</a:t>
              </a:r>
            </a:p>
          </p:txBody>
        </p:sp>
        <p:sp>
          <p:nvSpPr>
            <p:cNvPr id="22" name="TextBox 21">
              <a:extLst>
                <a:ext uri="{FF2B5EF4-FFF2-40B4-BE49-F238E27FC236}">
                  <a16:creationId xmlns:a16="http://schemas.microsoft.com/office/drawing/2014/main" id="{6222C996-E433-D84C-A22B-B38294457EED}"/>
                </a:ext>
              </a:extLst>
            </p:cNvPr>
            <p:cNvSpPr txBox="1"/>
            <p:nvPr/>
          </p:nvSpPr>
          <p:spPr>
            <a:xfrm rot="16200000">
              <a:off x="950938" y="3599420"/>
              <a:ext cx="108702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Phylum</a:t>
              </a:r>
            </a:p>
          </p:txBody>
        </p:sp>
      </p:grpSp>
      <p:pic>
        <p:nvPicPr>
          <p:cNvPr id="4" name="Picture 3">
            <a:extLst>
              <a:ext uri="{FF2B5EF4-FFF2-40B4-BE49-F238E27FC236}">
                <a16:creationId xmlns:a16="http://schemas.microsoft.com/office/drawing/2014/main" id="{D4FB078D-466A-7E47-80FF-718F6D66820C}"/>
              </a:ext>
            </a:extLst>
          </p:cNvPr>
          <p:cNvPicPr>
            <a:picLocks noChangeAspect="1"/>
          </p:cNvPicPr>
          <p:nvPr/>
        </p:nvPicPr>
        <p:blipFill>
          <a:blip r:embed="rId2"/>
          <a:stretch>
            <a:fillRect/>
          </a:stretch>
        </p:blipFill>
        <p:spPr>
          <a:xfrm>
            <a:off x="1640639" y="846358"/>
            <a:ext cx="2875237" cy="2156428"/>
          </a:xfrm>
          <a:prstGeom prst="rect">
            <a:avLst/>
          </a:prstGeom>
        </p:spPr>
      </p:pic>
      <p:pic>
        <p:nvPicPr>
          <p:cNvPr id="6" name="Picture 5">
            <a:extLst>
              <a:ext uri="{FF2B5EF4-FFF2-40B4-BE49-F238E27FC236}">
                <a16:creationId xmlns:a16="http://schemas.microsoft.com/office/drawing/2014/main" id="{36CACC44-2CBC-0D4F-AD5E-197FDAE046FC}"/>
              </a:ext>
            </a:extLst>
          </p:cNvPr>
          <p:cNvPicPr>
            <a:picLocks noChangeAspect="1"/>
          </p:cNvPicPr>
          <p:nvPr/>
        </p:nvPicPr>
        <p:blipFill>
          <a:blip r:embed="rId3"/>
          <a:stretch>
            <a:fillRect/>
          </a:stretch>
        </p:blipFill>
        <p:spPr>
          <a:xfrm>
            <a:off x="4494376" y="846358"/>
            <a:ext cx="2853737" cy="2140303"/>
          </a:xfrm>
          <a:prstGeom prst="rect">
            <a:avLst/>
          </a:prstGeom>
        </p:spPr>
      </p:pic>
      <p:pic>
        <p:nvPicPr>
          <p:cNvPr id="8" name="Picture 7">
            <a:extLst>
              <a:ext uri="{FF2B5EF4-FFF2-40B4-BE49-F238E27FC236}">
                <a16:creationId xmlns:a16="http://schemas.microsoft.com/office/drawing/2014/main" id="{23885166-3CC0-E549-85C0-F1CD73135E49}"/>
              </a:ext>
            </a:extLst>
          </p:cNvPr>
          <p:cNvPicPr>
            <a:picLocks noChangeAspect="1"/>
          </p:cNvPicPr>
          <p:nvPr/>
        </p:nvPicPr>
        <p:blipFill>
          <a:blip r:embed="rId4"/>
          <a:stretch>
            <a:fillRect/>
          </a:stretch>
        </p:blipFill>
        <p:spPr>
          <a:xfrm>
            <a:off x="7448474" y="846358"/>
            <a:ext cx="2875237" cy="2156428"/>
          </a:xfrm>
          <a:prstGeom prst="rect">
            <a:avLst/>
          </a:prstGeom>
        </p:spPr>
      </p:pic>
      <p:pic>
        <p:nvPicPr>
          <p:cNvPr id="10" name="Picture 9">
            <a:extLst>
              <a:ext uri="{FF2B5EF4-FFF2-40B4-BE49-F238E27FC236}">
                <a16:creationId xmlns:a16="http://schemas.microsoft.com/office/drawing/2014/main" id="{F9650681-164C-334B-9CC3-3D3839A68A29}"/>
              </a:ext>
            </a:extLst>
          </p:cNvPr>
          <p:cNvPicPr>
            <a:picLocks noChangeAspect="1"/>
          </p:cNvPicPr>
          <p:nvPr/>
        </p:nvPicPr>
        <p:blipFill>
          <a:blip r:embed="rId5"/>
          <a:stretch>
            <a:fillRect/>
          </a:stretch>
        </p:blipFill>
        <p:spPr>
          <a:xfrm>
            <a:off x="1612929" y="2936113"/>
            <a:ext cx="2904537" cy="2178403"/>
          </a:xfrm>
          <a:prstGeom prst="rect">
            <a:avLst/>
          </a:prstGeom>
        </p:spPr>
      </p:pic>
      <p:pic>
        <p:nvPicPr>
          <p:cNvPr id="12" name="Picture 11">
            <a:extLst>
              <a:ext uri="{FF2B5EF4-FFF2-40B4-BE49-F238E27FC236}">
                <a16:creationId xmlns:a16="http://schemas.microsoft.com/office/drawing/2014/main" id="{00CE776D-5136-2149-9603-1B5943AF6AED}"/>
              </a:ext>
            </a:extLst>
          </p:cNvPr>
          <p:cNvPicPr>
            <a:picLocks noChangeAspect="1"/>
          </p:cNvPicPr>
          <p:nvPr/>
        </p:nvPicPr>
        <p:blipFill>
          <a:blip r:embed="rId6"/>
          <a:stretch>
            <a:fillRect/>
          </a:stretch>
        </p:blipFill>
        <p:spPr>
          <a:xfrm>
            <a:off x="4483625" y="2921716"/>
            <a:ext cx="2875237" cy="2156428"/>
          </a:xfrm>
          <a:prstGeom prst="rect">
            <a:avLst/>
          </a:prstGeom>
        </p:spPr>
      </p:pic>
      <p:pic>
        <p:nvPicPr>
          <p:cNvPr id="14" name="Picture 13">
            <a:extLst>
              <a:ext uri="{FF2B5EF4-FFF2-40B4-BE49-F238E27FC236}">
                <a16:creationId xmlns:a16="http://schemas.microsoft.com/office/drawing/2014/main" id="{4FF5703B-6210-C545-86B9-69B421BE75B5}"/>
              </a:ext>
            </a:extLst>
          </p:cNvPr>
          <p:cNvPicPr>
            <a:picLocks noChangeAspect="1"/>
          </p:cNvPicPr>
          <p:nvPr/>
        </p:nvPicPr>
        <p:blipFill>
          <a:blip r:embed="rId7"/>
          <a:stretch>
            <a:fillRect/>
          </a:stretch>
        </p:blipFill>
        <p:spPr>
          <a:xfrm>
            <a:off x="7374233" y="2891287"/>
            <a:ext cx="2904537" cy="2178403"/>
          </a:xfrm>
          <a:prstGeom prst="rect">
            <a:avLst/>
          </a:prstGeom>
        </p:spPr>
      </p:pic>
      <p:grpSp>
        <p:nvGrpSpPr>
          <p:cNvPr id="2" name="Group 1">
            <a:extLst>
              <a:ext uri="{FF2B5EF4-FFF2-40B4-BE49-F238E27FC236}">
                <a16:creationId xmlns:a16="http://schemas.microsoft.com/office/drawing/2014/main" id="{1F01251E-D919-AA41-A0EE-87EBDCDE5AD0}"/>
              </a:ext>
            </a:extLst>
          </p:cNvPr>
          <p:cNvGrpSpPr/>
          <p:nvPr/>
        </p:nvGrpSpPr>
        <p:grpSpPr>
          <a:xfrm>
            <a:off x="10386237" y="768924"/>
            <a:ext cx="1495922" cy="1115499"/>
            <a:chOff x="10386237" y="768924"/>
            <a:chExt cx="1495922" cy="1115499"/>
          </a:xfrm>
        </p:grpSpPr>
        <p:sp>
          <p:nvSpPr>
            <p:cNvPr id="29" name="TextBox 28">
              <a:extLst>
                <a:ext uri="{FF2B5EF4-FFF2-40B4-BE49-F238E27FC236}">
                  <a16:creationId xmlns:a16="http://schemas.microsoft.com/office/drawing/2014/main" id="{CC984D88-61BE-9E41-B05F-A791C5C61F47}"/>
                </a:ext>
              </a:extLst>
            </p:cNvPr>
            <p:cNvSpPr txBox="1"/>
            <p:nvPr/>
          </p:nvSpPr>
          <p:spPr>
            <a:xfrm>
              <a:off x="10386237" y="768924"/>
              <a:ext cx="149592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T1D status</a:t>
              </a:r>
            </a:p>
          </p:txBody>
        </p:sp>
        <p:sp>
          <p:nvSpPr>
            <p:cNvPr id="30" name="TextBox 29">
              <a:extLst>
                <a:ext uri="{FF2B5EF4-FFF2-40B4-BE49-F238E27FC236}">
                  <a16:creationId xmlns:a16="http://schemas.microsoft.com/office/drawing/2014/main" id="{98BD384C-8053-8142-B594-1B7D0B9A292B}"/>
                </a:ext>
              </a:extLst>
            </p:cNvPr>
            <p:cNvSpPr txBox="1"/>
            <p:nvPr/>
          </p:nvSpPr>
          <p:spPr>
            <a:xfrm>
              <a:off x="10831501" y="1215880"/>
              <a:ext cx="570990"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T1D</a:t>
              </a:r>
            </a:p>
          </p:txBody>
        </p:sp>
        <p:sp>
          <p:nvSpPr>
            <p:cNvPr id="31" name="TextBox 30">
              <a:extLst>
                <a:ext uri="{FF2B5EF4-FFF2-40B4-BE49-F238E27FC236}">
                  <a16:creationId xmlns:a16="http://schemas.microsoft.com/office/drawing/2014/main" id="{D965C67B-856D-4647-BF04-A6A5678C4AE9}"/>
                </a:ext>
              </a:extLst>
            </p:cNvPr>
            <p:cNvSpPr txBox="1"/>
            <p:nvPr/>
          </p:nvSpPr>
          <p:spPr>
            <a:xfrm>
              <a:off x="10829589" y="1545869"/>
              <a:ext cx="1015021"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Non-T1D</a:t>
              </a:r>
            </a:p>
          </p:txBody>
        </p:sp>
        <p:sp>
          <p:nvSpPr>
            <p:cNvPr id="23" name="Oval 22">
              <a:extLst>
                <a:ext uri="{FF2B5EF4-FFF2-40B4-BE49-F238E27FC236}">
                  <a16:creationId xmlns:a16="http://schemas.microsoft.com/office/drawing/2014/main" id="{525DC171-6D6B-564E-9DB0-8DF1CDF2BAC6}"/>
                </a:ext>
              </a:extLst>
            </p:cNvPr>
            <p:cNvSpPr/>
            <p:nvPr/>
          </p:nvSpPr>
          <p:spPr>
            <a:xfrm>
              <a:off x="10642048" y="1262854"/>
              <a:ext cx="167390" cy="1891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0DA3E231-C666-F84A-84E9-16EB7AF80133}"/>
                </a:ext>
              </a:extLst>
            </p:cNvPr>
            <p:cNvSpPr/>
            <p:nvPr/>
          </p:nvSpPr>
          <p:spPr>
            <a:xfrm>
              <a:off x="10644016" y="1619233"/>
              <a:ext cx="167390" cy="189194"/>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6365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55DAF9C-6786-B544-AA3E-9B48A7671EA4}"/>
              </a:ext>
            </a:extLst>
          </p:cNvPr>
          <p:cNvSpPr txBox="1"/>
          <p:nvPr/>
        </p:nvSpPr>
        <p:spPr>
          <a:xfrm>
            <a:off x="367577" y="4677573"/>
            <a:ext cx="10208831" cy="584775"/>
          </a:xfrm>
          <a:prstGeom prst="rect">
            <a:avLst/>
          </a:prstGeom>
          <a:noFill/>
        </p:spPr>
        <p:txBody>
          <a:bodyPr wrap="square" rtlCol="0">
            <a:spAutoFit/>
          </a:bodyPr>
          <a:lstStyle/>
          <a:p>
            <a:r>
              <a:rPr lang="en-US" sz="1600" dirty="0"/>
              <a:t>Figure S5. Relative abundance and species composition of A) two orders differentially abundant between women with and without T1D, and B) one genus differentially abundant between trimesters in women with T1D. </a:t>
            </a:r>
            <a:endParaRPr lang="en-US" sz="1600" dirty="0">
              <a:solidFill>
                <a:srgbClr val="FF0000"/>
              </a:solidFill>
            </a:endParaRPr>
          </a:p>
        </p:txBody>
      </p:sp>
      <p:grpSp>
        <p:nvGrpSpPr>
          <p:cNvPr id="33" name="Group 32">
            <a:extLst>
              <a:ext uri="{FF2B5EF4-FFF2-40B4-BE49-F238E27FC236}">
                <a16:creationId xmlns:a16="http://schemas.microsoft.com/office/drawing/2014/main" id="{25983A40-5D88-8B41-8B07-0B59C1BD6CBD}"/>
              </a:ext>
            </a:extLst>
          </p:cNvPr>
          <p:cNvGrpSpPr/>
          <p:nvPr/>
        </p:nvGrpSpPr>
        <p:grpSpPr>
          <a:xfrm>
            <a:off x="367577" y="1078839"/>
            <a:ext cx="9326446" cy="3457220"/>
            <a:chOff x="49861" y="582682"/>
            <a:chExt cx="9326446" cy="3457220"/>
          </a:xfrm>
        </p:grpSpPr>
        <p:grpSp>
          <p:nvGrpSpPr>
            <p:cNvPr id="18" name="Group 17">
              <a:extLst>
                <a:ext uri="{FF2B5EF4-FFF2-40B4-BE49-F238E27FC236}">
                  <a16:creationId xmlns:a16="http://schemas.microsoft.com/office/drawing/2014/main" id="{FA491665-BB4E-AF44-A663-A092B5F667F6}"/>
                </a:ext>
              </a:extLst>
            </p:cNvPr>
            <p:cNvGrpSpPr/>
            <p:nvPr/>
          </p:nvGrpSpPr>
          <p:grpSpPr>
            <a:xfrm>
              <a:off x="367577" y="767348"/>
              <a:ext cx="2044149" cy="3272554"/>
              <a:chOff x="1068768" y="886094"/>
              <a:chExt cx="2831061" cy="4219663"/>
            </a:xfrm>
          </p:grpSpPr>
          <p:sp>
            <p:nvSpPr>
              <p:cNvPr id="9" name="TextBox 8">
                <a:extLst>
                  <a:ext uri="{FF2B5EF4-FFF2-40B4-BE49-F238E27FC236}">
                    <a16:creationId xmlns:a16="http://schemas.microsoft.com/office/drawing/2014/main" id="{E5F6C316-C916-7748-875F-038C1907E07B}"/>
                  </a:ext>
                </a:extLst>
              </p:cNvPr>
              <p:cNvSpPr txBox="1"/>
              <p:nvPr/>
            </p:nvSpPr>
            <p:spPr>
              <a:xfrm>
                <a:off x="1068768" y="886094"/>
                <a:ext cx="2831061" cy="396851"/>
              </a:xfrm>
              <a:prstGeom prst="rect">
                <a:avLst/>
              </a:prstGeom>
              <a:noFill/>
            </p:spPr>
            <p:txBody>
              <a:bodyPr wrap="none" rtlCol="0">
                <a:spAutoFit/>
              </a:bodyPr>
              <a:lstStyle/>
              <a:p>
                <a:r>
                  <a:rPr lang="en-US" sz="1400" i="1" dirty="0" err="1">
                    <a:latin typeface="Arial" panose="020B0604020202020204" pitchFamily="34" charset="0"/>
                    <a:cs typeface="Arial" panose="020B0604020202020204" pitchFamily="34" charset="0"/>
                  </a:rPr>
                  <a:t>Enterobacteriales</a:t>
                </a:r>
                <a:r>
                  <a:rPr lang="en-US" sz="1400" dirty="0">
                    <a:latin typeface="Arial" panose="020B0604020202020204" pitchFamily="34" charset="0"/>
                    <a:cs typeface="Arial" panose="020B0604020202020204" pitchFamily="34" charset="0"/>
                  </a:rPr>
                  <a:t> order</a:t>
                </a:r>
              </a:p>
            </p:txBody>
          </p:sp>
          <p:grpSp>
            <p:nvGrpSpPr>
              <p:cNvPr id="13" name="Group 12">
                <a:extLst>
                  <a:ext uri="{FF2B5EF4-FFF2-40B4-BE49-F238E27FC236}">
                    <a16:creationId xmlns:a16="http://schemas.microsoft.com/office/drawing/2014/main" id="{CDB3E5DB-DC0E-0F4D-B9C6-7713F1BE08AE}"/>
                  </a:ext>
                </a:extLst>
              </p:cNvPr>
              <p:cNvGrpSpPr/>
              <p:nvPr/>
            </p:nvGrpSpPr>
            <p:grpSpPr>
              <a:xfrm>
                <a:off x="1386397" y="4771811"/>
                <a:ext cx="1876592" cy="333946"/>
                <a:chOff x="1386397" y="4771811"/>
                <a:chExt cx="1876592" cy="333946"/>
              </a:xfrm>
            </p:grpSpPr>
            <p:sp>
              <p:nvSpPr>
                <p:cNvPr id="11" name="TextBox 10">
                  <a:extLst>
                    <a:ext uri="{FF2B5EF4-FFF2-40B4-BE49-F238E27FC236}">
                      <a16:creationId xmlns:a16="http://schemas.microsoft.com/office/drawing/2014/main" id="{64024E0F-3076-D245-818C-D41B4B66C4E8}"/>
                    </a:ext>
                  </a:extLst>
                </p:cNvPr>
                <p:cNvSpPr txBox="1"/>
                <p:nvPr/>
              </p:nvSpPr>
              <p:spPr>
                <a:xfrm>
                  <a:off x="1386397" y="4776835"/>
                  <a:ext cx="586654" cy="328922"/>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T1D</a:t>
                  </a:r>
                </a:p>
              </p:txBody>
            </p:sp>
            <p:sp>
              <p:nvSpPr>
                <p:cNvPr id="12" name="TextBox 11">
                  <a:extLst>
                    <a:ext uri="{FF2B5EF4-FFF2-40B4-BE49-F238E27FC236}">
                      <a16:creationId xmlns:a16="http://schemas.microsoft.com/office/drawing/2014/main" id="{B90ECEC6-2E70-1C4C-85CC-D12F91BBB999}"/>
                    </a:ext>
                  </a:extLst>
                </p:cNvPr>
                <p:cNvSpPr txBox="1"/>
                <p:nvPr/>
              </p:nvSpPr>
              <p:spPr>
                <a:xfrm>
                  <a:off x="2287926" y="4771811"/>
                  <a:ext cx="975063" cy="317480"/>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Non-T1D</a:t>
                  </a:r>
                </a:p>
              </p:txBody>
            </p:sp>
          </p:grpSp>
        </p:grpSp>
        <p:grpSp>
          <p:nvGrpSpPr>
            <p:cNvPr id="17" name="Group 16">
              <a:extLst>
                <a:ext uri="{FF2B5EF4-FFF2-40B4-BE49-F238E27FC236}">
                  <a16:creationId xmlns:a16="http://schemas.microsoft.com/office/drawing/2014/main" id="{E6D13E86-7B90-2347-9E02-EBD7BAF36B97}"/>
                </a:ext>
              </a:extLst>
            </p:cNvPr>
            <p:cNvGrpSpPr/>
            <p:nvPr/>
          </p:nvGrpSpPr>
          <p:grpSpPr>
            <a:xfrm>
              <a:off x="3986228" y="767349"/>
              <a:ext cx="1965603" cy="3259783"/>
              <a:chOff x="6150435" y="857563"/>
              <a:chExt cx="2551478" cy="4022436"/>
            </a:xfrm>
          </p:grpSpPr>
          <p:sp>
            <p:nvSpPr>
              <p:cNvPr id="10" name="TextBox 9">
                <a:extLst>
                  <a:ext uri="{FF2B5EF4-FFF2-40B4-BE49-F238E27FC236}">
                    <a16:creationId xmlns:a16="http://schemas.microsoft.com/office/drawing/2014/main" id="{13EA6502-6773-DD47-9EF6-B5AB85965951}"/>
                  </a:ext>
                </a:extLst>
              </p:cNvPr>
              <p:cNvSpPr txBox="1"/>
              <p:nvPr/>
            </p:nvSpPr>
            <p:spPr>
              <a:xfrm>
                <a:off x="6150435" y="857563"/>
                <a:ext cx="2551478" cy="379784"/>
              </a:xfrm>
              <a:prstGeom prst="rect">
                <a:avLst/>
              </a:prstGeom>
              <a:noFill/>
            </p:spPr>
            <p:txBody>
              <a:bodyPr wrap="none" rtlCol="0">
                <a:spAutoFit/>
              </a:bodyPr>
              <a:lstStyle/>
              <a:p>
                <a:r>
                  <a:rPr lang="en-US" sz="1400" i="1" dirty="0" err="1">
                    <a:latin typeface="Arial" panose="020B0604020202020204" pitchFamily="34" charset="0"/>
                    <a:cs typeface="Arial" panose="020B0604020202020204" pitchFamily="34" charset="0"/>
                  </a:rPr>
                  <a:t>Bifidobacteriales</a:t>
                </a:r>
                <a:r>
                  <a:rPr lang="en-US" sz="1400" dirty="0">
                    <a:latin typeface="Arial" panose="020B0604020202020204" pitchFamily="34" charset="0"/>
                    <a:cs typeface="Arial" panose="020B0604020202020204" pitchFamily="34" charset="0"/>
                  </a:rPr>
                  <a:t> order</a:t>
                </a:r>
              </a:p>
            </p:txBody>
          </p:sp>
          <p:grpSp>
            <p:nvGrpSpPr>
              <p:cNvPr id="14" name="Group 13">
                <a:extLst>
                  <a:ext uri="{FF2B5EF4-FFF2-40B4-BE49-F238E27FC236}">
                    <a16:creationId xmlns:a16="http://schemas.microsoft.com/office/drawing/2014/main" id="{19B26B00-AC62-F94B-839B-C9D3D1AEDE6D}"/>
                  </a:ext>
                </a:extLst>
              </p:cNvPr>
              <p:cNvGrpSpPr/>
              <p:nvPr/>
            </p:nvGrpSpPr>
            <p:grpSpPr>
              <a:xfrm>
                <a:off x="6405622" y="4572222"/>
                <a:ext cx="1367015" cy="307777"/>
                <a:chOff x="1401241" y="4572222"/>
                <a:chExt cx="1367015" cy="307777"/>
              </a:xfrm>
            </p:grpSpPr>
            <p:sp>
              <p:nvSpPr>
                <p:cNvPr id="15" name="TextBox 14">
                  <a:extLst>
                    <a:ext uri="{FF2B5EF4-FFF2-40B4-BE49-F238E27FC236}">
                      <a16:creationId xmlns:a16="http://schemas.microsoft.com/office/drawing/2014/main" id="{CECB3E7D-A032-0F48-B7B5-9E960ED1DF99}"/>
                    </a:ext>
                  </a:extLst>
                </p:cNvPr>
                <p:cNvSpPr txBox="1"/>
                <p:nvPr/>
              </p:nvSpPr>
              <p:spPr>
                <a:xfrm>
                  <a:off x="1401241" y="4576173"/>
                  <a:ext cx="553910" cy="303826"/>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T1D</a:t>
                  </a:r>
                </a:p>
              </p:txBody>
            </p:sp>
            <p:sp>
              <p:nvSpPr>
                <p:cNvPr id="16" name="TextBox 15">
                  <a:extLst>
                    <a:ext uri="{FF2B5EF4-FFF2-40B4-BE49-F238E27FC236}">
                      <a16:creationId xmlns:a16="http://schemas.microsoft.com/office/drawing/2014/main" id="{160420BC-5443-BB4A-BB77-FC8FF5F6FAF7}"/>
                    </a:ext>
                  </a:extLst>
                </p:cNvPr>
                <p:cNvSpPr txBox="1"/>
                <p:nvPr/>
              </p:nvSpPr>
              <p:spPr>
                <a:xfrm>
                  <a:off x="1857429" y="4572222"/>
                  <a:ext cx="910827" cy="307777"/>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Non-T1D</a:t>
                  </a:r>
                </a:p>
              </p:txBody>
            </p:sp>
          </p:grpSp>
        </p:grpSp>
        <p:sp>
          <p:nvSpPr>
            <p:cNvPr id="21" name="TextBox 20">
              <a:extLst>
                <a:ext uri="{FF2B5EF4-FFF2-40B4-BE49-F238E27FC236}">
                  <a16:creationId xmlns:a16="http://schemas.microsoft.com/office/drawing/2014/main" id="{CAEA58BD-BE21-F249-8C8D-A568E4D5DD99}"/>
                </a:ext>
              </a:extLst>
            </p:cNvPr>
            <p:cNvSpPr txBox="1"/>
            <p:nvPr/>
          </p:nvSpPr>
          <p:spPr>
            <a:xfrm>
              <a:off x="7857943" y="754476"/>
              <a:ext cx="1518364" cy="307777"/>
            </a:xfrm>
            <a:prstGeom prst="rect">
              <a:avLst/>
            </a:prstGeom>
            <a:noFill/>
          </p:spPr>
          <p:txBody>
            <a:bodyPr wrap="none" rtlCol="0">
              <a:spAutoFit/>
            </a:bodyPr>
            <a:lstStyle/>
            <a:p>
              <a:r>
                <a:rPr lang="en-US" sz="1400" i="1" dirty="0" err="1">
                  <a:latin typeface="Arial" panose="020B0604020202020204" pitchFamily="34" charset="0"/>
                  <a:cs typeface="Arial" panose="020B0604020202020204" pitchFamily="34" charset="0"/>
                </a:rPr>
                <a:t>Prevotella</a:t>
              </a:r>
              <a:r>
                <a:rPr lang="en-US" sz="1400" i="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genus</a:t>
              </a:r>
            </a:p>
          </p:txBody>
        </p:sp>
        <p:sp>
          <p:nvSpPr>
            <p:cNvPr id="24" name="TextBox 23">
              <a:extLst>
                <a:ext uri="{FF2B5EF4-FFF2-40B4-BE49-F238E27FC236}">
                  <a16:creationId xmlns:a16="http://schemas.microsoft.com/office/drawing/2014/main" id="{F0262FD3-A621-1E41-B520-5486E068A06E}"/>
                </a:ext>
              </a:extLst>
            </p:cNvPr>
            <p:cNvSpPr txBox="1"/>
            <p:nvPr/>
          </p:nvSpPr>
          <p:spPr>
            <a:xfrm>
              <a:off x="49861" y="582682"/>
              <a:ext cx="317716" cy="369332"/>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212345EB-2E5E-8349-913A-371870667BE5}"/>
                </a:ext>
              </a:extLst>
            </p:cNvPr>
            <p:cNvSpPr txBox="1"/>
            <p:nvPr/>
          </p:nvSpPr>
          <p:spPr>
            <a:xfrm>
              <a:off x="7299346" y="582682"/>
              <a:ext cx="309700" cy="369332"/>
            </a:xfrm>
            <a:prstGeom prst="rect">
              <a:avLst/>
            </a:prstGeom>
            <a:noFill/>
          </p:spPr>
          <p:txBody>
            <a:bodyPr wrap="none" rtlCol="0">
              <a:spAutoFit/>
            </a:bodyPr>
            <a:lstStyle/>
            <a:p>
              <a:r>
                <a:rPr lang="en-US" dirty="0"/>
                <a:t>B</a:t>
              </a:r>
            </a:p>
          </p:txBody>
        </p:sp>
        <p:pic>
          <p:nvPicPr>
            <p:cNvPr id="6" name="Picture 5">
              <a:extLst>
                <a:ext uri="{FF2B5EF4-FFF2-40B4-BE49-F238E27FC236}">
                  <a16:creationId xmlns:a16="http://schemas.microsoft.com/office/drawing/2014/main" id="{722C7589-DFFF-BF4E-A66A-E57E2E9A75A4}"/>
                </a:ext>
              </a:extLst>
            </p:cNvPr>
            <p:cNvPicPr>
              <a:picLocks noChangeAspect="1"/>
            </p:cNvPicPr>
            <p:nvPr/>
          </p:nvPicPr>
          <p:blipFill>
            <a:blip r:embed="rId2"/>
            <a:stretch>
              <a:fillRect/>
            </a:stretch>
          </p:blipFill>
          <p:spPr>
            <a:xfrm>
              <a:off x="57908" y="1062253"/>
              <a:ext cx="3691149" cy="2768362"/>
            </a:xfrm>
            <a:prstGeom prst="rect">
              <a:avLst/>
            </a:prstGeom>
          </p:spPr>
        </p:pic>
        <p:pic>
          <p:nvPicPr>
            <p:cNvPr id="26" name="Picture 25">
              <a:extLst>
                <a:ext uri="{FF2B5EF4-FFF2-40B4-BE49-F238E27FC236}">
                  <a16:creationId xmlns:a16="http://schemas.microsoft.com/office/drawing/2014/main" id="{95140753-0DA5-6345-A73B-20B2D8CAC42B}"/>
                </a:ext>
              </a:extLst>
            </p:cNvPr>
            <p:cNvPicPr>
              <a:picLocks noChangeAspect="1"/>
            </p:cNvPicPr>
            <p:nvPr/>
          </p:nvPicPr>
          <p:blipFill>
            <a:blip r:embed="rId3"/>
            <a:stretch>
              <a:fillRect/>
            </a:stretch>
          </p:blipFill>
          <p:spPr>
            <a:xfrm>
              <a:off x="3693965" y="1083366"/>
              <a:ext cx="3665436" cy="2749077"/>
            </a:xfrm>
            <a:prstGeom prst="rect">
              <a:avLst/>
            </a:prstGeom>
          </p:spPr>
        </p:pic>
      </p:grpSp>
      <p:pic>
        <p:nvPicPr>
          <p:cNvPr id="5" name="Picture 4">
            <a:extLst>
              <a:ext uri="{FF2B5EF4-FFF2-40B4-BE49-F238E27FC236}">
                <a16:creationId xmlns:a16="http://schemas.microsoft.com/office/drawing/2014/main" id="{B4E8B3D3-B931-104A-9F6D-75D4EED1B11B}"/>
              </a:ext>
            </a:extLst>
          </p:cNvPr>
          <p:cNvPicPr>
            <a:picLocks noChangeAspect="1"/>
          </p:cNvPicPr>
          <p:nvPr/>
        </p:nvPicPr>
        <p:blipFill rotWithShape="1">
          <a:blip r:embed="rId4"/>
          <a:srcRect b="12242"/>
          <a:stretch/>
        </p:blipFill>
        <p:spPr>
          <a:xfrm>
            <a:off x="7702829" y="1579523"/>
            <a:ext cx="3768735" cy="2756139"/>
          </a:xfrm>
          <a:prstGeom prst="rect">
            <a:avLst/>
          </a:prstGeom>
        </p:spPr>
      </p:pic>
      <p:sp>
        <p:nvSpPr>
          <p:cNvPr id="27" name="TextBox 26">
            <a:extLst>
              <a:ext uri="{FF2B5EF4-FFF2-40B4-BE49-F238E27FC236}">
                <a16:creationId xmlns:a16="http://schemas.microsoft.com/office/drawing/2014/main" id="{62056B70-E8FD-CA4F-8829-8EB4331A7C26}"/>
              </a:ext>
            </a:extLst>
          </p:cNvPr>
          <p:cNvSpPr txBox="1"/>
          <p:nvPr/>
        </p:nvSpPr>
        <p:spPr>
          <a:xfrm>
            <a:off x="8577396" y="4307952"/>
            <a:ext cx="426720"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T1D</a:t>
            </a:r>
          </a:p>
        </p:txBody>
      </p:sp>
    </p:spTree>
    <p:extLst>
      <p:ext uri="{BB962C8B-B14F-4D97-AF65-F5344CB8AC3E}">
        <p14:creationId xmlns:p14="http://schemas.microsoft.com/office/powerpoint/2010/main" val="1627378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DC3ECC28-E5E4-4C49-9F6E-F2DEB267BA20}"/>
              </a:ext>
            </a:extLst>
          </p:cNvPr>
          <p:cNvSpPr txBox="1"/>
          <p:nvPr/>
        </p:nvSpPr>
        <p:spPr>
          <a:xfrm>
            <a:off x="1121229" y="5937715"/>
            <a:ext cx="9133114" cy="584775"/>
          </a:xfrm>
          <a:prstGeom prst="rect">
            <a:avLst/>
          </a:prstGeom>
          <a:noFill/>
        </p:spPr>
        <p:txBody>
          <a:bodyPr wrap="square" rtlCol="0">
            <a:spAutoFit/>
          </a:bodyPr>
          <a:lstStyle/>
          <a:p>
            <a:pPr algn="just"/>
            <a:r>
              <a:rPr lang="en-AU" sz="1600" dirty="0"/>
              <a:t>Figure S6. Log2 transformation of the relative abundance (1000 + 0.01) of bacterial species within the </a:t>
            </a:r>
          </a:p>
          <a:p>
            <a:pPr algn="just"/>
            <a:r>
              <a:rPr lang="en-AU" sz="1600" i="1" dirty="0" err="1"/>
              <a:t>Enterobacteriales</a:t>
            </a:r>
            <a:r>
              <a:rPr lang="en-AU" sz="1600" dirty="0"/>
              <a:t> and </a:t>
            </a:r>
            <a:r>
              <a:rPr lang="en-AU" sz="1600" i="1" dirty="0" err="1"/>
              <a:t>Bifidobacteriales</a:t>
            </a:r>
            <a:r>
              <a:rPr lang="en-AU" sz="1600" dirty="0"/>
              <a:t> orders in women with and without T1D (mean ± SEM). </a:t>
            </a:r>
            <a:r>
              <a:rPr lang="en-US" sz="1600" dirty="0"/>
              <a:t>P: P-value.</a:t>
            </a:r>
          </a:p>
        </p:txBody>
      </p:sp>
      <p:grpSp>
        <p:nvGrpSpPr>
          <p:cNvPr id="73" name="Group 72">
            <a:extLst>
              <a:ext uri="{FF2B5EF4-FFF2-40B4-BE49-F238E27FC236}">
                <a16:creationId xmlns:a16="http://schemas.microsoft.com/office/drawing/2014/main" id="{5524F4C8-85D9-184A-B17C-7227C3A9DFE7}"/>
              </a:ext>
            </a:extLst>
          </p:cNvPr>
          <p:cNvGrpSpPr/>
          <p:nvPr/>
        </p:nvGrpSpPr>
        <p:grpSpPr>
          <a:xfrm>
            <a:off x="2195797" y="290434"/>
            <a:ext cx="6958145" cy="5531095"/>
            <a:chOff x="2195797" y="290434"/>
            <a:chExt cx="6958145" cy="5531095"/>
          </a:xfrm>
        </p:grpSpPr>
        <p:grpSp>
          <p:nvGrpSpPr>
            <p:cNvPr id="25" name="Group 24">
              <a:extLst>
                <a:ext uri="{FF2B5EF4-FFF2-40B4-BE49-F238E27FC236}">
                  <a16:creationId xmlns:a16="http://schemas.microsoft.com/office/drawing/2014/main" id="{9084346B-F151-EF48-8E44-FFCB2FEF9F49}"/>
                </a:ext>
              </a:extLst>
            </p:cNvPr>
            <p:cNvGrpSpPr/>
            <p:nvPr/>
          </p:nvGrpSpPr>
          <p:grpSpPr>
            <a:xfrm>
              <a:off x="2195797" y="290434"/>
              <a:ext cx="6457139" cy="3971525"/>
              <a:chOff x="2195797" y="290434"/>
              <a:chExt cx="6457139" cy="3971525"/>
            </a:xfrm>
          </p:grpSpPr>
          <p:sp>
            <p:nvSpPr>
              <p:cNvPr id="12" name="TextBox 11">
                <a:extLst>
                  <a:ext uri="{FF2B5EF4-FFF2-40B4-BE49-F238E27FC236}">
                    <a16:creationId xmlns:a16="http://schemas.microsoft.com/office/drawing/2014/main" id="{89D7F3C1-C894-4E4D-83E4-977072D6CC36}"/>
                  </a:ext>
                </a:extLst>
              </p:cNvPr>
              <p:cNvSpPr txBox="1"/>
              <p:nvPr/>
            </p:nvSpPr>
            <p:spPr>
              <a:xfrm>
                <a:off x="2998033" y="290434"/>
                <a:ext cx="1606530"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Escherichia coli</a:t>
                </a:r>
              </a:p>
            </p:txBody>
          </p:sp>
          <p:sp>
            <p:nvSpPr>
              <p:cNvPr id="13" name="TextBox 12">
                <a:extLst>
                  <a:ext uri="{FF2B5EF4-FFF2-40B4-BE49-F238E27FC236}">
                    <a16:creationId xmlns:a16="http://schemas.microsoft.com/office/drawing/2014/main" id="{5071D7DF-D086-3B44-A6C5-A4099C75BC61}"/>
                  </a:ext>
                </a:extLst>
              </p:cNvPr>
              <p:cNvSpPr txBox="1"/>
              <p:nvPr/>
            </p:nvSpPr>
            <p:spPr>
              <a:xfrm>
                <a:off x="6283377" y="290434"/>
                <a:ext cx="2369559"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Escherichia </a:t>
                </a:r>
                <a:r>
                  <a:rPr lang="en-US" sz="1600" dirty="0">
                    <a:latin typeface="Arial" panose="020B0604020202020204" pitchFamily="34" charset="0"/>
                    <a:cs typeface="Arial" panose="020B0604020202020204" pitchFamily="34" charset="0"/>
                  </a:rPr>
                  <a:t>unclassified</a:t>
                </a:r>
              </a:p>
            </p:txBody>
          </p:sp>
          <p:sp>
            <p:nvSpPr>
              <p:cNvPr id="16" name="TextBox 15">
                <a:extLst>
                  <a:ext uri="{FF2B5EF4-FFF2-40B4-BE49-F238E27FC236}">
                    <a16:creationId xmlns:a16="http://schemas.microsoft.com/office/drawing/2014/main" id="{04B6FFF4-6325-7C46-B2F8-AAF6E5525500}"/>
                  </a:ext>
                </a:extLst>
              </p:cNvPr>
              <p:cNvSpPr txBox="1"/>
              <p:nvPr/>
            </p:nvSpPr>
            <p:spPr>
              <a:xfrm rot="16200000">
                <a:off x="1180936" y="2939321"/>
                <a:ext cx="2337499"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Log2(Rel.abun1000+0.01)</a:t>
                </a:r>
              </a:p>
            </p:txBody>
          </p:sp>
        </p:grpSp>
        <p:pic>
          <p:nvPicPr>
            <p:cNvPr id="42" name="Picture 41">
              <a:extLst>
                <a:ext uri="{FF2B5EF4-FFF2-40B4-BE49-F238E27FC236}">
                  <a16:creationId xmlns:a16="http://schemas.microsoft.com/office/drawing/2014/main" id="{285CD47A-DD34-6042-9686-7019319EC32F}"/>
                </a:ext>
              </a:extLst>
            </p:cNvPr>
            <p:cNvPicPr>
              <a:picLocks noChangeAspect="1"/>
            </p:cNvPicPr>
            <p:nvPr/>
          </p:nvPicPr>
          <p:blipFill>
            <a:blip r:embed="rId2"/>
            <a:stretch>
              <a:fillRect/>
            </a:stretch>
          </p:blipFill>
          <p:spPr>
            <a:xfrm>
              <a:off x="2518265" y="583136"/>
              <a:ext cx="3182200" cy="2386650"/>
            </a:xfrm>
            <a:prstGeom prst="rect">
              <a:avLst/>
            </a:prstGeom>
          </p:spPr>
        </p:pic>
        <p:sp>
          <p:nvSpPr>
            <p:cNvPr id="43" name="TextBox 42">
              <a:extLst>
                <a:ext uri="{FF2B5EF4-FFF2-40B4-BE49-F238E27FC236}">
                  <a16:creationId xmlns:a16="http://schemas.microsoft.com/office/drawing/2014/main" id="{F7BC8632-945E-D847-8148-3E445984A5D5}"/>
                </a:ext>
              </a:extLst>
            </p:cNvPr>
            <p:cNvSpPr txBox="1"/>
            <p:nvPr/>
          </p:nvSpPr>
          <p:spPr>
            <a:xfrm>
              <a:off x="4857790" y="1512623"/>
              <a:ext cx="84510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P=0.0002</a:t>
              </a:r>
            </a:p>
          </p:txBody>
        </p:sp>
        <p:sp>
          <p:nvSpPr>
            <p:cNvPr id="44" name="TextBox 43">
              <a:extLst>
                <a:ext uri="{FF2B5EF4-FFF2-40B4-BE49-F238E27FC236}">
                  <a16:creationId xmlns:a16="http://schemas.microsoft.com/office/drawing/2014/main" id="{789D3B66-F7FD-3449-8F5F-85B99A99CF36}"/>
                </a:ext>
              </a:extLst>
            </p:cNvPr>
            <p:cNvSpPr txBox="1"/>
            <p:nvPr/>
          </p:nvSpPr>
          <p:spPr>
            <a:xfrm>
              <a:off x="3995889" y="2016341"/>
              <a:ext cx="59022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P=0.2</a:t>
              </a:r>
            </a:p>
          </p:txBody>
        </p:sp>
        <p:sp>
          <p:nvSpPr>
            <p:cNvPr id="45" name="TextBox 44">
              <a:extLst>
                <a:ext uri="{FF2B5EF4-FFF2-40B4-BE49-F238E27FC236}">
                  <a16:creationId xmlns:a16="http://schemas.microsoft.com/office/drawing/2014/main" id="{CEDDFA78-B54B-6C4B-9EF9-736AA8700877}"/>
                </a:ext>
              </a:extLst>
            </p:cNvPr>
            <p:cNvSpPr txBox="1"/>
            <p:nvPr/>
          </p:nvSpPr>
          <p:spPr>
            <a:xfrm>
              <a:off x="2953062" y="1746098"/>
              <a:ext cx="59022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P=0.2</a:t>
              </a:r>
            </a:p>
          </p:txBody>
        </p:sp>
        <p:pic>
          <p:nvPicPr>
            <p:cNvPr id="6" name="Picture 5">
              <a:extLst>
                <a:ext uri="{FF2B5EF4-FFF2-40B4-BE49-F238E27FC236}">
                  <a16:creationId xmlns:a16="http://schemas.microsoft.com/office/drawing/2014/main" id="{943C9FD0-CACA-3240-A6C7-7FD1C5396119}"/>
                </a:ext>
              </a:extLst>
            </p:cNvPr>
            <p:cNvPicPr>
              <a:picLocks noChangeAspect="1"/>
            </p:cNvPicPr>
            <p:nvPr/>
          </p:nvPicPr>
          <p:blipFill>
            <a:blip r:embed="rId3"/>
            <a:stretch>
              <a:fillRect/>
            </a:stretch>
          </p:blipFill>
          <p:spPr>
            <a:xfrm>
              <a:off x="5831605" y="571717"/>
              <a:ext cx="3247745" cy="2435809"/>
            </a:xfrm>
            <a:prstGeom prst="rect">
              <a:avLst/>
            </a:prstGeom>
          </p:spPr>
        </p:pic>
        <p:sp>
          <p:nvSpPr>
            <p:cNvPr id="46" name="TextBox 45">
              <a:extLst>
                <a:ext uri="{FF2B5EF4-FFF2-40B4-BE49-F238E27FC236}">
                  <a16:creationId xmlns:a16="http://schemas.microsoft.com/office/drawing/2014/main" id="{79D45DE0-AA4B-AB40-8E9A-6A2036C2735C}"/>
                </a:ext>
              </a:extLst>
            </p:cNvPr>
            <p:cNvSpPr txBox="1"/>
            <p:nvPr/>
          </p:nvSpPr>
          <p:spPr>
            <a:xfrm>
              <a:off x="8508298" y="1997663"/>
              <a:ext cx="59022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P=0.4</a:t>
              </a:r>
            </a:p>
          </p:txBody>
        </p:sp>
        <p:sp>
          <p:nvSpPr>
            <p:cNvPr id="47" name="TextBox 46">
              <a:extLst>
                <a:ext uri="{FF2B5EF4-FFF2-40B4-BE49-F238E27FC236}">
                  <a16:creationId xmlns:a16="http://schemas.microsoft.com/office/drawing/2014/main" id="{6A40D954-4753-E241-A15E-64DC3D8C1B5D}"/>
                </a:ext>
              </a:extLst>
            </p:cNvPr>
            <p:cNvSpPr txBox="1"/>
            <p:nvPr/>
          </p:nvSpPr>
          <p:spPr>
            <a:xfrm>
              <a:off x="7324913" y="1831454"/>
              <a:ext cx="67518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P=0.08</a:t>
              </a:r>
            </a:p>
          </p:txBody>
        </p:sp>
        <p:sp>
          <p:nvSpPr>
            <p:cNvPr id="48" name="TextBox 47">
              <a:extLst>
                <a:ext uri="{FF2B5EF4-FFF2-40B4-BE49-F238E27FC236}">
                  <a16:creationId xmlns:a16="http://schemas.microsoft.com/office/drawing/2014/main" id="{FE6BDBB3-C3D3-724B-83C0-80ED2E97E29A}"/>
                </a:ext>
              </a:extLst>
            </p:cNvPr>
            <p:cNvSpPr txBox="1"/>
            <p:nvPr/>
          </p:nvSpPr>
          <p:spPr>
            <a:xfrm>
              <a:off x="6441461" y="1715062"/>
              <a:ext cx="67518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P=0.25</a:t>
              </a:r>
            </a:p>
          </p:txBody>
        </p:sp>
        <p:pic>
          <p:nvPicPr>
            <p:cNvPr id="10" name="Picture 9">
              <a:extLst>
                <a:ext uri="{FF2B5EF4-FFF2-40B4-BE49-F238E27FC236}">
                  <a16:creationId xmlns:a16="http://schemas.microsoft.com/office/drawing/2014/main" id="{D0AB6B62-9C69-1D41-9673-A403283ADEC3}"/>
                </a:ext>
              </a:extLst>
            </p:cNvPr>
            <p:cNvPicPr>
              <a:picLocks noChangeAspect="1"/>
            </p:cNvPicPr>
            <p:nvPr/>
          </p:nvPicPr>
          <p:blipFill>
            <a:blip r:embed="rId4"/>
            <a:stretch>
              <a:fillRect/>
            </a:stretch>
          </p:blipFill>
          <p:spPr>
            <a:xfrm>
              <a:off x="2493066" y="3117345"/>
              <a:ext cx="3257810" cy="2443358"/>
            </a:xfrm>
            <a:prstGeom prst="rect">
              <a:avLst/>
            </a:prstGeom>
          </p:spPr>
        </p:pic>
        <p:sp>
          <p:nvSpPr>
            <p:cNvPr id="49" name="TextBox 48">
              <a:extLst>
                <a:ext uri="{FF2B5EF4-FFF2-40B4-BE49-F238E27FC236}">
                  <a16:creationId xmlns:a16="http://schemas.microsoft.com/office/drawing/2014/main" id="{B2A5708E-71B1-7A4A-9A2F-3D2853F5F46F}"/>
                </a:ext>
              </a:extLst>
            </p:cNvPr>
            <p:cNvSpPr txBox="1"/>
            <p:nvPr/>
          </p:nvSpPr>
          <p:spPr>
            <a:xfrm>
              <a:off x="5144284" y="4358014"/>
              <a:ext cx="59022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P=0.7</a:t>
              </a:r>
            </a:p>
          </p:txBody>
        </p:sp>
        <p:sp>
          <p:nvSpPr>
            <p:cNvPr id="50" name="TextBox 49">
              <a:extLst>
                <a:ext uri="{FF2B5EF4-FFF2-40B4-BE49-F238E27FC236}">
                  <a16:creationId xmlns:a16="http://schemas.microsoft.com/office/drawing/2014/main" id="{7B6290A0-483E-DA46-91D8-1B66CD82003D}"/>
                </a:ext>
              </a:extLst>
            </p:cNvPr>
            <p:cNvSpPr txBox="1"/>
            <p:nvPr/>
          </p:nvSpPr>
          <p:spPr>
            <a:xfrm>
              <a:off x="4121971" y="4691221"/>
              <a:ext cx="59022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P=0.2</a:t>
              </a:r>
            </a:p>
          </p:txBody>
        </p:sp>
        <p:sp>
          <p:nvSpPr>
            <p:cNvPr id="51" name="TextBox 50">
              <a:extLst>
                <a:ext uri="{FF2B5EF4-FFF2-40B4-BE49-F238E27FC236}">
                  <a16:creationId xmlns:a16="http://schemas.microsoft.com/office/drawing/2014/main" id="{341CA41F-92A5-254D-A2E2-33A94683AA8A}"/>
                </a:ext>
              </a:extLst>
            </p:cNvPr>
            <p:cNvSpPr txBox="1"/>
            <p:nvPr/>
          </p:nvSpPr>
          <p:spPr>
            <a:xfrm>
              <a:off x="2998932" y="4175170"/>
              <a:ext cx="76014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P=0.015</a:t>
              </a:r>
            </a:p>
          </p:txBody>
        </p:sp>
        <p:sp>
          <p:nvSpPr>
            <p:cNvPr id="52" name="TextBox 51">
              <a:extLst>
                <a:ext uri="{FF2B5EF4-FFF2-40B4-BE49-F238E27FC236}">
                  <a16:creationId xmlns:a16="http://schemas.microsoft.com/office/drawing/2014/main" id="{0B3C9612-4916-C749-BE4E-059762503E36}"/>
                </a:ext>
              </a:extLst>
            </p:cNvPr>
            <p:cNvSpPr txBox="1"/>
            <p:nvPr/>
          </p:nvSpPr>
          <p:spPr>
            <a:xfrm>
              <a:off x="2953062" y="2882369"/>
              <a:ext cx="2792752"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Bifidobacterium </a:t>
              </a:r>
              <a:r>
                <a:rPr lang="en-US" sz="1600" i="1" dirty="0" err="1">
                  <a:latin typeface="Arial" panose="020B0604020202020204" pitchFamily="34" charset="0"/>
                  <a:cs typeface="Arial" panose="020B0604020202020204" pitchFamily="34" charset="0"/>
                </a:rPr>
                <a:t>adolescentis</a:t>
              </a:r>
              <a:endParaRPr lang="en-US" sz="1600" i="1" dirty="0">
                <a:latin typeface="Arial" panose="020B0604020202020204" pitchFamily="34" charset="0"/>
                <a:cs typeface="Arial" panose="020B0604020202020204" pitchFamily="34" charset="0"/>
              </a:endParaRPr>
            </a:p>
          </p:txBody>
        </p:sp>
        <p:pic>
          <p:nvPicPr>
            <p:cNvPr id="58" name="Picture 57">
              <a:extLst>
                <a:ext uri="{FF2B5EF4-FFF2-40B4-BE49-F238E27FC236}">
                  <a16:creationId xmlns:a16="http://schemas.microsoft.com/office/drawing/2014/main" id="{C2089E2A-5BF3-B149-8B58-B9C81199FF4F}"/>
                </a:ext>
              </a:extLst>
            </p:cNvPr>
            <p:cNvPicPr>
              <a:picLocks noChangeAspect="1"/>
            </p:cNvPicPr>
            <p:nvPr/>
          </p:nvPicPr>
          <p:blipFill>
            <a:blip r:embed="rId5"/>
            <a:stretch>
              <a:fillRect/>
            </a:stretch>
          </p:blipFill>
          <p:spPr>
            <a:xfrm>
              <a:off x="5831605" y="3154120"/>
              <a:ext cx="3322337" cy="2491753"/>
            </a:xfrm>
            <a:prstGeom prst="rect">
              <a:avLst/>
            </a:prstGeom>
          </p:spPr>
        </p:pic>
        <p:sp>
          <p:nvSpPr>
            <p:cNvPr id="63" name="TextBox 62">
              <a:extLst>
                <a:ext uri="{FF2B5EF4-FFF2-40B4-BE49-F238E27FC236}">
                  <a16:creationId xmlns:a16="http://schemas.microsoft.com/office/drawing/2014/main" id="{86D09079-2763-8542-86F0-A724620E8578}"/>
                </a:ext>
              </a:extLst>
            </p:cNvPr>
            <p:cNvSpPr txBox="1"/>
            <p:nvPr/>
          </p:nvSpPr>
          <p:spPr>
            <a:xfrm>
              <a:off x="6283377" y="2923934"/>
              <a:ext cx="2326278"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Bifidobacterium </a:t>
              </a:r>
              <a:r>
                <a:rPr lang="en-US" sz="1600" i="1" dirty="0" err="1">
                  <a:latin typeface="Arial" panose="020B0604020202020204" pitchFamily="34" charset="0"/>
                  <a:cs typeface="Arial" panose="020B0604020202020204" pitchFamily="34" charset="0"/>
                </a:rPr>
                <a:t>longum</a:t>
              </a:r>
              <a:endParaRPr lang="en-US" sz="1600" i="1" dirty="0">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56519678-3B47-4145-AA7F-F5182A5C9B49}"/>
                </a:ext>
              </a:extLst>
            </p:cNvPr>
            <p:cNvSpPr txBox="1"/>
            <p:nvPr/>
          </p:nvSpPr>
          <p:spPr>
            <a:xfrm>
              <a:off x="8563716" y="3743313"/>
              <a:ext cx="46198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P=1</a:t>
              </a:r>
            </a:p>
          </p:txBody>
        </p:sp>
        <p:sp>
          <p:nvSpPr>
            <p:cNvPr id="65" name="TextBox 64">
              <a:extLst>
                <a:ext uri="{FF2B5EF4-FFF2-40B4-BE49-F238E27FC236}">
                  <a16:creationId xmlns:a16="http://schemas.microsoft.com/office/drawing/2014/main" id="{B5E215C4-F965-8A42-BF57-74D2119F5744}"/>
                </a:ext>
              </a:extLst>
            </p:cNvPr>
            <p:cNvSpPr txBox="1"/>
            <p:nvPr/>
          </p:nvSpPr>
          <p:spPr>
            <a:xfrm>
              <a:off x="7507003" y="5025473"/>
              <a:ext cx="67518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P=0.78</a:t>
              </a:r>
            </a:p>
          </p:txBody>
        </p:sp>
        <p:sp>
          <p:nvSpPr>
            <p:cNvPr id="66" name="TextBox 65">
              <a:extLst>
                <a:ext uri="{FF2B5EF4-FFF2-40B4-BE49-F238E27FC236}">
                  <a16:creationId xmlns:a16="http://schemas.microsoft.com/office/drawing/2014/main" id="{1018F9F4-772B-E949-B83F-62F8DF22D2A1}"/>
                </a:ext>
              </a:extLst>
            </p:cNvPr>
            <p:cNvSpPr txBox="1"/>
            <p:nvPr/>
          </p:nvSpPr>
          <p:spPr>
            <a:xfrm>
              <a:off x="6298850" y="4338024"/>
              <a:ext cx="59022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P=0.8</a:t>
              </a:r>
            </a:p>
          </p:txBody>
        </p:sp>
        <p:sp>
          <p:nvSpPr>
            <p:cNvPr id="67" name="TextBox 66">
              <a:extLst>
                <a:ext uri="{FF2B5EF4-FFF2-40B4-BE49-F238E27FC236}">
                  <a16:creationId xmlns:a16="http://schemas.microsoft.com/office/drawing/2014/main" id="{E2EBE967-D82F-7E47-8FBD-833973F8B213}"/>
                </a:ext>
              </a:extLst>
            </p:cNvPr>
            <p:cNvSpPr txBox="1"/>
            <p:nvPr/>
          </p:nvSpPr>
          <p:spPr>
            <a:xfrm>
              <a:off x="3333942" y="5464270"/>
              <a:ext cx="39305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T1</a:t>
              </a:r>
            </a:p>
          </p:txBody>
        </p:sp>
        <p:sp>
          <p:nvSpPr>
            <p:cNvPr id="68" name="TextBox 67">
              <a:extLst>
                <a:ext uri="{FF2B5EF4-FFF2-40B4-BE49-F238E27FC236}">
                  <a16:creationId xmlns:a16="http://schemas.microsoft.com/office/drawing/2014/main" id="{16164F7D-AAB4-D145-9F04-10C23B1F9B08}"/>
                </a:ext>
              </a:extLst>
            </p:cNvPr>
            <p:cNvSpPr txBox="1"/>
            <p:nvPr/>
          </p:nvSpPr>
          <p:spPr>
            <a:xfrm>
              <a:off x="4211507" y="5464270"/>
              <a:ext cx="39305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T2</a:t>
              </a:r>
            </a:p>
          </p:txBody>
        </p:sp>
        <p:sp>
          <p:nvSpPr>
            <p:cNvPr id="69" name="TextBox 68">
              <a:extLst>
                <a:ext uri="{FF2B5EF4-FFF2-40B4-BE49-F238E27FC236}">
                  <a16:creationId xmlns:a16="http://schemas.microsoft.com/office/drawing/2014/main" id="{80FDA91A-81C4-8243-BB81-6EF73EA88001}"/>
                </a:ext>
              </a:extLst>
            </p:cNvPr>
            <p:cNvSpPr txBox="1"/>
            <p:nvPr/>
          </p:nvSpPr>
          <p:spPr>
            <a:xfrm>
              <a:off x="4998855" y="5478124"/>
              <a:ext cx="39305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T3</a:t>
              </a:r>
            </a:p>
          </p:txBody>
        </p:sp>
        <p:sp>
          <p:nvSpPr>
            <p:cNvPr id="70" name="TextBox 69">
              <a:extLst>
                <a:ext uri="{FF2B5EF4-FFF2-40B4-BE49-F238E27FC236}">
                  <a16:creationId xmlns:a16="http://schemas.microsoft.com/office/drawing/2014/main" id="{BE4E1D44-CD71-6C40-9ED9-8CEFBE4887C5}"/>
                </a:ext>
              </a:extLst>
            </p:cNvPr>
            <p:cNvSpPr txBox="1"/>
            <p:nvPr/>
          </p:nvSpPr>
          <p:spPr>
            <a:xfrm>
              <a:off x="6663768" y="5499898"/>
              <a:ext cx="39305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T1</a:t>
              </a:r>
            </a:p>
          </p:txBody>
        </p:sp>
        <p:sp>
          <p:nvSpPr>
            <p:cNvPr id="71" name="TextBox 70">
              <a:extLst>
                <a:ext uri="{FF2B5EF4-FFF2-40B4-BE49-F238E27FC236}">
                  <a16:creationId xmlns:a16="http://schemas.microsoft.com/office/drawing/2014/main" id="{D89BD46A-69A1-3E46-A1CE-25F1E94BECFF}"/>
                </a:ext>
              </a:extLst>
            </p:cNvPr>
            <p:cNvSpPr txBox="1"/>
            <p:nvPr/>
          </p:nvSpPr>
          <p:spPr>
            <a:xfrm>
              <a:off x="7541333" y="5499898"/>
              <a:ext cx="39305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T2</a:t>
              </a:r>
            </a:p>
          </p:txBody>
        </p:sp>
        <p:sp>
          <p:nvSpPr>
            <p:cNvPr id="72" name="TextBox 71">
              <a:extLst>
                <a:ext uri="{FF2B5EF4-FFF2-40B4-BE49-F238E27FC236}">
                  <a16:creationId xmlns:a16="http://schemas.microsoft.com/office/drawing/2014/main" id="{3D9331AB-2154-9B4D-883A-C1B32C5E159B}"/>
                </a:ext>
              </a:extLst>
            </p:cNvPr>
            <p:cNvSpPr txBox="1"/>
            <p:nvPr/>
          </p:nvSpPr>
          <p:spPr>
            <a:xfrm>
              <a:off x="8328681" y="5513752"/>
              <a:ext cx="39305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T3</a:t>
              </a:r>
            </a:p>
          </p:txBody>
        </p:sp>
      </p:grpSp>
      <p:grpSp>
        <p:nvGrpSpPr>
          <p:cNvPr id="2" name="Group 1">
            <a:extLst>
              <a:ext uri="{FF2B5EF4-FFF2-40B4-BE49-F238E27FC236}">
                <a16:creationId xmlns:a16="http://schemas.microsoft.com/office/drawing/2014/main" id="{25362921-3B5D-3D43-B440-E6CE0ED6F8D0}"/>
              </a:ext>
            </a:extLst>
          </p:cNvPr>
          <p:cNvGrpSpPr/>
          <p:nvPr/>
        </p:nvGrpSpPr>
        <p:grpSpPr>
          <a:xfrm>
            <a:off x="9308547" y="940094"/>
            <a:ext cx="1578277" cy="1027627"/>
            <a:chOff x="9308547" y="940094"/>
            <a:chExt cx="1578277" cy="1027627"/>
          </a:xfrm>
        </p:grpSpPr>
        <p:sp>
          <p:nvSpPr>
            <p:cNvPr id="32" name="TextBox 31">
              <a:extLst>
                <a:ext uri="{FF2B5EF4-FFF2-40B4-BE49-F238E27FC236}">
                  <a16:creationId xmlns:a16="http://schemas.microsoft.com/office/drawing/2014/main" id="{5F78D400-1E6C-3343-B33A-E2E9B72999BB}"/>
                </a:ext>
              </a:extLst>
            </p:cNvPr>
            <p:cNvSpPr txBox="1"/>
            <p:nvPr/>
          </p:nvSpPr>
          <p:spPr>
            <a:xfrm>
              <a:off x="9313919" y="940094"/>
              <a:ext cx="1364476"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T1D status</a:t>
              </a:r>
            </a:p>
          </p:txBody>
        </p:sp>
        <p:sp>
          <p:nvSpPr>
            <p:cNvPr id="33" name="TextBox 32">
              <a:extLst>
                <a:ext uri="{FF2B5EF4-FFF2-40B4-BE49-F238E27FC236}">
                  <a16:creationId xmlns:a16="http://schemas.microsoft.com/office/drawing/2014/main" id="{07603FBA-0C06-D848-834D-0B25CFEECDDD}"/>
                </a:ext>
              </a:extLst>
            </p:cNvPr>
            <p:cNvSpPr txBox="1"/>
            <p:nvPr/>
          </p:nvSpPr>
          <p:spPr>
            <a:xfrm>
              <a:off x="9767916" y="1261962"/>
              <a:ext cx="620683" cy="369332"/>
            </a:xfrm>
            <a:prstGeom prst="rect">
              <a:avLst/>
            </a:prstGeom>
            <a:solidFill>
              <a:schemeClr val="bg1"/>
            </a:solidFill>
          </p:spPr>
          <p:txBody>
            <a:bodyPr wrap="none" rtlCol="0">
              <a:spAutoFit/>
            </a:bodyPr>
            <a:lstStyle/>
            <a:p>
              <a:r>
                <a:rPr lang="en-US" dirty="0">
                  <a:latin typeface="Arial" panose="020B0604020202020204" pitchFamily="34" charset="0"/>
                  <a:cs typeface="Arial" panose="020B0604020202020204" pitchFamily="34" charset="0"/>
                </a:rPr>
                <a:t>T1D</a:t>
              </a:r>
            </a:p>
          </p:txBody>
        </p:sp>
        <p:sp>
          <p:nvSpPr>
            <p:cNvPr id="34" name="TextBox 33">
              <a:extLst>
                <a:ext uri="{FF2B5EF4-FFF2-40B4-BE49-F238E27FC236}">
                  <a16:creationId xmlns:a16="http://schemas.microsoft.com/office/drawing/2014/main" id="{9DAFDA5D-1E8B-7640-9A7F-E92D4C29EDEE}"/>
                </a:ext>
              </a:extLst>
            </p:cNvPr>
            <p:cNvSpPr txBox="1"/>
            <p:nvPr/>
          </p:nvSpPr>
          <p:spPr>
            <a:xfrm>
              <a:off x="9766004" y="1591951"/>
              <a:ext cx="1120820" cy="369332"/>
            </a:xfrm>
            <a:prstGeom prst="rect">
              <a:avLst/>
            </a:prstGeom>
            <a:solidFill>
              <a:schemeClr val="bg1"/>
            </a:solidFill>
          </p:spPr>
          <p:txBody>
            <a:bodyPr wrap="none" rtlCol="0">
              <a:spAutoFit/>
            </a:bodyPr>
            <a:lstStyle/>
            <a:p>
              <a:r>
                <a:rPr lang="en-US" dirty="0">
                  <a:latin typeface="Arial" panose="020B0604020202020204" pitchFamily="34" charset="0"/>
                  <a:cs typeface="Arial" panose="020B0604020202020204" pitchFamily="34" charset="0"/>
                </a:rPr>
                <a:t>Non-T1D</a:t>
              </a:r>
            </a:p>
          </p:txBody>
        </p:sp>
        <p:pic>
          <p:nvPicPr>
            <p:cNvPr id="35" name="Picture 34">
              <a:extLst>
                <a:ext uri="{FF2B5EF4-FFF2-40B4-BE49-F238E27FC236}">
                  <a16:creationId xmlns:a16="http://schemas.microsoft.com/office/drawing/2014/main" id="{8ABCD8C3-6CD1-6445-9952-27116AC6797D}"/>
                </a:ext>
              </a:extLst>
            </p:cNvPr>
            <p:cNvPicPr>
              <a:picLocks noChangeAspect="1"/>
            </p:cNvPicPr>
            <p:nvPr/>
          </p:nvPicPr>
          <p:blipFill rotWithShape="1">
            <a:blip r:embed="rId6"/>
            <a:srcRect l="85769" t="48366" r="9784" b="46861"/>
            <a:stretch/>
          </p:blipFill>
          <p:spPr>
            <a:xfrm>
              <a:off x="9309004" y="1616290"/>
              <a:ext cx="458413" cy="351431"/>
            </a:xfrm>
            <a:prstGeom prst="rect">
              <a:avLst/>
            </a:prstGeom>
          </p:spPr>
        </p:pic>
        <p:pic>
          <p:nvPicPr>
            <p:cNvPr id="36" name="Picture 35">
              <a:extLst>
                <a:ext uri="{FF2B5EF4-FFF2-40B4-BE49-F238E27FC236}">
                  <a16:creationId xmlns:a16="http://schemas.microsoft.com/office/drawing/2014/main" id="{86D44882-4003-A84F-8195-D3DDCBA41DD5}"/>
                </a:ext>
              </a:extLst>
            </p:cNvPr>
            <p:cNvPicPr>
              <a:picLocks noChangeAspect="1"/>
            </p:cNvPicPr>
            <p:nvPr/>
          </p:nvPicPr>
          <p:blipFill rotWithShape="1">
            <a:blip r:embed="rId6"/>
            <a:srcRect l="85769" t="52273" r="9784" b="42856"/>
            <a:stretch/>
          </p:blipFill>
          <p:spPr>
            <a:xfrm>
              <a:off x="9308547" y="1217200"/>
              <a:ext cx="458413" cy="358682"/>
            </a:xfrm>
            <a:prstGeom prst="rect">
              <a:avLst/>
            </a:prstGeom>
          </p:spPr>
        </p:pic>
      </p:grpSp>
    </p:spTree>
    <p:extLst>
      <p:ext uri="{BB962C8B-B14F-4D97-AF65-F5344CB8AC3E}">
        <p14:creationId xmlns:p14="http://schemas.microsoft.com/office/powerpoint/2010/main" val="1168639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EA01FE1-F3DE-2848-8476-AF07B71FC4E6}"/>
              </a:ext>
            </a:extLst>
          </p:cNvPr>
          <p:cNvSpPr txBox="1"/>
          <p:nvPr/>
        </p:nvSpPr>
        <p:spPr>
          <a:xfrm>
            <a:off x="297873" y="5740118"/>
            <a:ext cx="11419600" cy="1323439"/>
          </a:xfrm>
          <a:prstGeom prst="rect">
            <a:avLst/>
          </a:prstGeom>
          <a:noFill/>
        </p:spPr>
        <p:txBody>
          <a:bodyPr wrap="square" rtlCol="0">
            <a:spAutoFit/>
          </a:bodyPr>
          <a:lstStyle/>
          <a:p>
            <a:pPr algn="just"/>
            <a:r>
              <a:rPr lang="en-AU" sz="1600" dirty="0"/>
              <a:t>Figure S7. Taxa differentially abundant between trimesters in women with and without T1D (mean ± SEM). Transformed data are on a log2 scale with the mean from fitted abundances shown as a point in each trimester for each group of women. The  between trimesters denotes a significant difference between those trimesters while the  after the trend line denotes significant difference between trimesters 1 and 3. The  </a:t>
            </a:r>
            <a:r>
              <a:rPr lang="en-AU" sz="1600" dirty="0" err="1"/>
              <a:t>color</a:t>
            </a:r>
            <a:r>
              <a:rPr lang="en-AU" sz="1600" dirty="0"/>
              <a:t> denotes if differences between trimesters are within women with or without T1D. </a:t>
            </a:r>
            <a:endParaRPr lang="en-US" sz="1600" dirty="0"/>
          </a:p>
          <a:p>
            <a:pPr algn="just"/>
            <a:endParaRPr lang="en-US" sz="1600" dirty="0"/>
          </a:p>
        </p:txBody>
      </p:sp>
      <p:pic>
        <p:nvPicPr>
          <p:cNvPr id="3" name="Picture 2">
            <a:extLst>
              <a:ext uri="{FF2B5EF4-FFF2-40B4-BE49-F238E27FC236}">
                <a16:creationId xmlns:a16="http://schemas.microsoft.com/office/drawing/2014/main" id="{DD59CBBD-3258-F948-B674-3418A996D8BF}"/>
              </a:ext>
            </a:extLst>
          </p:cNvPr>
          <p:cNvPicPr>
            <a:picLocks noChangeAspect="1"/>
          </p:cNvPicPr>
          <p:nvPr/>
        </p:nvPicPr>
        <p:blipFill>
          <a:blip r:embed="rId2"/>
          <a:stretch>
            <a:fillRect/>
          </a:stretch>
        </p:blipFill>
        <p:spPr>
          <a:xfrm>
            <a:off x="131618" y="253685"/>
            <a:ext cx="10377055" cy="5491192"/>
          </a:xfrm>
          <a:prstGeom prst="rect">
            <a:avLst/>
          </a:prstGeom>
        </p:spPr>
      </p:pic>
      <p:grpSp>
        <p:nvGrpSpPr>
          <p:cNvPr id="7" name="Group 6">
            <a:extLst>
              <a:ext uri="{FF2B5EF4-FFF2-40B4-BE49-F238E27FC236}">
                <a16:creationId xmlns:a16="http://schemas.microsoft.com/office/drawing/2014/main" id="{D02E1A44-8B4B-3841-94F2-59EC923F4976}"/>
              </a:ext>
            </a:extLst>
          </p:cNvPr>
          <p:cNvGrpSpPr/>
          <p:nvPr/>
        </p:nvGrpSpPr>
        <p:grpSpPr>
          <a:xfrm>
            <a:off x="10619095" y="253685"/>
            <a:ext cx="1243751" cy="862035"/>
            <a:chOff x="9313919" y="940094"/>
            <a:chExt cx="1243751" cy="862035"/>
          </a:xfrm>
        </p:grpSpPr>
        <p:sp>
          <p:nvSpPr>
            <p:cNvPr id="8" name="TextBox 7">
              <a:extLst>
                <a:ext uri="{FF2B5EF4-FFF2-40B4-BE49-F238E27FC236}">
                  <a16:creationId xmlns:a16="http://schemas.microsoft.com/office/drawing/2014/main" id="{FE53707E-765F-0346-AB69-F055BEE7F76E}"/>
                </a:ext>
              </a:extLst>
            </p:cNvPr>
            <p:cNvSpPr txBox="1"/>
            <p:nvPr/>
          </p:nvSpPr>
          <p:spPr>
            <a:xfrm>
              <a:off x="9313919" y="940094"/>
              <a:ext cx="1098378"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T1D status</a:t>
              </a:r>
            </a:p>
          </p:txBody>
        </p:sp>
        <p:sp>
          <p:nvSpPr>
            <p:cNvPr id="9" name="TextBox 8">
              <a:extLst>
                <a:ext uri="{FF2B5EF4-FFF2-40B4-BE49-F238E27FC236}">
                  <a16:creationId xmlns:a16="http://schemas.microsoft.com/office/drawing/2014/main" id="{9768582B-5657-9C4C-AB43-86FED316F873}"/>
                </a:ext>
              </a:extLst>
            </p:cNvPr>
            <p:cNvSpPr txBox="1"/>
            <p:nvPr/>
          </p:nvSpPr>
          <p:spPr>
            <a:xfrm>
              <a:off x="9646843" y="1261567"/>
              <a:ext cx="522900" cy="307777"/>
            </a:xfrm>
            <a:prstGeom prst="rect">
              <a:avLst/>
            </a:prstGeom>
            <a:solidFill>
              <a:schemeClr val="bg1"/>
            </a:solidFill>
          </p:spPr>
          <p:txBody>
            <a:bodyPr wrap="none" rtlCol="0">
              <a:spAutoFit/>
            </a:bodyPr>
            <a:lstStyle/>
            <a:p>
              <a:r>
                <a:rPr lang="en-US" sz="1400" dirty="0">
                  <a:latin typeface="Arial" panose="020B0604020202020204" pitchFamily="34" charset="0"/>
                  <a:cs typeface="Arial" panose="020B0604020202020204" pitchFamily="34" charset="0"/>
                </a:rPr>
                <a:t>T1D</a:t>
              </a:r>
            </a:p>
          </p:txBody>
        </p:sp>
        <p:sp>
          <p:nvSpPr>
            <p:cNvPr id="10" name="TextBox 9">
              <a:extLst>
                <a:ext uri="{FF2B5EF4-FFF2-40B4-BE49-F238E27FC236}">
                  <a16:creationId xmlns:a16="http://schemas.microsoft.com/office/drawing/2014/main" id="{B713D333-1D59-F74F-8F8E-B2BD9C246FA4}"/>
                </a:ext>
              </a:extLst>
            </p:cNvPr>
            <p:cNvSpPr txBox="1"/>
            <p:nvPr/>
          </p:nvSpPr>
          <p:spPr>
            <a:xfrm>
              <a:off x="9646843" y="1494352"/>
              <a:ext cx="910827" cy="307777"/>
            </a:xfrm>
            <a:prstGeom prst="rect">
              <a:avLst/>
            </a:prstGeom>
            <a:solidFill>
              <a:schemeClr val="bg1"/>
            </a:solidFill>
          </p:spPr>
          <p:txBody>
            <a:bodyPr wrap="none" rtlCol="0">
              <a:spAutoFit/>
            </a:bodyPr>
            <a:lstStyle/>
            <a:p>
              <a:r>
                <a:rPr lang="en-US" sz="1400" dirty="0">
                  <a:latin typeface="Arial" panose="020B0604020202020204" pitchFamily="34" charset="0"/>
                  <a:cs typeface="Arial" panose="020B0604020202020204" pitchFamily="34" charset="0"/>
                </a:rPr>
                <a:t>Non-T1D</a:t>
              </a:r>
            </a:p>
          </p:txBody>
        </p:sp>
        <p:pic>
          <p:nvPicPr>
            <p:cNvPr id="11" name="Picture 10">
              <a:extLst>
                <a:ext uri="{FF2B5EF4-FFF2-40B4-BE49-F238E27FC236}">
                  <a16:creationId xmlns:a16="http://schemas.microsoft.com/office/drawing/2014/main" id="{1E2E4DE4-578B-0F42-9B8D-D7074C413D2F}"/>
                </a:ext>
              </a:extLst>
            </p:cNvPr>
            <p:cNvPicPr>
              <a:picLocks noChangeAspect="1"/>
            </p:cNvPicPr>
            <p:nvPr/>
          </p:nvPicPr>
          <p:blipFill rotWithShape="1">
            <a:blip r:embed="rId3"/>
            <a:srcRect l="85769" t="48366" r="9784" b="46861"/>
            <a:stretch/>
          </p:blipFill>
          <p:spPr>
            <a:xfrm>
              <a:off x="9323070" y="1523048"/>
              <a:ext cx="351072" cy="269141"/>
            </a:xfrm>
            <a:prstGeom prst="rect">
              <a:avLst/>
            </a:prstGeom>
          </p:spPr>
        </p:pic>
        <p:pic>
          <p:nvPicPr>
            <p:cNvPr id="12" name="Picture 11">
              <a:extLst>
                <a:ext uri="{FF2B5EF4-FFF2-40B4-BE49-F238E27FC236}">
                  <a16:creationId xmlns:a16="http://schemas.microsoft.com/office/drawing/2014/main" id="{5F678830-C9FD-814C-9AA2-BD9EF9E751FD}"/>
                </a:ext>
              </a:extLst>
            </p:cNvPr>
            <p:cNvPicPr>
              <a:picLocks noChangeAspect="1"/>
            </p:cNvPicPr>
            <p:nvPr/>
          </p:nvPicPr>
          <p:blipFill rotWithShape="1">
            <a:blip r:embed="rId3"/>
            <a:srcRect l="85769" t="52273" r="9784" b="42856"/>
            <a:stretch/>
          </p:blipFill>
          <p:spPr>
            <a:xfrm>
              <a:off x="9319691" y="1215271"/>
              <a:ext cx="343975" cy="269141"/>
            </a:xfrm>
            <a:prstGeom prst="rect">
              <a:avLst/>
            </a:prstGeom>
          </p:spPr>
        </p:pic>
      </p:grpSp>
    </p:spTree>
    <p:extLst>
      <p:ext uri="{BB962C8B-B14F-4D97-AF65-F5344CB8AC3E}">
        <p14:creationId xmlns:p14="http://schemas.microsoft.com/office/powerpoint/2010/main" val="2441521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B8BDF5-854F-2A41-8148-1AF555D0481B}"/>
              </a:ext>
            </a:extLst>
          </p:cNvPr>
          <p:cNvSpPr>
            <a:spLocks noChangeArrowheads="1"/>
          </p:cNvSpPr>
          <p:nvPr/>
        </p:nvSpPr>
        <p:spPr bwMode="auto">
          <a:xfrm>
            <a:off x="1654629" y="4888623"/>
            <a:ext cx="806052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AU" altLang="en-US" sz="1600" i="0" u="none" strike="noStrike" cap="none" normalizeH="0" baseline="0" dirty="0">
                <a:ln>
                  <a:noFill/>
                </a:ln>
                <a:solidFill>
                  <a:schemeClr val="tx1"/>
                </a:solidFill>
                <a:effectLst/>
                <a:ea typeface="Times New Roman" panose="02020603050405020304" pitchFamily="18" charset="0"/>
              </a:rPr>
              <a:t>Figure S8. Boxplots representing the abundance distribution obtained by real-time quantitative PCR (qPCR) in women and with without T1D. </a:t>
            </a:r>
            <a:r>
              <a:rPr lang="en-US" sz="1600" dirty="0"/>
              <a:t>P: P-value.</a:t>
            </a:r>
            <a:endParaRPr kumimoji="0" lang="en-AU" altLang="en-US" sz="1600" i="0" u="none" strike="noStrike" cap="none" normalizeH="0" baseline="0" dirty="0">
              <a:ln>
                <a:noFill/>
              </a:ln>
              <a:solidFill>
                <a:schemeClr val="tx1"/>
              </a:solidFill>
              <a:effectLst/>
            </a:endParaRPr>
          </a:p>
        </p:txBody>
      </p:sp>
      <p:grpSp>
        <p:nvGrpSpPr>
          <p:cNvPr id="14" name="Group 13">
            <a:extLst>
              <a:ext uri="{FF2B5EF4-FFF2-40B4-BE49-F238E27FC236}">
                <a16:creationId xmlns:a16="http://schemas.microsoft.com/office/drawing/2014/main" id="{468AC3E3-9656-B94C-8F5F-CC92121E4808}"/>
              </a:ext>
            </a:extLst>
          </p:cNvPr>
          <p:cNvGrpSpPr/>
          <p:nvPr/>
        </p:nvGrpSpPr>
        <p:grpSpPr>
          <a:xfrm>
            <a:off x="9143142" y="2156745"/>
            <a:ext cx="1233030" cy="929533"/>
            <a:chOff x="8078955" y="1888756"/>
            <a:chExt cx="1233030" cy="929533"/>
          </a:xfrm>
        </p:grpSpPr>
        <p:grpSp>
          <p:nvGrpSpPr>
            <p:cNvPr id="15" name="Group 14">
              <a:extLst>
                <a:ext uri="{FF2B5EF4-FFF2-40B4-BE49-F238E27FC236}">
                  <a16:creationId xmlns:a16="http://schemas.microsoft.com/office/drawing/2014/main" id="{FFCBA310-7815-C449-A8A3-A456E3456B44}"/>
                </a:ext>
              </a:extLst>
            </p:cNvPr>
            <p:cNvGrpSpPr/>
            <p:nvPr/>
          </p:nvGrpSpPr>
          <p:grpSpPr>
            <a:xfrm>
              <a:off x="8078955" y="1888756"/>
              <a:ext cx="1233030" cy="929533"/>
              <a:chOff x="8813246" y="1013263"/>
              <a:chExt cx="1233030" cy="929533"/>
            </a:xfrm>
          </p:grpSpPr>
          <p:sp>
            <p:nvSpPr>
              <p:cNvPr id="27" name="TextBox 26">
                <a:extLst>
                  <a:ext uri="{FF2B5EF4-FFF2-40B4-BE49-F238E27FC236}">
                    <a16:creationId xmlns:a16="http://schemas.microsoft.com/office/drawing/2014/main" id="{9E85CD61-7C1E-B949-BA54-5FA2C9DC697B}"/>
                  </a:ext>
                </a:extLst>
              </p:cNvPr>
              <p:cNvSpPr txBox="1"/>
              <p:nvPr/>
            </p:nvSpPr>
            <p:spPr>
              <a:xfrm>
                <a:off x="8813246" y="1013263"/>
                <a:ext cx="1233030"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T1D status</a:t>
                </a:r>
              </a:p>
            </p:txBody>
          </p:sp>
          <p:sp>
            <p:nvSpPr>
              <p:cNvPr id="28" name="TextBox 27">
                <a:extLst>
                  <a:ext uri="{FF2B5EF4-FFF2-40B4-BE49-F238E27FC236}">
                    <a16:creationId xmlns:a16="http://schemas.microsoft.com/office/drawing/2014/main" id="{D57203C4-52CA-2E45-AFB3-798249B7EC6C}"/>
                  </a:ext>
                </a:extLst>
              </p:cNvPr>
              <p:cNvSpPr txBox="1"/>
              <p:nvPr/>
            </p:nvSpPr>
            <p:spPr>
              <a:xfrm>
                <a:off x="9123809" y="1346825"/>
                <a:ext cx="522900" cy="307777"/>
              </a:xfrm>
              <a:prstGeom prst="rect">
                <a:avLst/>
              </a:prstGeom>
              <a:solidFill>
                <a:schemeClr val="bg1"/>
              </a:solidFill>
            </p:spPr>
            <p:txBody>
              <a:bodyPr wrap="none" rtlCol="0">
                <a:spAutoFit/>
              </a:bodyPr>
              <a:lstStyle/>
              <a:p>
                <a:r>
                  <a:rPr lang="en-US" sz="1400" dirty="0">
                    <a:latin typeface="Arial" panose="020B0604020202020204" pitchFamily="34" charset="0"/>
                    <a:cs typeface="Arial" panose="020B0604020202020204" pitchFamily="34" charset="0"/>
                  </a:rPr>
                  <a:t>T1D</a:t>
                </a:r>
              </a:p>
            </p:txBody>
          </p:sp>
          <p:sp>
            <p:nvSpPr>
              <p:cNvPr id="29" name="TextBox 28">
                <a:extLst>
                  <a:ext uri="{FF2B5EF4-FFF2-40B4-BE49-F238E27FC236}">
                    <a16:creationId xmlns:a16="http://schemas.microsoft.com/office/drawing/2014/main" id="{AAC47E08-C822-484B-A930-532AE9FD0C9E}"/>
                  </a:ext>
                </a:extLst>
              </p:cNvPr>
              <p:cNvSpPr txBox="1"/>
              <p:nvPr/>
            </p:nvSpPr>
            <p:spPr>
              <a:xfrm>
                <a:off x="9123809" y="1635019"/>
                <a:ext cx="910827" cy="307777"/>
              </a:xfrm>
              <a:prstGeom prst="rect">
                <a:avLst/>
              </a:prstGeom>
              <a:solidFill>
                <a:schemeClr val="bg1"/>
              </a:solidFill>
            </p:spPr>
            <p:txBody>
              <a:bodyPr wrap="none" rtlCol="0">
                <a:spAutoFit/>
              </a:bodyPr>
              <a:lstStyle/>
              <a:p>
                <a:r>
                  <a:rPr lang="en-US" sz="1400" dirty="0">
                    <a:latin typeface="Arial" panose="020B0604020202020204" pitchFamily="34" charset="0"/>
                    <a:cs typeface="Arial" panose="020B0604020202020204" pitchFamily="34" charset="0"/>
                  </a:rPr>
                  <a:t>Non-T1D</a:t>
                </a:r>
              </a:p>
            </p:txBody>
          </p:sp>
        </p:grpSp>
        <p:sp>
          <p:nvSpPr>
            <p:cNvPr id="16" name="Oval 15">
              <a:extLst>
                <a:ext uri="{FF2B5EF4-FFF2-40B4-BE49-F238E27FC236}">
                  <a16:creationId xmlns:a16="http://schemas.microsoft.com/office/drawing/2014/main" id="{25402612-234B-FF40-8595-DC0DC1F83CA5}"/>
                </a:ext>
              </a:extLst>
            </p:cNvPr>
            <p:cNvSpPr/>
            <p:nvPr/>
          </p:nvSpPr>
          <p:spPr>
            <a:xfrm>
              <a:off x="8188483" y="2270592"/>
              <a:ext cx="167390" cy="1891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6269658-01E6-2B4F-A09E-FD6D8A8CAAC5}"/>
                </a:ext>
              </a:extLst>
            </p:cNvPr>
            <p:cNvSpPr/>
            <p:nvPr/>
          </p:nvSpPr>
          <p:spPr>
            <a:xfrm>
              <a:off x="8188483" y="2582704"/>
              <a:ext cx="167390" cy="189194"/>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2617A8A0-1376-7F45-93D3-0C40A0D3BCCD}"/>
              </a:ext>
            </a:extLst>
          </p:cNvPr>
          <p:cNvGrpSpPr/>
          <p:nvPr/>
        </p:nvGrpSpPr>
        <p:grpSpPr>
          <a:xfrm>
            <a:off x="1815828" y="1935182"/>
            <a:ext cx="7037275" cy="2788275"/>
            <a:chOff x="1815828" y="1935182"/>
            <a:chExt cx="7037275" cy="2788275"/>
          </a:xfrm>
        </p:grpSpPr>
        <p:pic>
          <p:nvPicPr>
            <p:cNvPr id="4" name="Picture 3">
              <a:extLst>
                <a:ext uri="{FF2B5EF4-FFF2-40B4-BE49-F238E27FC236}">
                  <a16:creationId xmlns:a16="http://schemas.microsoft.com/office/drawing/2014/main" id="{90F2A595-D21C-EC4E-AC9F-9FDEDA8F47B3}"/>
                </a:ext>
              </a:extLst>
            </p:cNvPr>
            <p:cNvPicPr>
              <a:picLocks noChangeAspect="1"/>
            </p:cNvPicPr>
            <p:nvPr/>
          </p:nvPicPr>
          <p:blipFill rotWithShape="1">
            <a:blip r:embed="rId2"/>
            <a:srcRect l="7500" t="9797"/>
            <a:stretch/>
          </p:blipFill>
          <p:spPr>
            <a:xfrm>
              <a:off x="5469841" y="2234704"/>
              <a:ext cx="3383262" cy="2474456"/>
            </a:xfrm>
            <a:prstGeom prst="rect">
              <a:avLst/>
            </a:prstGeom>
          </p:spPr>
        </p:pic>
        <p:grpSp>
          <p:nvGrpSpPr>
            <p:cNvPr id="30" name="Group 29">
              <a:extLst>
                <a:ext uri="{FF2B5EF4-FFF2-40B4-BE49-F238E27FC236}">
                  <a16:creationId xmlns:a16="http://schemas.microsoft.com/office/drawing/2014/main" id="{ADC4A94F-F05F-6E42-B964-9661260C0547}"/>
                </a:ext>
              </a:extLst>
            </p:cNvPr>
            <p:cNvGrpSpPr/>
            <p:nvPr/>
          </p:nvGrpSpPr>
          <p:grpSpPr>
            <a:xfrm>
              <a:off x="1815828" y="1935182"/>
              <a:ext cx="6311300" cy="2788275"/>
              <a:chOff x="1876696" y="1920885"/>
              <a:chExt cx="6311300" cy="2788275"/>
            </a:xfrm>
          </p:grpSpPr>
          <p:grpSp>
            <p:nvGrpSpPr>
              <p:cNvPr id="31" name="Group 30">
                <a:extLst>
                  <a:ext uri="{FF2B5EF4-FFF2-40B4-BE49-F238E27FC236}">
                    <a16:creationId xmlns:a16="http://schemas.microsoft.com/office/drawing/2014/main" id="{E576F666-DD56-F14C-BE4B-26F6CFE67EF3}"/>
                  </a:ext>
                </a:extLst>
              </p:cNvPr>
              <p:cNvGrpSpPr/>
              <p:nvPr/>
            </p:nvGrpSpPr>
            <p:grpSpPr>
              <a:xfrm>
                <a:off x="6960087" y="2337510"/>
                <a:ext cx="1227909" cy="446277"/>
                <a:chOff x="5748991" y="1008756"/>
                <a:chExt cx="1227909" cy="446277"/>
              </a:xfrm>
            </p:grpSpPr>
            <p:sp>
              <p:nvSpPr>
                <p:cNvPr id="37" name="Right Brace 36">
                  <a:extLst>
                    <a:ext uri="{FF2B5EF4-FFF2-40B4-BE49-F238E27FC236}">
                      <a16:creationId xmlns:a16="http://schemas.microsoft.com/office/drawing/2014/main" id="{9DA232E6-457C-434C-9780-89FB63DB08BF}"/>
                    </a:ext>
                  </a:extLst>
                </p:cNvPr>
                <p:cNvSpPr/>
                <p:nvPr/>
              </p:nvSpPr>
              <p:spPr>
                <a:xfrm rot="16200000">
                  <a:off x="6264974" y="743107"/>
                  <a:ext cx="195943" cy="122790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37">
                  <a:extLst>
                    <a:ext uri="{FF2B5EF4-FFF2-40B4-BE49-F238E27FC236}">
                      <a16:creationId xmlns:a16="http://schemas.microsoft.com/office/drawing/2014/main" id="{2B891A30-D505-3446-BC4A-250E7C5185EC}"/>
                    </a:ext>
                  </a:extLst>
                </p:cNvPr>
                <p:cNvSpPr txBox="1"/>
                <p:nvPr/>
              </p:nvSpPr>
              <p:spPr>
                <a:xfrm>
                  <a:off x="5832816" y="1008756"/>
                  <a:ext cx="97334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 0.00005</a:t>
                  </a:r>
                </a:p>
              </p:txBody>
            </p:sp>
          </p:grpSp>
          <p:pic>
            <p:nvPicPr>
              <p:cNvPr id="32" name="Picture 31">
                <a:extLst>
                  <a:ext uri="{FF2B5EF4-FFF2-40B4-BE49-F238E27FC236}">
                    <a16:creationId xmlns:a16="http://schemas.microsoft.com/office/drawing/2014/main" id="{43C0A59C-F662-E647-A37F-810DBAB9EA1B}"/>
                  </a:ext>
                </a:extLst>
              </p:cNvPr>
              <p:cNvPicPr>
                <a:picLocks noChangeAspect="1"/>
              </p:cNvPicPr>
              <p:nvPr/>
            </p:nvPicPr>
            <p:blipFill>
              <a:blip r:embed="rId3"/>
              <a:stretch>
                <a:fillRect/>
              </a:stretch>
            </p:blipFill>
            <p:spPr>
              <a:xfrm>
                <a:off x="1876696" y="1965960"/>
                <a:ext cx="3657600" cy="2743200"/>
              </a:xfrm>
              <a:prstGeom prst="rect">
                <a:avLst/>
              </a:prstGeom>
            </p:spPr>
          </p:pic>
          <p:sp>
            <p:nvSpPr>
              <p:cNvPr id="33" name="Right Brace 32">
                <a:extLst>
                  <a:ext uri="{FF2B5EF4-FFF2-40B4-BE49-F238E27FC236}">
                    <a16:creationId xmlns:a16="http://schemas.microsoft.com/office/drawing/2014/main" id="{459DE69D-3395-5B43-8C6A-6094092C5563}"/>
                  </a:ext>
                </a:extLst>
              </p:cNvPr>
              <p:cNvSpPr/>
              <p:nvPr/>
            </p:nvSpPr>
            <p:spPr>
              <a:xfrm rot="16200000">
                <a:off x="3961794" y="2025228"/>
                <a:ext cx="195943" cy="122790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a:extLst>
                  <a:ext uri="{FF2B5EF4-FFF2-40B4-BE49-F238E27FC236}">
                    <a16:creationId xmlns:a16="http://schemas.microsoft.com/office/drawing/2014/main" id="{9EFA5CB1-7088-EA4E-8A7A-88B965155D15}"/>
                  </a:ext>
                </a:extLst>
              </p:cNvPr>
              <p:cNvSpPr txBox="1"/>
              <p:nvPr/>
            </p:nvSpPr>
            <p:spPr>
              <a:xfrm>
                <a:off x="3920187" y="2291623"/>
                <a:ext cx="184731" cy="369332"/>
              </a:xfrm>
              <a:prstGeom prst="rect">
                <a:avLst/>
              </a:prstGeom>
              <a:noFill/>
            </p:spPr>
            <p:txBody>
              <a:bodyPr wrap="none" rtlCol="0">
                <a:spAutoFit/>
              </a:bodyPr>
              <a:lstStyle/>
              <a:p>
                <a:endParaRPr lang="en-US" dirty="0"/>
              </a:p>
            </p:txBody>
          </p:sp>
          <p:sp>
            <p:nvSpPr>
              <p:cNvPr id="35" name="TextBox 34">
                <a:extLst>
                  <a:ext uri="{FF2B5EF4-FFF2-40B4-BE49-F238E27FC236}">
                    <a16:creationId xmlns:a16="http://schemas.microsoft.com/office/drawing/2014/main" id="{DF4BD845-C709-E249-B661-6116C00C0E72}"/>
                  </a:ext>
                </a:extLst>
              </p:cNvPr>
              <p:cNvSpPr txBox="1"/>
              <p:nvPr/>
            </p:nvSpPr>
            <p:spPr>
              <a:xfrm>
                <a:off x="2446586" y="1920885"/>
                <a:ext cx="1846980" cy="307777"/>
              </a:xfrm>
              <a:prstGeom prst="rect">
                <a:avLst/>
              </a:prstGeom>
              <a:solidFill>
                <a:schemeClr val="bg1"/>
              </a:solidFill>
            </p:spPr>
            <p:txBody>
              <a:bodyPr wrap="none" rtlCol="0">
                <a:spAutoFit/>
              </a:bodyPr>
              <a:lstStyle/>
              <a:p>
                <a:r>
                  <a:rPr lang="en-US" sz="1400" i="1" dirty="0">
                    <a:latin typeface="Arial" panose="020B0604020202020204" pitchFamily="34" charset="0"/>
                    <a:cs typeface="Arial" panose="020B0604020202020204" pitchFamily="34" charset="0"/>
                  </a:rPr>
                  <a:t>Bacteroides vulgatus</a:t>
                </a:r>
              </a:p>
            </p:txBody>
          </p:sp>
          <p:sp>
            <p:nvSpPr>
              <p:cNvPr id="36" name="TextBox 35">
                <a:extLst>
                  <a:ext uri="{FF2B5EF4-FFF2-40B4-BE49-F238E27FC236}">
                    <a16:creationId xmlns:a16="http://schemas.microsoft.com/office/drawing/2014/main" id="{17FF0352-706A-E34D-A472-99D3A00DAA37}"/>
                  </a:ext>
                </a:extLst>
              </p:cNvPr>
              <p:cNvSpPr txBox="1"/>
              <p:nvPr/>
            </p:nvSpPr>
            <p:spPr>
              <a:xfrm>
                <a:off x="5904857" y="1920885"/>
                <a:ext cx="1747594" cy="307777"/>
              </a:xfrm>
              <a:prstGeom prst="rect">
                <a:avLst/>
              </a:prstGeom>
              <a:solidFill>
                <a:schemeClr val="bg1"/>
              </a:solidFill>
            </p:spPr>
            <p:txBody>
              <a:bodyPr wrap="none" rtlCol="0">
                <a:spAutoFit/>
              </a:bodyPr>
              <a:lstStyle/>
              <a:p>
                <a:r>
                  <a:rPr lang="en-US" sz="1400" i="1" dirty="0">
                    <a:latin typeface="Arial" panose="020B0604020202020204" pitchFamily="34" charset="0"/>
                    <a:cs typeface="Arial" panose="020B0604020202020204" pitchFamily="34" charset="0"/>
                  </a:rPr>
                  <a:t>Bacteroides </a:t>
                </a:r>
                <a:r>
                  <a:rPr lang="en-US" sz="1400" i="1" dirty="0" err="1">
                    <a:latin typeface="Arial" panose="020B0604020202020204" pitchFamily="34" charset="0"/>
                    <a:cs typeface="Arial" panose="020B0604020202020204" pitchFamily="34" charset="0"/>
                  </a:rPr>
                  <a:t>caccae</a:t>
                </a:r>
                <a:endParaRPr lang="en-US" sz="1400" i="1" dirty="0">
                  <a:latin typeface="Arial" panose="020B0604020202020204" pitchFamily="34" charset="0"/>
                  <a:cs typeface="Arial" panose="020B0604020202020204" pitchFamily="34" charset="0"/>
                </a:endParaRPr>
              </a:p>
            </p:txBody>
          </p:sp>
        </p:grpSp>
        <p:sp>
          <p:nvSpPr>
            <p:cNvPr id="58" name="TextBox 57">
              <a:extLst>
                <a:ext uri="{FF2B5EF4-FFF2-40B4-BE49-F238E27FC236}">
                  <a16:creationId xmlns:a16="http://schemas.microsoft.com/office/drawing/2014/main" id="{8D9F6B67-FC96-444C-AEAB-8E190208AEEF}"/>
                </a:ext>
              </a:extLst>
            </p:cNvPr>
            <p:cNvSpPr txBox="1"/>
            <p:nvPr/>
          </p:nvSpPr>
          <p:spPr>
            <a:xfrm>
              <a:off x="3784483" y="2337788"/>
              <a:ext cx="71846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 0.04</a:t>
              </a:r>
            </a:p>
          </p:txBody>
        </p:sp>
      </p:grpSp>
    </p:spTree>
    <p:extLst>
      <p:ext uri="{BB962C8B-B14F-4D97-AF65-F5344CB8AC3E}">
        <p14:creationId xmlns:p14="http://schemas.microsoft.com/office/powerpoint/2010/main" val="2602689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F35AF3F-57BD-354D-9F50-F6F4766C495B}"/>
              </a:ext>
            </a:extLst>
          </p:cNvPr>
          <p:cNvPicPr>
            <a:picLocks noChangeAspect="1"/>
          </p:cNvPicPr>
          <p:nvPr/>
        </p:nvPicPr>
        <p:blipFill rotWithShape="1">
          <a:blip r:embed="rId2"/>
          <a:srcRect l="6476" t="12781" b="15064"/>
          <a:stretch/>
        </p:blipFill>
        <p:spPr>
          <a:xfrm>
            <a:off x="525177" y="1551704"/>
            <a:ext cx="3397599" cy="2948969"/>
          </a:xfrm>
          <a:prstGeom prst="rect">
            <a:avLst/>
          </a:prstGeom>
        </p:spPr>
      </p:pic>
      <p:sp>
        <p:nvSpPr>
          <p:cNvPr id="37" name="TextBox 36">
            <a:extLst>
              <a:ext uri="{FF2B5EF4-FFF2-40B4-BE49-F238E27FC236}">
                <a16:creationId xmlns:a16="http://schemas.microsoft.com/office/drawing/2014/main" id="{8D93147B-969D-A044-B211-47216E5E2406}"/>
              </a:ext>
            </a:extLst>
          </p:cNvPr>
          <p:cNvSpPr txBox="1"/>
          <p:nvPr/>
        </p:nvSpPr>
        <p:spPr>
          <a:xfrm>
            <a:off x="1894189" y="1191777"/>
            <a:ext cx="1064715" cy="369332"/>
          </a:xfrm>
          <a:prstGeom prst="rect">
            <a:avLst/>
          </a:prstGeom>
          <a:noFill/>
        </p:spPr>
        <p:txBody>
          <a:bodyPr wrap="none" rtlCol="0">
            <a:spAutoFit/>
          </a:bodyPr>
          <a:lstStyle/>
          <a:p>
            <a:r>
              <a:rPr lang="en-US" dirty="0"/>
              <a:t>Pathways</a:t>
            </a:r>
          </a:p>
        </p:txBody>
      </p:sp>
      <p:sp>
        <p:nvSpPr>
          <p:cNvPr id="38" name="TextBox 37">
            <a:extLst>
              <a:ext uri="{FF2B5EF4-FFF2-40B4-BE49-F238E27FC236}">
                <a16:creationId xmlns:a16="http://schemas.microsoft.com/office/drawing/2014/main" id="{D22AB196-64D1-E946-8CFF-03D7E1610FED}"/>
              </a:ext>
            </a:extLst>
          </p:cNvPr>
          <p:cNvSpPr txBox="1"/>
          <p:nvPr/>
        </p:nvSpPr>
        <p:spPr>
          <a:xfrm>
            <a:off x="4892017" y="1182374"/>
            <a:ext cx="1630126" cy="369332"/>
          </a:xfrm>
          <a:prstGeom prst="rect">
            <a:avLst/>
          </a:prstGeom>
          <a:noFill/>
        </p:spPr>
        <p:txBody>
          <a:bodyPr wrap="none" rtlCol="0">
            <a:spAutoFit/>
          </a:bodyPr>
          <a:lstStyle/>
          <a:p>
            <a:r>
              <a:rPr lang="en-US" dirty="0" err="1"/>
              <a:t>Kegg</a:t>
            </a:r>
            <a:r>
              <a:rPr lang="en-US" dirty="0"/>
              <a:t> </a:t>
            </a:r>
            <a:r>
              <a:rPr lang="en-US" dirty="0" err="1"/>
              <a:t>Orthology</a:t>
            </a:r>
            <a:endParaRPr lang="en-US" dirty="0"/>
          </a:p>
        </p:txBody>
      </p:sp>
      <p:sp>
        <p:nvSpPr>
          <p:cNvPr id="39" name="TextBox 38">
            <a:extLst>
              <a:ext uri="{FF2B5EF4-FFF2-40B4-BE49-F238E27FC236}">
                <a16:creationId xmlns:a16="http://schemas.microsoft.com/office/drawing/2014/main" id="{AC6414F9-76E3-054C-816F-16138B06E295}"/>
              </a:ext>
            </a:extLst>
          </p:cNvPr>
          <p:cNvSpPr txBox="1"/>
          <p:nvPr/>
        </p:nvSpPr>
        <p:spPr>
          <a:xfrm>
            <a:off x="8070180" y="1191777"/>
            <a:ext cx="1920334" cy="369332"/>
          </a:xfrm>
          <a:prstGeom prst="rect">
            <a:avLst/>
          </a:prstGeom>
          <a:noFill/>
        </p:spPr>
        <p:txBody>
          <a:bodyPr wrap="none" rtlCol="0">
            <a:spAutoFit/>
          </a:bodyPr>
          <a:lstStyle/>
          <a:p>
            <a:r>
              <a:rPr lang="en-US" dirty="0" err="1"/>
              <a:t>MetaCyc</a:t>
            </a:r>
            <a:r>
              <a:rPr lang="en-US" dirty="0"/>
              <a:t> reactions</a:t>
            </a:r>
          </a:p>
        </p:txBody>
      </p:sp>
      <p:sp>
        <p:nvSpPr>
          <p:cNvPr id="40" name="TextBox 39">
            <a:extLst>
              <a:ext uri="{FF2B5EF4-FFF2-40B4-BE49-F238E27FC236}">
                <a16:creationId xmlns:a16="http://schemas.microsoft.com/office/drawing/2014/main" id="{18427971-2799-3049-B262-93F9975F397D}"/>
              </a:ext>
            </a:extLst>
          </p:cNvPr>
          <p:cNvSpPr txBox="1"/>
          <p:nvPr/>
        </p:nvSpPr>
        <p:spPr>
          <a:xfrm>
            <a:off x="751102" y="4862126"/>
            <a:ext cx="10251159" cy="338554"/>
          </a:xfrm>
          <a:prstGeom prst="rect">
            <a:avLst/>
          </a:prstGeom>
          <a:noFill/>
        </p:spPr>
        <p:txBody>
          <a:bodyPr wrap="square" rtlCol="0">
            <a:spAutoFit/>
          </a:bodyPr>
          <a:lstStyle/>
          <a:p>
            <a:r>
              <a:rPr lang="en-US" sz="1600" dirty="0"/>
              <a:t>Figure S9. Boxplots representing the functional alpha diversity distribution in women with and without T1D). P: P-value.</a:t>
            </a:r>
            <a:endParaRPr lang="en-US" sz="1600" dirty="0">
              <a:solidFill>
                <a:srgbClr val="FF0000"/>
              </a:solidFill>
            </a:endParaRPr>
          </a:p>
        </p:txBody>
      </p:sp>
      <p:sp>
        <p:nvSpPr>
          <p:cNvPr id="41" name="TextBox 40">
            <a:extLst>
              <a:ext uri="{FF2B5EF4-FFF2-40B4-BE49-F238E27FC236}">
                <a16:creationId xmlns:a16="http://schemas.microsoft.com/office/drawing/2014/main" id="{3E7984A7-57A8-2E4A-855B-F355009451F8}"/>
              </a:ext>
            </a:extLst>
          </p:cNvPr>
          <p:cNvSpPr txBox="1"/>
          <p:nvPr/>
        </p:nvSpPr>
        <p:spPr>
          <a:xfrm rot="16200000">
            <a:off x="-1163876" y="2757206"/>
            <a:ext cx="2730748" cy="338554"/>
          </a:xfrm>
          <a:prstGeom prst="rect">
            <a:avLst/>
          </a:prstGeom>
          <a:noFill/>
        </p:spPr>
        <p:txBody>
          <a:bodyPr wrap="none" rtlCol="0">
            <a:spAutoFit/>
          </a:bodyPr>
          <a:lstStyle/>
          <a:p>
            <a:r>
              <a:rPr lang="en-US" sz="1600" dirty="0"/>
              <a:t>Number of observed functions</a:t>
            </a:r>
          </a:p>
        </p:txBody>
      </p:sp>
      <p:grpSp>
        <p:nvGrpSpPr>
          <p:cNvPr id="2" name="Group 1">
            <a:extLst>
              <a:ext uri="{FF2B5EF4-FFF2-40B4-BE49-F238E27FC236}">
                <a16:creationId xmlns:a16="http://schemas.microsoft.com/office/drawing/2014/main" id="{F9516246-1743-2A4A-A57F-27D14BA375C0}"/>
              </a:ext>
            </a:extLst>
          </p:cNvPr>
          <p:cNvGrpSpPr/>
          <p:nvPr/>
        </p:nvGrpSpPr>
        <p:grpSpPr>
          <a:xfrm>
            <a:off x="10696078" y="1385172"/>
            <a:ext cx="1495922" cy="1115499"/>
            <a:chOff x="10696078" y="1385172"/>
            <a:chExt cx="1495922" cy="1115499"/>
          </a:xfrm>
        </p:grpSpPr>
        <p:sp>
          <p:nvSpPr>
            <p:cNvPr id="42" name="TextBox 41">
              <a:extLst>
                <a:ext uri="{FF2B5EF4-FFF2-40B4-BE49-F238E27FC236}">
                  <a16:creationId xmlns:a16="http://schemas.microsoft.com/office/drawing/2014/main" id="{5FBCF499-CEFD-E842-84A0-7A8360BC9B88}"/>
                </a:ext>
              </a:extLst>
            </p:cNvPr>
            <p:cNvSpPr txBox="1"/>
            <p:nvPr/>
          </p:nvSpPr>
          <p:spPr>
            <a:xfrm>
              <a:off x="10696078" y="1385172"/>
              <a:ext cx="149592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T1D status</a:t>
              </a:r>
            </a:p>
          </p:txBody>
        </p:sp>
        <p:sp>
          <p:nvSpPr>
            <p:cNvPr id="43" name="TextBox 42">
              <a:extLst>
                <a:ext uri="{FF2B5EF4-FFF2-40B4-BE49-F238E27FC236}">
                  <a16:creationId xmlns:a16="http://schemas.microsoft.com/office/drawing/2014/main" id="{37DF4908-47FD-BB40-90A1-AFF80DEEE988}"/>
                </a:ext>
              </a:extLst>
            </p:cNvPr>
            <p:cNvSpPr txBox="1"/>
            <p:nvPr/>
          </p:nvSpPr>
          <p:spPr>
            <a:xfrm>
              <a:off x="11141342" y="1832128"/>
              <a:ext cx="570990"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T1D</a:t>
              </a:r>
            </a:p>
          </p:txBody>
        </p:sp>
        <p:sp>
          <p:nvSpPr>
            <p:cNvPr id="44" name="TextBox 43">
              <a:extLst>
                <a:ext uri="{FF2B5EF4-FFF2-40B4-BE49-F238E27FC236}">
                  <a16:creationId xmlns:a16="http://schemas.microsoft.com/office/drawing/2014/main" id="{7B95865E-2849-0A46-9B61-4040014913A5}"/>
                </a:ext>
              </a:extLst>
            </p:cNvPr>
            <p:cNvSpPr txBox="1"/>
            <p:nvPr/>
          </p:nvSpPr>
          <p:spPr>
            <a:xfrm>
              <a:off x="11139430" y="2162117"/>
              <a:ext cx="1015021"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Non-T1D</a:t>
              </a:r>
            </a:p>
          </p:txBody>
        </p:sp>
        <p:sp>
          <p:nvSpPr>
            <p:cNvPr id="45" name="Oval 44">
              <a:extLst>
                <a:ext uri="{FF2B5EF4-FFF2-40B4-BE49-F238E27FC236}">
                  <a16:creationId xmlns:a16="http://schemas.microsoft.com/office/drawing/2014/main" id="{17FB98ED-501F-8E40-BC99-B88F8C73DCA5}"/>
                </a:ext>
              </a:extLst>
            </p:cNvPr>
            <p:cNvSpPr/>
            <p:nvPr/>
          </p:nvSpPr>
          <p:spPr>
            <a:xfrm>
              <a:off x="10889301" y="1896713"/>
              <a:ext cx="167390" cy="1891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0E672F4D-4C40-564F-BCE6-981BF52ADF51}"/>
                </a:ext>
              </a:extLst>
            </p:cNvPr>
            <p:cNvSpPr/>
            <p:nvPr/>
          </p:nvSpPr>
          <p:spPr>
            <a:xfrm>
              <a:off x="10889301" y="2236797"/>
              <a:ext cx="167390" cy="189194"/>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TextBox 46">
            <a:extLst>
              <a:ext uri="{FF2B5EF4-FFF2-40B4-BE49-F238E27FC236}">
                <a16:creationId xmlns:a16="http://schemas.microsoft.com/office/drawing/2014/main" id="{BD3F5C9E-7AD3-B145-B55B-483831943E4D}"/>
              </a:ext>
            </a:extLst>
          </p:cNvPr>
          <p:cNvSpPr txBox="1"/>
          <p:nvPr/>
        </p:nvSpPr>
        <p:spPr>
          <a:xfrm>
            <a:off x="2163259" y="1628648"/>
            <a:ext cx="1114408" cy="369332"/>
          </a:xfrm>
          <a:prstGeom prst="rect">
            <a:avLst/>
          </a:prstGeom>
          <a:noFill/>
        </p:spPr>
        <p:txBody>
          <a:bodyPr wrap="none" rtlCol="0">
            <a:spAutoFit/>
          </a:bodyPr>
          <a:lstStyle/>
          <a:p>
            <a:r>
              <a:rPr lang="en-US" dirty="0"/>
              <a:t>P= 0.0003</a:t>
            </a:r>
          </a:p>
        </p:txBody>
      </p:sp>
      <p:sp>
        <p:nvSpPr>
          <p:cNvPr id="50" name="Right Brace 49">
            <a:extLst>
              <a:ext uri="{FF2B5EF4-FFF2-40B4-BE49-F238E27FC236}">
                <a16:creationId xmlns:a16="http://schemas.microsoft.com/office/drawing/2014/main" id="{F1B90580-4A73-924E-B559-9A0CEE3B3222}"/>
              </a:ext>
            </a:extLst>
          </p:cNvPr>
          <p:cNvSpPr/>
          <p:nvPr/>
        </p:nvSpPr>
        <p:spPr>
          <a:xfrm rot="16200000">
            <a:off x="2455597" y="1354772"/>
            <a:ext cx="246506" cy="143481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9" name="Picture 18">
            <a:extLst>
              <a:ext uri="{FF2B5EF4-FFF2-40B4-BE49-F238E27FC236}">
                <a16:creationId xmlns:a16="http://schemas.microsoft.com/office/drawing/2014/main" id="{8522F2D7-BB1C-8D48-B260-AC88F7137F59}"/>
              </a:ext>
            </a:extLst>
          </p:cNvPr>
          <p:cNvPicPr>
            <a:picLocks noChangeAspect="1"/>
          </p:cNvPicPr>
          <p:nvPr/>
        </p:nvPicPr>
        <p:blipFill rotWithShape="1">
          <a:blip r:embed="rId3"/>
          <a:srcRect l="6644" t="12761" b="14982"/>
          <a:stretch/>
        </p:blipFill>
        <p:spPr>
          <a:xfrm>
            <a:off x="3870847" y="1551703"/>
            <a:ext cx="3386812" cy="2948969"/>
          </a:xfrm>
          <a:prstGeom prst="rect">
            <a:avLst/>
          </a:prstGeom>
        </p:spPr>
      </p:pic>
      <p:sp>
        <p:nvSpPr>
          <p:cNvPr id="51" name="Right Brace 50">
            <a:extLst>
              <a:ext uri="{FF2B5EF4-FFF2-40B4-BE49-F238E27FC236}">
                <a16:creationId xmlns:a16="http://schemas.microsoft.com/office/drawing/2014/main" id="{C268CBAD-3F41-CB48-9B08-0DEE419FC1D1}"/>
              </a:ext>
            </a:extLst>
          </p:cNvPr>
          <p:cNvSpPr/>
          <p:nvPr/>
        </p:nvSpPr>
        <p:spPr>
          <a:xfrm rot="16200000">
            <a:off x="5853196" y="1354771"/>
            <a:ext cx="246506" cy="143481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3" name="Picture 22">
            <a:extLst>
              <a:ext uri="{FF2B5EF4-FFF2-40B4-BE49-F238E27FC236}">
                <a16:creationId xmlns:a16="http://schemas.microsoft.com/office/drawing/2014/main" id="{5015F78C-BEA5-AA4D-8113-D414257B4EEA}"/>
              </a:ext>
            </a:extLst>
          </p:cNvPr>
          <p:cNvPicPr>
            <a:picLocks noChangeAspect="1"/>
          </p:cNvPicPr>
          <p:nvPr/>
        </p:nvPicPr>
        <p:blipFill rotWithShape="1">
          <a:blip r:embed="rId4"/>
          <a:srcRect l="6594" t="12900" b="14729"/>
          <a:stretch/>
        </p:blipFill>
        <p:spPr>
          <a:xfrm>
            <a:off x="7187838" y="1551702"/>
            <a:ext cx="3383229" cy="2948968"/>
          </a:xfrm>
          <a:prstGeom prst="rect">
            <a:avLst/>
          </a:prstGeom>
        </p:spPr>
      </p:pic>
      <p:sp>
        <p:nvSpPr>
          <p:cNvPr id="53" name="Right Brace 52">
            <a:extLst>
              <a:ext uri="{FF2B5EF4-FFF2-40B4-BE49-F238E27FC236}">
                <a16:creationId xmlns:a16="http://schemas.microsoft.com/office/drawing/2014/main" id="{E11EA493-24F6-F740-8E1E-F5A103A17616}"/>
              </a:ext>
            </a:extLst>
          </p:cNvPr>
          <p:cNvSpPr/>
          <p:nvPr/>
        </p:nvSpPr>
        <p:spPr>
          <a:xfrm rot="16200000">
            <a:off x="9188079" y="1397155"/>
            <a:ext cx="246506" cy="143481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8A8268B0-51ED-4245-A112-FCF12BCD0B01}"/>
              </a:ext>
            </a:extLst>
          </p:cNvPr>
          <p:cNvSpPr txBox="1"/>
          <p:nvPr/>
        </p:nvSpPr>
        <p:spPr>
          <a:xfrm>
            <a:off x="5428321" y="1600616"/>
            <a:ext cx="880369" cy="369332"/>
          </a:xfrm>
          <a:prstGeom prst="rect">
            <a:avLst/>
          </a:prstGeom>
          <a:noFill/>
        </p:spPr>
        <p:txBody>
          <a:bodyPr wrap="none" rtlCol="0">
            <a:spAutoFit/>
          </a:bodyPr>
          <a:lstStyle/>
          <a:p>
            <a:r>
              <a:rPr lang="en-US" dirty="0"/>
              <a:t>P= 0.01</a:t>
            </a:r>
          </a:p>
        </p:txBody>
      </p:sp>
      <p:sp>
        <p:nvSpPr>
          <p:cNvPr id="24" name="TextBox 23">
            <a:extLst>
              <a:ext uri="{FF2B5EF4-FFF2-40B4-BE49-F238E27FC236}">
                <a16:creationId xmlns:a16="http://schemas.microsoft.com/office/drawing/2014/main" id="{6734AD64-4F9A-104C-82D3-AA9094AFC0AE}"/>
              </a:ext>
            </a:extLst>
          </p:cNvPr>
          <p:cNvSpPr txBox="1"/>
          <p:nvPr/>
        </p:nvSpPr>
        <p:spPr>
          <a:xfrm>
            <a:off x="8836113" y="1600616"/>
            <a:ext cx="997389" cy="369332"/>
          </a:xfrm>
          <a:prstGeom prst="rect">
            <a:avLst/>
          </a:prstGeom>
          <a:noFill/>
        </p:spPr>
        <p:txBody>
          <a:bodyPr wrap="none" rtlCol="0">
            <a:spAutoFit/>
          </a:bodyPr>
          <a:lstStyle/>
          <a:p>
            <a:r>
              <a:rPr lang="en-US" dirty="0"/>
              <a:t>P= 0.001</a:t>
            </a:r>
          </a:p>
        </p:txBody>
      </p:sp>
    </p:spTree>
    <p:extLst>
      <p:ext uri="{BB962C8B-B14F-4D97-AF65-F5344CB8AC3E}">
        <p14:creationId xmlns:p14="http://schemas.microsoft.com/office/powerpoint/2010/main" val="742742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DA68031-9225-9642-ACCD-F3B7F27D9316}"/>
              </a:ext>
            </a:extLst>
          </p:cNvPr>
          <p:cNvSpPr txBox="1"/>
          <p:nvPr/>
        </p:nvSpPr>
        <p:spPr>
          <a:xfrm>
            <a:off x="187023" y="4694141"/>
            <a:ext cx="11402720" cy="830997"/>
          </a:xfrm>
          <a:prstGeom prst="rect">
            <a:avLst/>
          </a:prstGeom>
          <a:noFill/>
        </p:spPr>
        <p:txBody>
          <a:bodyPr wrap="square" rtlCol="0">
            <a:spAutoFit/>
          </a:bodyPr>
          <a:lstStyle/>
          <a:p>
            <a:pPr algn="just"/>
            <a:r>
              <a:rPr lang="en-US" sz="1600" dirty="0"/>
              <a:t>Figure S10. Taxa contributing to pathways that are differentially more abundant in women with compared to women without T1D and non-T1D. A) PWY1269: CMP-3-deoxy-D-manno-octulosonate pathway I involved in LPS biosynthesis, and B) PWY−5838: </a:t>
            </a:r>
            <a:r>
              <a:rPr lang="en-US" sz="1600" dirty="0" err="1"/>
              <a:t>Superpathway</a:t>
            </a:r>
            <a:r>
              <a:rPr lang="en-US" sz="1600" dirty="0"/>
              <a:t> of menaquinol−8 synthesis involved in vitamin K2 synthesis. Y-axis: log2 of CPM (counts per million)</a:t>
            </a:r>
          </a:p>
        </p:txBody>
      </p:sp>
      <p:grpSp>
        <p:nvGrpSpPr>
          <p:cNvPr id="10" name="Group 9">
            <a:extLst>
              <a:ext uri="{FF2B5EF4-FFF2-40B4-BE49-F238E27FC236}">
                <a16:creationId xmlns:a16="http://schemas.microsoft.com/office/drawing/2014/main" id="{6BDE4A71-4F54-E142-90D8-2A79EA23D094}"/>
              </a:ext>
            </a:extLst>
          </p:cNvPr>
          <p:cNvGrpSpPr/>
          <p:nvPr/>
        </p:nvGrpSpPr>
        <p:grpSpPr>
          <a:xfrm>
            <a:off x="181562" y="1004773"/>
            <a:ext cx="11975591" cy="3451905"/>
            <a:chOff x="181562" y="1004773"/>
            <a:chExt cx="11975591" cy="3451905"/>
          </a:xfrm>
        </p:grpSpPr>
        <p:grpSp>
          <p:nvGrpSpPr>
            <p:cNvPr id="12" name="Group 11">
              <a:extLst>
                <a:ext uri="{FF2B5EF4-FFF2-40B4-BE49-F238E27FC236}">
                  <a16:creationId xmlns:a16="http://schemas.microsoft.com/office/drawing/2014/main" id="{0DF4D8C2-8ADD-B043-A1B0-D8302B83A93E}"/>
                </a:ext>
              </a:extLst>
            </p:cNvPr>
            <p:cNvGrpSpPr/>
            <p:nvPr/>
          </p:nvGrpSpPr>
          <p:grpSpPr>
            <a:xfrm>
              <a:off x="181562" y="1004773"/>
              <a:ext cx="11061061" cy="3087542"/>
              <a:chOff x="181562" y="1004773"/>
              <a:chExt cx="11061061" cy="3087542"/>
            </a:xfrm>
          </p:grpSpPr>
          <p:grpSp>
            <p:nvGrpSpPr>
              <p:cNvPr id="15" name="Group 14">
                <a:extLst>
                  <a:ext uri="{FF2B5EF4-FFF2-40B4-BE49-F238E27FC236}">
                    <a16:creationId xmlns:a16="http://schemas.microsoft.com/office/drawing/2014/main" id="{A5B33B22-3059-094E-A3A3-C3D2D6972E00}"/>
                  </a:ext>
                </a:extLst>
              </p:cNvPr>
              <p:cNvGrpSpPr/>
              <p:nvPr/>
            </p:nvGrpSpPr>
            <p:grpSpPr>
              <a:xfrm>
                <a:off x="181562" y="1046257"/>
                <a:ext cx="4170782" cy="369332"/>
                <a:chOff x="783908" y="117205"/>
                <a:chExt cx="4170782" cy="369332"/>
              </a:xfrm>
            </p:grpSpPr>
            <p:grpSp>
              <p:nvGrpSpPr>
                <p:cNvPr id="14" name="Group 13">
                  <a:extLst>
                    <a:ext uri="{FF2B5EF4-FFF2-40B4-BE49-F238E27FC236}">
                      <a16:creationId xmlns:a16="http://schemas.microsoft.com/office/drawing/2014/main" id="{276CB959-703A-5947-8C43-BB6A99432C48}"/>
                    </a:ext>
                  </a:extLst>
                </p:cNvPr>
                <p:cNvGrpSpPr/>
                <p:nvPr/>
              </p:nvGrpSpPr>
              <p:grpSpPr>
                <a:xfrm>
                  <a:off x="1122297" y="145252"/>
                  <a:ext cx="3832393" cy="276999"/>
                  <a:chOff x="1006720" y="843538"/>
                  <a:chExt cx="3832393" cy="276999"/>
                </a:xfrm>
              </p:grpSpPr>
              <p:cxnSp>
                <p:nvCxnSpPr>
                  <p:cNvPr id="26" name="Straight Connector 25">
                    <a:extLst>
                      <a:ext uri="{FF2B5EF4-FFF2-40B4-BE49-F238E27FC236}">
                        <a16:creationId xmlns:a16="http://schemas.microsoft.com/office/drawing/2014/main" id="{7F8130CC-1EEE-2C45-AB32-919193DAA486}"/>
                      </a:ext>
                    </a:extLst>
                  </p:cNvPr>
                  <p:cNvCxnSpPr>
                    <a:cxnSpLocks/>
                  </p:cNvCxnSpPr>
                  <p:nvPr/>
                </p:nvCxnSpPr>
                <p:spPr>
                  <a:xfrm>
                    <a:off x="3009278" y="1109627"/>
                    <a:ext cx="1829835"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2290977-D504-0B4E-8575-CB54F38F7AF4}"/>
                      </a:ext>
                    </a:extLst>
                  </p:cNvPr>
                  <p:cNvCxnSpPr>
                    <a:cxnSpLocks/>
                  </p:cNvCxnSpPr>
                  <p:nvPr/>
                </p:nvCxnSpPr>
                <p:spPr>
                  <a:xfrm>
                    <a:off x="1006720" y="1109627"/>
                    <a:ext cx="200255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BD63603-2D34-D74D-BD12-1DF854446732}"/>
                      </a:ext>
                    </a:extLst>
                  </p:cNvPr>
                  <p:cNvSpPr txBox="1"/>
                  <p:nvPr/>
                </p:nvSpPr>
                <p:spPr>
                  <a:xfrm>
                    <a:off x="3515016" y="843538"/>
                    <a:ext cx="752129" cy="276999"/>
                  </a:xfrm>
                  <a:prstGeom prst="rect">
                    <a:avLst/>
                  </a:prstGeom>
                  <a:noFill/>
                </p:spPr>
                <p:txBody>
                  <a:bodyPr wrap="none" rtlCol="0">
                    <a:spAutoFit/>
                  </a:bodyPr>
                  <a:lstStyle/>
                  <a:p>
                    <a:r>
                      <a:rPr lang="en-US" sz="1200" b="1" dirty="0">
                        <a:solidFill>
                          <a:srgbClr val="263FB4"/>
                        </a:solidFill>
                      </a:rPr>
                      <a:t>Non-T1D</a:t>
                    </a:r>
                  </a:p>
                </p:txBody>
              </p:sp>
              <p:sp>
                <p:nvSpPr>
                  <p:cNvPr id="36" name="TextBox 35">
                    <a:extLst>
                      <a:ext uri="{FF2B5EF4-FFF2-40B4-BE49-F238E27FC236}">
                        <a16:creationId xmlns:a16="http://schemas.microsoft.com/office/drawing/2014/main" id="{32405D42-0291-7A47-AE5B-7ADEAEBBDF18}"/>
                      </a:ext>
                    </a:extLst>
                  </p:cNvPr>
                  <p:cNvSpPr txBox="1"/>
                  <p:nvPr/>
                </p:nvSpPr>
                <p:spPr>
                  <a:xfrm>
                    <a:off x="1871117" y="843538"/>
                    <a:ext cx="341772" cy="216815"/>
                  </a:xfrm>
                  <a:prstGeom prst="rect">
                    <a:avLst/>
                  </a:prstGeom>
                  <a:noFill/>
                </p:spPr>
                <p:txBody>
                  <a:bodyPr wrap="none" rtlCol="0">
                    <a:spAutoFit/>
                  </a:bodyPr>
                  <a:lstStyle/>
                  <a:p>
                    <a:r>
                      <a:rPr lang="en-US" sz="1200" b="1" dirty="0">
                        <a:solidFill>
                          <a:srgbClr val="FF0000"/>
                        </a:solidFill>
                      </a:rPr>
                      <a:t>T1D</a:t>
                    </a:r>
                  </a:p>
                </p:txBody>
              </p:sp>
            </p:grpSp>
            <p:sp>
              <p:nvSpPr>
                <p:cNvPr id="57" name="TextBox 56">
                  <a:extLst>
                    <a:ext uri="{FF2B5EF4-FFF2-40B4-BE49-F238E27FC236}">
                      <a16:creationId xmlns:a16="http://schemas.microsoft.com/office/drawing/2014/main" id="{EEC4ED9D-4A4C-494C-AFD3-94784C549EF5}"/>
                    </a:ext>
                  </a:extLst>
                </p:cNvPr>
                <p:cNvSpPr txBox="1"/>
                <p:nvPr/>
              </p:nvSpPr>
              <p:spPr>
                <a:xfrm>
                  <a:off x="783908" y="117205"/>
                  <a:ext cx="317716" cy="369332"/>
                </a:xfrm>
                <a:prstGeom prst="rect">
                  <a:avLst/>
                </a:prstGeom>
                <a:noFill/>
              </p:spPr>
              <p:txBody>
                <a:bodyPr wrap="none" rtlCol="0">
                  <a:spAutoFit/>
                </a:bodyPr>
                <a:lstStyle/>
                <a:p>
                  <a:r>
                    <a:rPr lang="en-US" dirty="0"/>
                    <a:t>A</a:t>
                  </a:r>
                </a:p>
              </p:txBody>
            </p:sp>
          </p:grpSp>
          <p:grpSp>
            <p:nvGrpSpPr>
              <p:cNvPr id="34" name="Group 33">
                <a:extLst>
                  <a:ext uri="{FF2B5EF4-FFF2-40B4-BE49-F238E27FC236}">
                    <a16:creationId xmlns:a16="http://schemas.microsoft.com/office/drawing/2014/main" id="{17CF7E20-0AC5-8445-BC7D-888D9E4014FB}"/>
                  </a:ext>
                </a:extLst>
              </p:cNvPr>
              <p:cNvGrpSpPr/>
              <p:nvPr/>
            </p:nvGrpSpPr>
            <p:grpSpPr>
              <a:xfrm>
                <a:off x="6172041" y="1004773"/>
                <a:ext cx="4620650" cy="429007"/>
                <a:chOff x="783908" y="117205"/>
                <a:chExt cx="4620650" cy="429007"/>
              </a:xfrm>
            </p:grpSpPr>
            <p:grpSp>
              <p:nvGrpSpPr>
                <p:cNvPr id="35" name="Group 34">
                  <a:extLst>
                    <a:ext uri="{FF2B5EF4-FFF2-40B4-BE49-F238E27FC236}">
                      <a16:creationId xmlns:a16="http://schemas.microsoft.com/office/drawing/2014/main" id="{24E592FC-0261-1641-8772-8354C482FFB1}"/>
                    </a:ext>
                  </a:extLst>
                </p:cNvPr>
                <p:cNvGrpSpPr/>
                <p:nvPr/>
              </p:nvGrpSpPr>
              <p:grpSpPr>
                <a:xfrm>
                  <a:off x="1061414" y="253232"/>
                  <a:ext cx="4343144" cy="292980"/>
                  <a:chOff x="945837" y="951518"/>
                  <a:chExt cx="4343144" cy="292980"/>
                </a:xfrm>
              </p:grpSpPr>
              <p:cxnSp>
                <p:nvCxnSpPr>
                  <p:cNvPr id="44" name="Straight Connector 43">
                    <a:extLst>
                      <a:ext uri="{FF2B5EF4-FFF2-40B4-BE49-F238E27FC236}">
                        <a16:creationId xmlns:a16="http://schemas.microsoft.com/office/drawing/2014/main" id="{06293E25-538A-8E40-9D1E-66E1120392AA}"/>
                      </a:ext>
                    </a:extLst>
                  </p:cNvPr>
                  <p:cNvCxnSpPr>
                    <a:cxnSpLocks/>
                  </p:cNvCxnSpPr>
                  <p:nvPr/>
                </p:nvCxnSpPr>
                <p:spPr>
                  <a:xfrm>
                    <a:off x="3164752" y="1226307"/>
                    <a:ext cx="2124229"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28129BC-13BB-084B-AD09-FDEA5C60F467}"/>
                      </a:ext>
                    </a:extLst>
                  </p:cNvPr>
                  <p:cNvCxnSpPr>
                    <a:cxnSpLocks/>
                  </p:cNvCxnSpPr>
                  <p:nvPr/>
                </p:nvCxnSpPr>
                <p:spPr>
                  <a:xfrm>
                    <a:off x="945837" y="1226307"/>
                    <a:ext cx="221891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A3438EB0-70AE-A740-8C18-ACE8BF7B7953}"/>
                      </a:ext>
                    </a:extLst>
                  </p:cNvPr>
                  <p:cNvSpPr txBox="1"/>
                  <p:nvPr/>
                </p:nvSpPr>
                <p:spPr>
                  <a:xfrm>
                    <a:off x="3949429" y="967499"/>
                    <a:ext cx="752129" cy="276999"/>
                  </a:xfrm>
                  <a:prstGeom prst="rect">
                    <a:avLst/>
                  </a:prstGeom>
                  <a:noFill/>
                </p:spPr>
                <p:txBody>
                  <a:bodyPr wrap="none" rtlCol="0">
                    <a:spAutoFit/>
                  </a:bodyPr>
                  <a:lstStyle/>
                  <a:p>
                    <a:r>
                      <a:rPr lang="en-US" sz="1200" b="1" dirty="0">
                        <a:solidFill>
                          <a:srgbClr val="263FB4"/>
                        </a:solidFill>
                      </a:rPr>
                      <a:t>Non-T1D</a:t>
                    </a:r>
                  </a:p>
                </p:txBody>
              </p:sp>
              <p:sp>
                <p:nvSpPr>
                  <p:cNvPr id="47" name="TextBox 46">
                    <a:extLst>
                      <a:ext uri="{FF2B5EF4-FFF2-40B4-BE49-F238E27FC236}">
                        <a16:creationId xmlns:a16="http://schemas.microsoft.com/office/drawing/2014/main" id="{18248240-5A92-7448-93D8-C1B8BBC3DB08}"/>
                      </a:ext>
                    </a:extLst>
                  </p:cNvPr>
                  <p:cNvSpPr txBox="1"/>
                  <p:nvPr/>
                </p:nvSpPr>
                <p:spPr>
                  <a:xfrm>
                    <a:off x="1696919" y="951518"/>
                    <a:ext cx="527481" cy="276999"/>
                  </a:xfrm>
                  <a:prstGeom prst="rect">
                    <a:avLst/>
                  </a:prstGeom>
                  <a:noFill/>
                </p:spPr>
                <p:txBody>
                  <a:bodyPr wrap="square" rtlCol="0">
                    <a:spAutoFit/>
                  </a:bodyPr>
                  <a:lstStyle/>
                  <a:p>
                    <a:r>
                      <a:rPr lang="en-US" sz="1200" b="1" dirty="0">
                        <a:solidFill>
                          <a:srgbClr val="FF0000"/>
                        </a:solidFill>
                      </a:rPr>
                      <a:t>T1D</a:t>
                    </a:r>
                  </a:p>
                </p:txBody>
              </p:sp>
            </p:grpSp>
            <p:sp>
              <p:nvSpPr>
                <p:cNvPr id="38" name="TextBox 37">
                  <a:extLst>
                    <a:ext uri="{FF2B5EF4-FFF2-40B4-BE49-F238E27FC236}">
                      <a16:creationId xmlns:a16="http://schemas.microsoft.com/office/drawing/2014/main" id="{FFFBFBF7-D541-9748-BEC5-278638C5D7BD}"/>
                    </a:ext>
                  </a:extLst>
                </p:cNvPr>
                <p:cNvSpPr txBox="1"/>
                <p:nvPr/>
              </p:nvSpPr>
              <p:spPr>
                <a:xfrm>
                  <a:off x="783908" y="117205"/>
                  <a:ext cx="309700" cy="369332"/>
                </a:xfrm>
                <a:prstGeom prst="rect">
                  <a:avLst/>
                </a:prstGeom>
                <a:noFill/>
              </p:spPr>
              <p:txBody>
                <a:bodyPr wrap="none" rtlCol="0">
                  <a:spAutoFit/>
                </a:bodyPr>
                <a:lstStyle/>
                <a:p>
                  <a:r>
                    <a:rPr lang="en-US" dirty="0"/>
                    <a:t>B</a:t>
                  </a:r>
                </a:p>
              </p:txBody>
            </p:sp>
          </p:grpSp>
          <p:sp>
            <p:nvSpPr>
              <p:cNvPr id="55" name="Rectangle 54">
                <a:extLst>
                  <a:ext uri="{FF2B5EF4-FFF2-40B4-BE49-F238E27FC236}">
                    <a16:creationId xmlns:a16="http://schemas.microsoft.com/office/drawing/2014/main" id="{2A1AF19E-B5F4-4F41-9F9C-C254543D14E6}"/>
                  </a:ext>
                </a:extLst>
              </p:cNvPr>
              <p:cNvSpPr/>
              <p:nvPr/>
            </p:nvSpPr>
            <p:spPr>
              <a:xfrm>
                <a:off x="4419599" y="3904119"/>
                <a:ext cx="452203" cy="188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E38108A-6E70-2047-A39F-62FDF7A77509}"/>
                  </a:ext>
                </a:extLst>
              </p:cNvPr>
              <p:cNvSpPr/>
              <p:nvPr/>
            </p:nvSpPr>
            <p:spPr>
              <a:xfrm>
                <a:off x="10792691" y="3219662"/>
                <a:ext cx="449932" cy="19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042F78F4-32BF-A04F-BF26-1371D9BC13CE}"/>
                </a:ext>
              </a:extLst>
            </p:cNvPr>
            <p:cNvPicPr>
              <a:picLocks noChangeAspect="1"/>
            </p:cNvPicPr>
            <p:nvPr/>
          </p:nvPicPr>
          <p:blipFill rotWithShape="1">
            <a:blip r:embed="rId3"/>
            <a:srcRect l="2574" t="4049"/>
            <a:stretch/>
          </p:blipFill>
          <p:spPr>
            <a:xfrm>
              <a:off x="181562" y="1415589"/>
              <a:ext cx="6175604" cy="3041089"/>
            </a:xfrm>
            <a:prstGeom prst="rect">
              <a:avLst/>
            </a:prstGeom>
          </p:spPr>
        </p:pic>
        <p:sp>
          <p:nvSpPr>
            <p:cNvPr id="25" name="Rectangle 24">
              <a:extLst>
                <a:ext uri="{FF2B5EF4-FFF2-40B4-BE49-F238E27FC236}">
                  <a16:creationId xmlns:a16="http://schemas.microsoft.com/office/drawing/2014/main" id="{68ECDC57-51A0-F64F-9808-079431CB5410}"/>
                </a:ext>
              </a:extLst>
            </p:cNvPr>
            <p:cNvSpPr/>
            <p:nvPr/>
          </p:nvSpPr>
          <p:spPr>
            <a:xfrm>
              <a:off x="4567727" y="3984569"/>
              <a:ext cx="449932" cy="19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AC94D90-00D1-F94F-B144-94086601F1BD}"/>
                </a:ext>
              </a:extLst>
            </p:cNvPr>
            <p:cNvPicPr>
              <a:picLocks noChangeAspect="1"/>
            </p:cNvPicPr>
            <p:nvPr/>
          </p:nvPicPr>
          <p:blipFill rotWithShape="1">
            <a:blip r:embed="rId4"/>
            <a:srcRect l="2574" t="4049"/>
            <a:stretch/>
          </p:blipFill>
          <p:spPr>
            <a:xfrm>
              <a:off x="6172041" y="1461494"/>
              <a:ext cx="5985112" cy="2947284"/>
            </a:xfrm>
            <a:prstGeom prst="rect">
              <a:avLst/>
            </a:prstGeom>
          </p:spPr>
        </p:pic>
        <p:sp>
          <p:nvSpPr>
            <p:cNvPr id="30" name="Rectangle 29">
              <a:extLst>
                <a:ext uri="{FF2B5EF4-FFF2-40B4-BE49-F238E27FC236}">
                  <a16:creationId xmlns:a16="http://schemas.microsoft.com/office/drawing/2014/main" id="{AE17AAA2-B465-B541-8C67-B5B8BB691E9D}"/>
                </a:ext>
              </a:extLst>
            </p:cNvPr>
            <p:cNvSpPr/>
            <p:nvPr/>
          </p:nvSpPr>
          <p:spPr>
            <a:xfrm>
              <a:off x="10792691" y="3249643"/>
              <a:ext cx="449932" cy="19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61788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DA68031-9225-9642-ACCD-F3B7F27D9316}"/>
              </a:ext>
            </a:extLst>
          </p:cNvPr>
          <p:cNvSpPr txBox="1"/>
          <p:nvPr/>
        </p:nvSpPr>
        <p:spPr>
          <a:xfrm>
            <a:off x="192489" y="5570130"/>
            <a:ext cx="11885747" cy="1323439"/>
          </a:xfrm>
          <a:prstGeom prst="rect">
            <a:avLst/>
          </a:prstGeom>
          <a:noFill/>
        </p:spPr>
        <p:txBody>
          <a:bodyPr wrap="square" rtlCol="0">
            <a:spAutoFit/>
          </a:bodyPr>
          <a:lstStyle/>
          <a:p>
            <a:pPr algn="just"/>
            <a:r>
              <a:rPr lang="en-US" sz="1600" dirty="0"/>
              <a:t>Figure S11. Taxa contributing to functional features that are differentially more abundant in women with compared to women without T1D. </a:t>
            </a:r>
          </a:p>
          <a:p>
            <a:pPr algn="just"/>
            <a:r>
              <a:rPr lang="en-US" sz="1600" dirty="0"/>
              <a:t>A) P</a:t>
            </a:r>
            <a:r>
              <a:rPr lang="en-AU" sz="1600" dirty="0" err="1"/>
              <a:t>yridoxal</a:t>
            </a:r>
            <a:r>
              <a:rPr lang="en-AU" sz="1600" dirty="0"/>
              <a:t> 5'-phosphate synthase (K06215)</a:t>
            </a:r>
            <a:r>
              <a:rPr lang="en-US" sz="1600" dirty="0"/>
              <a:t> involved in vitamin B6 synthesis, B) COBALSYN−PWY: </a:t>
            </a:r>
            <a:r>
              <a:rPr lang="en-US" sz="1600" dirty="0" err="1"/>
              <a:t>Adenosylcobalamin</a:t>
            </a:r>
            <a:r>
              <a:rPr lang="en-US" sz="1600" dirty="0"/>
              <a:t> salvage from </a:t>
            </a:r>
            <a:r>
              <a:rPr lang="en-US" sz="1600" dirty="0" err="1"/>
              <a:t>cobinamide</a:t>
            </a:r>
            <a:r>
              <a:rPr lang="en-US" sz="1600" dirty="0"/>
              <a:t> involved in vitamin B12 synthesis, C) 3−hydroxybutyryl−CoA dehydrogenase (K00074) involved in short chain fatty acid (SCFA) production, and D) beta−N−</a:t>
            </a:r>
            <a:r>
              <a:rPr lang="en-US" sz="1600" dirty="0" err="1"/>
              <a:t>acetylhexosaminidase</a:t>
            </a:r>
            <a:r>
              <a:rPr lang="en-US" sz="1600" dirty="0"/>
              <a:t> (K01207), only differentially abundant in trimester 2, involved in mucin degradation. Y-axis: log2 of CPM (counts per million).</a:t>
            </a:r>
          </a:p>
        </p:txBody>
      </p:sp>
      <p:grpSp>
        <p:nvGrpSpPr>
          <p:cNvPr id="15" name="Group 14">
            <a:extLst>
              <a:ext uri="{FF2B5EF4-FFF2-40B4-BE49-F238E27FC236}">
                <a16:creationId xmlns:a16="http://schemas.microsoft.com/office/drawing/2014/main" id="{7D3591F2-F081-2C43-9E9A-A8D06DCA4FCE}"/>
              </a:ext>
            </a:extLst>
          </p:cNvPr>
          <p:cNvGrpSpPr/>
          <p:nvPr/>
        </p:nvGrpSpPr>
        <p:grpSpPr>
          <a:xfrm>
            <a:off x="147387" y="29901"/>
            <a:ext cx="10680940" cy="5540229"/>
            <a:chOff x="147387" y="182305"/>
            <a:chExt cx="10680940" cy="5540229"/>
          </a:xfrm>
        </p:grpSpPr>
        <p:grpSp>
          <p:nvGrpSpPr>
            <p:cNvPr id="19" name="Group 18">
              <a:extLst>
                <a:ext uri="{FF2B5EF4-FFF2-40B4-BE49-F238E27FC236}">
                  <a16:creationId xmlns:a16="http://schemas.microsoft.com/office/drawing/2014/main" id="{FE015553-D015-8B44-AD15-70A4CDE11599}"/>
                </a:ext>
              </a:extLst>
            </p:cNvPr>
            <p:cNvGrpSpPr/>
            <p:nvPr/>
          </p:nvGrpSpPr>
          <p:grpSpPr>
            <a:xfrm>
              <a:off x="489091" y="222148"/>
              <a:ext cx="3014139" cy="276999"/>
              <a:chOff x="1125503" y="1224073"/>
              <a:chExt cx="3014139" cy="276999"/>
            </a:xfrm>
          </p:grpSpPr>
          <p:cxnSp>
            <p:nvCxnSpPr>
              <p:cNvPr id="21" name="Straight Connector 20">
                <a:extLst>
                  <a:ext uri="{FF2B5EF4-FFF2-40B4-BE49-F238E27FC236}">
                    <a16:creationId xmlns:a16="http://schemas.microsoft.com/office/drawing/2014/main" id="{7D269819-CC84-194A-AB3B-2E63E151C8CA}"/>
                  </a:ext>
                </a:extLst>
              </p:cNvPr>
              <p:cNvCxnSpPr>
                <a:cxnSpLocks/>
              </p:cNvCxnSpPr>
              <p:nvPr/>
            </p:nvCxnSpPr>
            <p:spPr>
              <a:xfrm>
                <a:off x="2684915" y="1462967"/>
                <a:ext cx="145472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850D3BF-02AC-2147-91A4-72E4CD795B76}"/>
                  </a:ext>
                </a:extLst>
              </p:cNvPr>
              <p:cNvCxnSpPr>
                <a:cxnSpLocks/>
              </p:cNvCxnSpPr>
              <p:nvPr/>
            </p:nvCxnSpPr>
            <p:spPr>
              <a:xfrm>
                <a:off x="1125503" y="1462967"/>
                <a:ext cx="155170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C44450C-BFC6-D045-B111-2D6C7F69C4F4}"/>
                  </a:ext>
                </a:extLst>
              </p:cNvPr>
              <p:cNvSpPr txBox="1"/>
              <p:nvPr/>
            </p:nvSpPr>
            <p:spPr>
              <a:xfrm>
                <a:off x="3055004" y="1224073"/>
                <a:ext cx="752129" cy="276999"/>
              </a:xfrm>
              <a:prstGeom prst="rect">
                <a:avLst/>
              </a:prstGeom>
              <a:noFill/>
            </p:spPr>
            <p:txBody>
              <a:bodyPr wrap="none" rtlCol="0">
                <a:spAutoFit/>
              </a:bodyPr>
              <a:lstStyle/>
              <a:p>
                <a:r>
                  <a:rPr lang="en-US" sz="1200" b="1" dirty="0">
                    <a:solidFill>
                      <a:srgbClr val="263FB4"/>
                    </a:solidFill>
                  </a:rPr>
                  <a:t>Non-T1D</a:t>
                </a:r>
              </a:p>
            </p:txBody>
          </p:sp>
          <p:sp>
            <p:nvSpPr>
              <p:cNvPr id="32" name="TextBox 31">
                <a:extLst>
                  <a:ext uri="{FF2B5EF4-FFF2-40B4-BE49-F238E27FC236}">
                    <a16:creationId xmlns:a16="http://schemas.microsoft.com/office/drawing/2014/main" id="{7FF3BE8A-20F4-094F-BAEB-80DD0283D71E}"/>
                  </a:ext>
                </a:extLst>
              </p:cNvPr>
              <p:cNvSpPr txBox="1"/>
              <p:nvPr/>
            </p:nvSpPr>
            <p:spPr>
              <a:xfrm>
                <a:off x="1805246" y="1224073"/>
                <a:ext cx="341772" cy="216815"/>
              </a:xfrm>
              <a:prstGeom prst="rect">
                <a:avLst/>
              </a:prstGeom>
              <a:noFill/>
            </p:spPr>
            <p:txBody>
              <a:bodyPr wrap="none" rtlCol="0">
                <a:spAutoFit/>
              </a:bodyPr>
              <a:lstStyle/>
              <a:p>
                <a:r>
                  <a:rPr lang="en-US" sz="1200" b="1" dirty="0">
                    <a:solidFill>
                      <a:srgbClr val="FF0000"/>
                    </a:solidFill>
                  </a:rPr>
                  <a:t>T1D</a:t>
                </a:r>
              </a:p>
            </p:txBody>
          </p:sp>
        </p:grpSp>
        <p:sp>
          <p:nvSpPr>
            <p:cNvPr id="20" name="TextBox 19">
              <a:extLst>
                <a:ext uri="{FF2B5EF4-FFF2-40B4-BE49-F238E27FC236}">
                  <a16:creationId xmlns:a16="http://schemas.microsoft.com/office/drawing/2014/main" id="{CFC70C89-29B1-234D-A63D-34192F82FB9B}"/>
                </a:ext>
              </a:extLst>
            </p:cNvPr>
            <p:cNvSpPr txBox="1"/>
            <p:nvPr/>
          </p:nvSpPr>
          <p:spPr>
            <a:xfrm>
              <a:off x="147387" y="213354"/>
              <a:ext cx="317716" cy="369332"/>
            </a:xfrm>
            <a:prstGeom prst="rect">
              <a:avLst/>
            </a:prstGeom>
            <a:noFill/>
          </p:spPr>
          <p:txBody>
            <a:bodyPr wrap="none" rtlCol="0">
              <a:spAutoFit/>
            </a:bodyPr>
            <a:lstStyle/>
            <a:p>
              <a:r>
                <a:rPr lang="en-US" dirty="0"/>
                <a:t>A</a:t>
              </a:r>
            </a:p>
          </p:txBody>
        </p:sp>
        <p:sp>
          <p:nvSpPr>
            <p:cNvPr id="38" name="TextBox 37">
              <a:extLst>
                <a:ext uri="{FF2B5EF4-FFF2-40B4-BE49-F238E27FC236}">
                  <a16:creationId xmlns:a16="http://schemas.microsoft.com/office/drawing/2014/main" id="{56CC62B4-8A43-1F44-B6E0-88EAA2CED6D3}"/>
                </a:ext>
              </a:extLst>
            </p:cNvPr>
            <p:cNvSpPr txBox="1"/>
            <p:nvPr/>
          </p:nvSpPr>
          <p:spPr>
            <a:xfrm>
              <a:off x="5736763" y="185139"/>
              <a:ext cx="309700" cy="369332"/>
            </a:xfrm>
            <a:prstGeom prst="rect">
              <a:avLst/>
            </a:prstGeom>
            <a:noFill/>
          </p:spPr>
          <p:txBody>
            <a:bodyPr wrap="none" rtlCol="0">
              <a:spAutoFit/>
            </a:bodyPr>
            <a:lstStyle/>
            <a:p>
              <a:r>
                <a:rPr lang="en-US" dirty="0"/>
                <a:t>B</a:t>
              </a:r>
            </a:p>
          </p:txBody>
        </p:sp>
        <p:sp>
          <p:nvSpPr>
            <p:cNvPr id="46" name="TextBox 45">
              <a:extLst>
                <a:ext uri="{FF2B5EF4-FFF2-40B4-BE49-F238E27FC236}">
                  <a16:creationId xmlns:a16="http://schemas.microsoft.com/office/drawing/2014/main" id="{4630227A-8581-3440-B6F8-27C9997A3317}"/>
                </a:ext>
              </a:extLst>
            </p:cNvPr>
            <p:cNvSpPr txBox="1"/>
            <p:nvPr/>
          </p:nvSpPr>
          <p:spPr>
            <a:xfrm>
              <a:off x="180993" y="2984438"/>
              <a:ext cx="308098" cy="369332"/>
            </a:xfrm>
            <a:prstGeom prst="rect">
              <a:avLst/>
            </a:prstGeom>
            <a:noFill/>
          </p:spPr>
          <p:txBody>
            <a:bodyPr wrap="none" rtlCol="0">
              <a:spAutoFit/>
            </a:bodyPr>
            <a:lstStyle/>
            <a:p>
              <a:r>
                <a:rPr lang="en-US" dirty="0"/>
                <a:t>C</a:t>
              </a:r>
            </a:p>
          </p:txBody>
        </p:sp>
        <p:sp>
          <p:nvSpPr>
            <p:cNvPr id="53" name="TextBox 52">
              <a:extLst>
                <a:ext uri="{FF2B5EF4-FFF2-40B4-BE49-F238E27FC236}">
                  <a16:creationId xmlns:a16="http://schemas.microsoft.com/office/drawing/2014/main" id="{41F12B2F-D75E-524D-822A-2C9F9102D23A}"/>
                </a:ext>
              </a:extLst>
            </p:cNvPr>
            <p:cNvSpPr txBox="1"/>
            <p:nvPr/>
          </p:nvSpPr>
          <p:spPr>
            <a:xfrm>
              <a:off x="5736763" y="2943107"/>
              <a:ext cx="327334" cy="369332"/>
            </a:xfrm>
            <a:prstGeom prst="rect">
              <a:avLst/>
            </a:prstGeom>
            <a:noFill/>
          </p:spPr>
          <p:txBody>
            <a:bodyPr wrap="none" rtlCol="0">
              <a:spAutoFit/>
            </a:bodyPr>
            <a:lstStyle/>
            <a:p>
              <a:r>
                <a:rPr lang="en-US" dirty="0"/>
                <a:t>D</a:t>
              </a:r>
            </a:p>
          </p:txBody>
        </p:sp>
        <p:sp>
          <p:nvSpPr>
            <p:cNvPr id="17" name="Rectangle 16">
              <a:extLst>
                <a:ext uri="{FF2B5EF4-FFF2-40B4-BE49-F238E27FC236}">
                  <a16:creationId xmlns:a16="http://schemas.microsoft.com/office/drawing/2014/main" id="{109045D0-D123-4648-BBFE-3A7D2F1BFC8D}"/>
                </a:ext>
              </a:extLst>
            </p:cNvPr>
            <p:cNvSpPr/>
            <p:nvPr/>
          </p:nvSpPr>
          <p:spPr>
            <a:xfrm>
              <a:off x="3666325" y="2505447"/>
              <a:ext cx="277091" cy="83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7059352-AA70-714B-9176-018FC4D11FE2}"/>
                </a:ext>
              </a:extLst>
            </p:cNvPr>
            <p:cNvSpPr/>
            <p:nvPr/>
          </p:nvSpPr>
          <p:spPr>
            <a:xfrm>
              <a:off x="3741716" y="5358881"/>
              <a:ext cx="277091" cy="83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0EA096E4-4E45-FB44-9070-42AC60096D23}"/>
                </a:ext>
              </a:extLst>
            </p:cNvPr>
            <p:cNvSpPr/>
            <p:nvPr/>
          </p:nvSpPr>
          <p:spPr>
            <a:xfrm>
              <a:off x="9100218" y="5302905"/>
              <a:ext cx="293670" cy="195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D2FD65-C347-6642-875F-DD3B069D6320}"/>
                </a:ext>
              </a:extLst>
            </p:cNvPr>
            <p:cNvPicPr>
              <a:picLocks noChangeAspect="1"/>
            </p:cNvPicPr>
            <p:nvPr/>
          </p:nvPicPr>
          <p:blipFill rotWithShape="1">
            <a:blip r:embed="rId3"/>
            <a:srcRect l="2449" t="4027"/>
            <a:stretch/>
          </p:blipFill>
          <p:spPr>
            <a:xfrm>
              <a:off x="263883" y="525072"/>
              <a:ext cx="5045280" cy="2481800"/>
            </a:xfrm>
            <a:prstGeom prst="rect">
              <a:avLst/>
            </a:prstGeom>
          </p:spPr>
        </p:pic>
        <p:sp>
          <p:nvSpPr>
            <p:cNvPr id="45" name="Rectangle 44">
              <a:extLst>
                <a:ext uri="{FF2B5EF4-FFF2-40B4-BE49-F238E27FC236}">
                  <a16:creationId xmlns:a16="http://schemas.microsoft.com/office/drawing/2014/main" id="{16DE7885-5EB1-1A46-B969-F95690670949}"/>
                </a:ext>
              </a:extLst>
            </p:cNvPr>
            <p:cNvSpPr/>
            <p:nvPr/>
          </p:nvSpPr>
          <p:spPr>
            <a:xfrm>
              <a:off x="3576078" y="2626317"/>
              <a:ext cx="293670" cy="195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EBD2793D-4835-914D-865E-20A7F7503019}"/>
                </a:ext>
              </a:extLst>
            </p:cNvPr>
            <p:cNvGrpSpPr/>
            <p:nvPr/>
          </p:nvGrpSpPr>
          <p:grpSpPr>
            <a:xfrm>
              <a:off x="6046463" y="182305"/>
              <a:ext cx="3014139" cy="276999"/>
              <a:chOff x="1125503" y="1224073"/>
              <a:chExt cx="3014139" cy="276999"/>
            </a:xfrm>
          </p:grpSpPr>
          <p:cxnSp>
            <p:nvCxnSpPr>
              <p:cNvPr id="63" name="Straight Connector 62">
                <a:extLst>
                  <a:ext uri="{FF2B5EF4-FFF2-40B4-BE49-F238E27FC236}">
                    <a16:creationId xmlns:a16="http://schemas.microsoft.com/office/drawing/2014/main" id="{52E18A0F-FD43-C547-9E75-1B7466A183DB}"/>
                  </a:ext>
                </a:extLst>
              </p:cNvPr>
              <p:cNvCxnSpPr>
                <a:cxnSpLocks/>
              </p:cNvCxnSpPr>
              <p:nvPr/>
            </p:nvCxnSpPr>
            <p:spPr>
              <a:xfrm>
                <a:off x="2684915" y="1462967"/>
                <a:ext cx="145472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E760CEB-B980-A240-94B8-DAFE7D8A3000}"/>
                  </a:ext>
                </a:extLst>
              </p:cNvPr>
              <p:cNvCxnSpPr>
                <a:cxnSpLocks/>
              </p:cNvCxnSpPr>
              <p:nvPr/>
            </p:nvCxnSpPr>
            <p:spPr>
              <a:xfrm>
                <a:off x="1125503" y="1462967"/>
                <a:ext cx="155170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4956DCA4-738B-F24B-8A5E-96F0B01AA3DE}"/>
                  </a:ext>
                </a:extLst>
              </p:cNvPr>
              <p:cNvSpPr txBox="1"/>
              <p:nvPr/>
            </p:nvSpPr>
            <p:spPr>
              <a:xfrm>
                <a:off x="3055004" y="1224073"/>
                <a:ext cx="752129" cy="276999"/>
              </a:xfrm>
              <a:prstGeom prst="rect">
                <a:avLst/>
              </a:prstGeom>
              <a:noFill/>
            </p:spPr>
            <p:txBody>
              <a:bodyPr wrap="none" rtlCol="0">
                <a:spAutoFit/>
              </a:bodyPr>
              <a:lstStyle/>
              <a:p>
                <a:r>
                  <a:rPr lang="en-US" sz="1200" b="1" dirty="0">
                    <a:solidFill>
                      <a:srgbClr val="263FB4"/>
                    </a:solidFill>
                  </a:rPr>
                  <a:t>Non-T1D</a:t>
                </a:r>
              </a:p>
            </p:txBody>
          </p:sp>
          <p:sp>
            <p:nvSpPr>
              <p:cNvPr id="66" name="TextBox 65">
                <a:extLst>
                  <a:ext uri="{FF2B5EF4-FFF2-40B4-BE49-F238E27FC236}">
                    <a16:creationId xmlns:a16="http://schemas.microsoft.com/office/drawing/2014/main" id="{6CFB6B3A-0070-C14D-9D29-731DF05F9322}"/>
                  </a:ext>
                </a:extLst>
              </p:cNvPr>
              <p:cNvSpPr txBox="1"/>
              <p:nvPr/>
            </p:nvSpPr>
            <p:spPr>
              <a:xfrm>
                <a:off x="1805246" y="1224073"/>
                <a:ext cx="341772" cy="216815"/>
              </a:xfrm>
              <a:prstGeom prst="rect">
                <a:avLst/>
              </a:prstGeom>
              <a:noFill/>
            </p:spPr>
            <p:txBody>
              <a:bodyPr wrap="none" rtlCol="0">
                <a:spAutoFit/>
              </a:bodyPr>
              <a:lstStyle/>
              <a:p>
                <a:r>
                  <a:rPr lang="en-US" sz="1200" b="1" dirty="0">
                    <a:solidFill>
                      <a:srgbClr val="FF0000"/>
                    </a:solidFill>
                  </a:rPr>
                  <a:t>T1D</a:t>
                </a:r>
              </a:p>
            </p:txBody>
          </p:sp>
        </p:grpSp>
        <p:grpSp>
          <p:nvGrpSpPr>
            <p:cNvPr id="67" name="Group 66">
              <a:extLst>
                <a:ext uri="{FF2B5EF4-FFF2-40B4-BE49-F238E27FC236}">
                  <a16:creationId xmlns:a16="http://schemas.microsoft.com/office/drawing/2014/main" id="{9AD8D709-EE56-1E41-A943-ED9F8454AF64}"/>
                </a:ext>
              </a:extLst>
            </p:cNvPr>
            <p:cNvGrpSpPr/>
            <p:nvPr/>
          </p:nvGrpSpPr>
          <p:grpSpPr>
            <a:xfrm>
              <a:off x="466137" y="3026340"/>
              <a:ext cx="3014139" cy="276999"/>
              <a:chOff x="1125503" y="1224073"/>
              <a:chExt cx="3014139" cy="276999"/>
            </a:xfrm>
          </p:grpSpPr>
          <p:cxnSp>
            <p:nvCxnSpPr>
              <p:cNvPr id="68" name="Straight Connector 67">
                <a:extLst>
                  <a:ext uri="{FF2B5EF4-FFF2-40B4-BE49-F238E27FC236}">
                    <a16:creationId xmlns:a16="http://schemas.microsoft.com/office/drawing/2014/main" id="{F755EFD2-87BC-A24A-AAB2-B43122B19C17}"/>
                  </a:ext>
                </a:extLst>
              </p:cNvPr>
              <p:cNvCxnSpPr>
                <a:cxnSpLocks/>
              </p:cNvCxnSpPr>
              <p:nvPr/>
            </p:nvCxnSpPr>
            <p:spPr>
              <a:xfrm>
                <a:off x="2684915" y="1462967"/>
                <a:ext cx="1454727"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39E578A-AB6B-0341-ACC1-6B61FFC73C80}"/>
                  </a:ext>
                </a:extLst>
              </p:cNvPr>
              <p:cNvCxnSpPr>
                <a:cxnSpLocks/>
              </p:cNvCxnSpPr>
              <p:nvPr/>
            </p:nvCxnSpPr>
            <p:spPr>
              <a:xfrm>
                <a:off x="1125503" y="1462967"/>
                <a:ext cx="155170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4F39A226-246D-5141-A3FF-5A2F7B405C7E}"/>
                  </a:ext>
                </a:extLst>
              </p:cNvPr>
              <p:cNvSpPr txBox="1"/>
              <p:nvPr/>
            </p:nvSpPr>
            <p:spPr>
              <a:xfrm>
                <a:off x="3055004" y="1224073"/>
                <a:ext cx="752129" cy="276999"/>
              </a:xfrm>
              <a:prstGeom prst="rect">
                <a:avLst/>
              </a:prstGeom>
              <a:noFill/>
            </p:spPr>
            <p:txBody>
              <a:bodyPr wrap="none" rtlCol="0">
                <a:spAutoFit/>
              </a:bodyPr>
              <a:lstStyle/>
              <a:p>
                <a:r>
                  <a:rPr lang="en-US" sz="1200" b="1" dirty="0">
                    <a:solidFill>
                      <a:srgbClr val="263FB4"/>
                    </a:solidFill>
                  </a:rPr>
                  <a:t>Non-T1D</a:t>
                </a:r>
              </a:p>
            </p:txBody>
          </p:sp>
          <p:sp>
            <p:nvSpPr>
              <p:cNvPr id="71" name="TextBox 70">
                <a:extLst>
                  <a:ext uri="{FF2B5EF4-FFF2-40B4-BE49-F238E27FC236}">
                    <a16:creationId xmlns:a16="http://schemas.microsoft.com/office/drawing/2014/main" id="{FA36BE6A-C461-1C41-8C7E-C633BA59B7BB}"/>
                  </a:ext>
                </a:extLst>
              </p:cNvPr>
              <p:cNvSpPr txBox="1"/>
              <p:nvPr/>
            </p:nvSpPr>
            <p:spPr>
              <a:xfrm>
                <a:off x="1805246" y="1224073"/>
                <a:ext cx="341772" cy="216815"/>
              </a:xfrm>
              <a:prstGeom prst="rect">
                <a:avLst/>
              </a:prstGeom>
              <a:noFill/>
            </p:spPr>
            <p:txBody>
              <a:bodyPr wrap="none" rtlCol="0">
                <a:spAutoFit/>
              </a:bodyPr>
              <a:lstStyle/>
              <a:p>
                <a:r>
                  <a:rPr lang="en-US" sz="1200" b="1" dirty="0">
                    <a:solidFill>
                      <a:srgbClr val="FF0000"/>
                    </a:solidFill>
                  </a:rPr>
                  <a:t>T1D</a:t>
                </a:r>
              </a:p>
            </p:txBody>
          </p:sp>
        </p:grpSp>
        <p:grpSp>
          <p:nvGrpSpPr>
            <p:cNvPr id="72" name="Group 71">
              <a:extLst>
                <a:ext uri="{FF2B5EF4-FFF2-40B4-BE49-F238E27FC236}">
                  <a16:creationId xmlns:a16="http://schemas.microsoft.com/office/drawing/2014/main" id="{3571A5EB-C07C-9D40-8BAC-1FC690AEACBC}"/>
                </a:ext>
              </a:extLst>
            </p:cNvPr>
            <p:cNvGrpSpPr/>
            <p:nvPr/>
          </p:nvGrpSpPr>
          <p:grpSpPr>
            <a:xfrm>
              <a:off x="6046463" y="3022609"/>
              <a:ext cx="3053755" cy="276999"/>
              <a:chOff x="1125503" y="1224073"/>
              <a:chExt cx="3053755" cy="276999"/>
            </a:xfrm>
          </p:grpSpPr>
          <p:cxnSp>
            <p:nvCxnSpPr>
              <p:cNvPr id="73" name="Straight Connector 72">
                <a:extLst>
                  <a:ext uri="{FF2B5EF4-FFF2-40B4-BE49-F238E27FC236}">
                    <a16:creationId xmlns:a16="http://schemas.microsoft.com/office/drawing/2014/main" id="{C121D9E4-95C1-B140-98CC-67A71CBE91A5}"/>
                  </a:ext>
                </a:extLst>
              </p:cNvPr>
              <p:cNvCxnSpPr>
                <a:cxnSpLocks/>
              </p:cNvCxnSpPr>
              <p:nvPr/>
            </p:nvCxnSpPr>
            <p:spPr>
              <a:xfrm>
                <a:off x="2684915" y="1462967"/>
                <a:ext cx="1494343" cy="0"/>
              </a:xfrm>
              <a:prstGeom prst="line">
                <a:avLst/>
              </a:prstGeom>
              <a:ln w="19050">
                <a:solidFill>
                  <a:srgbClr val="263FB4"/>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3F04B656-96D5-B048-94C9-C3AE0A28E719}"/>
                  </a:ext>
                </a:extLst>
              </p:cNvPr>
              <p:cNvCxnSpPr>
                <a:cxnSpLocks/>
              </p:cNvCxnSpPr>
              <p:nvPr/>
            </p:nvCxnSpPr>
            <p:spPr>
              <a:xfrm>
                <a:off x="1125503" y="1462967"/>
                <a:ext cx="155170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9BCD0EB-96CA-2A45-ACE5-D77309DB5FA4}"/>
                  </a:ext>
                </a:extLst>
              </p:cNvPr>
              <p:cNvSpPr txBox="1"/>
              <p:nvPr/>
            </p:nvSpPr>
            <p:spPr>
              <a:xfrm>
                <a:off x="3055004" y="1224073"/>
                <a:ext cx="752129" cy="276999"/>
              </a:xfrm>
              <a:prstGeom prst="rect">
                <a:avLst/>
              </a:prstGeom>
              <a:noFill/>
            </p:spPr>
            <p:txBody>
              <a:bodyPr wrap="none" rtlCol="0">
                <a:spAutoFit/>
              </a:bodyPr>
              <a:lstStyle/>
              <a:p>
                <a:r>
                  <a:rPr lang="en-US" sz="1200" b="1" dirty="0">
                    <a:solidFill>
                      <a:srgbClr val="263FB4"/>
                    </a:solidFill>
                  </a:rPr>
                  <a:t>Non-T1D</a:t>
                </a:r>
              </a:p>
            </p:txBody>
          </p:sp>
          <p:sp>
            <p:nvSpPr>
              <p:cNvPr id="76" name="TextBox 75">
                <a:extLst>
                  <a:ext uri="{FF2B5EF4-FFF2-40B4-BE49-F238E27FC236}">
                    <a16:creationId xmlns:a16="http://schemas.microsoft.com/office/drawing/2014/main" id="{D50C3713-A448-1243-B5B4-F8B66A6B1F0D}"/>
                  </a:ext>
                </a:extLst>
              </p:cNvPr>
              <p:cNvSpPr txBox="1"/>
              <p:nvPr/>
            </p:nvSpPr>
            <p:spPr>
              <a:xfrm>
                <a:off x="1805246" y="1224073"/>
                <a:ext cx="341772" cy="216815"/>
              </a:xfrm>
              <a:prstGeom prst="rect">
                <a:avLst/>
              </a:prstGeom>
              <a:noFill/>
            </p:spPr>
            <p:txBody>
              <a:bodyPr wrap="none" rtlCol="0">
                <a:spAutoFit/>
              </a:bodyPr>
              <a:lstStyle/>
              <a:p>
                <a:r>
                  <a:rPr lang="en-US" sz="1200" b="1" dirty="0">
                    <a:solidFill>
                      <a:srgbClr val="FF0000"/>
                    </a:solidFill>
                  </a:rPr>
                  <a:t>T1D</a:t>
                </a:r>
              </a:p>
            </p:txBody>
          </p:sp>
        </p:grpSp>
        <p:pic>
          <p:nvPicPr>
            <p:cNvPr id="6" name="Picture 5">
              <a:extLst>
                <a:ext uri="{FF2B5EF4-FFF2-40B4-BE49-F238E27FC236}">
                  <a16:creationId xmlns:a16="http://schemas.microsoft.com/office/drawing/2014/main" id="{043F20F4-4EEC-CF4A-9AEA-8CE8A6BBD99C}"/>
                </a:ext>
              </a:extLst>
            </p:cNvPr>
            <p:cNvPicPr>
              <a:picLocks noChangeAspect="1"/>
            </p:cNvPicPr>
            <p:nvPr/>
          </p:nvPicPr>
          <p:blipFill rotWithShape="1">
            <a:blip r:embed="rId4"/>
            <a:srcRect l="2651" t="3307"/>
            <a:stretch/>
          </p:blipFill>
          <p:spPr>
            <a:xfrm>
              <a:off x="245360" y="3322807"/>
              <a:ext cx="4832005" cy="2399727"/>
            </a:xfrm>
            <a:prstGeom prst="rect">
              <a:avLst/>
            </a:prstGeom>
          </p:spPr>
        </p:pic>
        <p:sp>
          <p:nvSpPr>
            <p:cNvPr id="77" name="Rectangle 76">
              <a:extLst>
                <a:ext uri="{FF2B5EF4-FFF2-40B4-BE49-F238E27FC236}">
                  <a16:creationId xmlns:a16="http://schemas.microsoft.com/office/drawing/2014/main" id="{9696E9D3-46BF-6740-BD8A-6BFFAB29BA44}"/>
                </a:ext>
              </a:extLst>
            </p:cNvPr>
            <p:cNvSpPr/>
            <p:nvPr/>
          </p:nvSpPr>
          <p:spPr>
            <a:xfrm>
              <a:off x="3521753" y="5343849"/>
              <a:ext cx="293670" cy="195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C669666-8467-A74F-BDA3-6E9A02E92756}"/>
                </a:ext>
              </a:extLst>
            </p:cNvPr>
            <p:cNvPicPr>
              <a:picLocks noChangeAspect="1"/>
            </p:cNvPicPr>
            <p:nvPr/>
          </p:nvPicPr>
          <p:blipFill rotWithShape="1">
            <a:blip r:embed="rId5"/>
            <a:srcRect l="2512" t="4324"/>
            <a:stretch/>
          </p:blipFill>
          <p:spPr>
            <a:xfrm>
              <a:off x="5891613" y="3349217"/>
              <a:ext cx="4577457" cy="2246194"/>
            </a:xfrm>
            <a:prstGeom prst="rect">
              <a:avLst/>
            </a:prstGeom>
          </p:spPr>
        </p:pic>
        <p:sp>
          <p:nvSpPr>
            <p:cNvPr id="78" name="Rectangle 77">
              <a:extLst>
                <a:ext uri="{FF2B5EF4-FFF2-40B4-BE49-F238E27FC236}">
                  <a16:creationId xmlns:a16="http://schemas.microsoft.com/office/drawing/2014/main" id="{78E54329-9EB3-8D4F-95D3-597CB0E659D3}"/>
                </a:ext>
              </a:extLst>
            </p:cNvPr>
            <p:cNvSpPr/>
            <p:nvPr/>
          </p:nvSpPr>
          <p:spPr>
            <a:xfrm>
              <a:off x="9148859" y="5254078"/>
              <a:ext cx="293670" cy="195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DC005D-E281-2247-8BEA-E46A56C38BFD}"/>
                </a:ext>
              </a:extLst>
            </p:cNvPr>
            <p:cNvPicPr>
              <a:picLocks noChangeAspect="1"/>
            </p:cNvPicPr>
            <p:nvPr/>
          </p:nvPicPr>
          <p:blipFill rotWithShape="1">
            <a:blip r:embed="rId6"/>
            <a:srcRect l="2512" t="4023"/>
            <a:stretch/>
          </p:blipFill>
          <p:spPr>
            <a:xfrm>
              <a:off x="5801371" y="478721"/>
              <a:ext cx="5026956" cy="2474507"/>
            </a:xfrm>
            <a:prstGeom prst="rect">
              <a:avLst/>
            </a:prstGeom>
          </p:spPr>
        </p:pic>
      </p:grpSp>
    </p:spTree>
    <p:extLst>
      <p:ext uri="{BB962C8B-B14F-4D97-AF65-F5344CB8AC3E}">
        <p14:creationId xmlns:p14="http://schemas.microsoft.com/office/powerpoint/2010/main" val="2306041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Box 101">
            <a:extLst>
              <a:ext uri="{FF2B5EF4-FFF2-40B4-BE49-F238E27FC236}">
                <a16:creationId xmlns:a16="http://schemas.microsoft.com/office/drawing/2014/main" id="{B683F963-2A64-3D48-ADE8-CEB43A5B74E5}"/>
              </a:ext>
            </a:extLst>
          </p:cNvPr>
          <p:cNvSpPr txBox="1"/>
          <p:nvPr/>
        </p:nvSpPr>
        <p:spPr>
          <a:xfrm>
            <a:off x="60176" y="5998351"/>
            <a:ext cx="11885747" cy="584775"/>
          </a:xfrm>
          <a:prstGeom prst="rect">
            <a:avLst/>
          </a:prstGeom>
          <a:noFill/>
        </p:spPr>
        <p:txBody>
          <a:bodyPr wrap="square" rtlCol="0">
            <a:spAutoFit/>
          </a:bodyPr>
          <a:lstStyle/>
          <a:p>
            <a:pPr algn="just"/>
            <a:r>
              <a:rPr lang="en-US" sz="1600" dirty="0"/>
              <a:t>Figure S12. </a:t>
            </a:r>
            <a:r>
              <a:rPr lang="en-AU" sz="1600" dirty="0"/>
              <a:t>Log2 transformed relative abundance (+ 0.01) of bacterial clusters based on broader functions in women with and without T1D across trimesters. </a:t>
            </a:r>
            <a:r>
              <a:rPr lang="en-US" sz="1600" dirty="0"/>
              <a:t>P: P-value. </a:t>
            </a:r>
          </a:p>
        </p:txBody>
      </p:sp>
      <p:grpSp>
        <p:nvGrpSpPr>
          <p:cNvPr id="3" name="Group 2">
            <a:extLst>
              <a:ext uri="{FF2B5EF4-FFF2-40B4-BE49-F238E27FC236}">
                <a16:creationId xmlns:a16="http://schemas.microsoft.com/office/drawing/2014/main" id="{1D524EF7-4512-B642-86D6-27DB1060082B}"/>
              </a:ext>
            </a:extLst>
          </p:cNvPr>
          <p:cNvGrpSpPr/>
          <p:nvPr/>
        </p:nvGrpSpPr>
        <p:grpSpPr>
          <a:xfrm>
            <a:off x="416043" y="255277"/>
            <a:ext cx="11690627" cy="5489895"/>
            <a:chOff x="416043" y="255277"/>
            <a:chExt cx="11690627" cy="5489895"/>
          </a:xfrm>
        </p:grpSpPr>
        <p:pic>
          <p:nvPicPr>
            <p:cNvPr id="16" name="Picture 15">
              <a:extLst>
                <a:ext uri="{FF2B5EF4-FFF2-40B4-BE49-F238E27FC236}">
                  <a16:creationId xmlns:a16="http://schemas.microsoft.com/office/drawing/2014/main" id="{41BA6219-8150-3D4D-8DAB-4A0513B9F432}"/>
                </a:ext>
              </a:extLst>
            </p:cNvPr>
            <p:cNvPicPr>
              <a:picLocks noChangeAspect="1"/>
            </p:cNvPicPr>
            <p:nvPr/>
          </p:nvPicPr>
          <p:blipFill rotWithShape="1">
            <a:blip r:embed="rId2"/>
            <a:srcRect l="7239" b="7740"/>
            <a:stretch/>
          </p:blipFill>
          <p:spPr>
            <a:xfrm>
              <a:off x="7285340" y="3183607"/>
              <a:ext cx="3392813" cy="2530878"/>
            </a:xfrm>
            <a:prstGeom prst="rect">
              <a:avLst/>
            </a:prstGeom>
          </p:spPr>
        </p:pic>
        <p:pic>
          <p:nvPicPr>
            <p:cNvPr id="14" name="Picture 13">
              <a:extLst>
                <a:ext uri="{FF2B5EF4-FFF2-40B4-BE49-F238E27FC236}">
                  <a16:creationId xmlns:a16="http://schemas.microsoft.com/office/drawing/2014/main" id="{44C5D6E8-2691-9A4E-8CDB-7D8B3A5EEBAF}"/>
                </a:ext>
              </a:extLst>
            </p:cNvPr>
            <p:cNvPicPr>
              <a:picLocks noChangeAspect="1"/>
            </p:cNvPicPr>
            <p:nvPr/>
          </p:nvPicPr>
          <p:blipFill rotWithShape="1">
            <a:blip r:embed="rId3"/>
            <a:srcRect l="6558" b="7129"/>
            <a:stretch/>
          </p:blipFill>
          <p:spPr>
            <a:xfrm>
              <a:off x="416043" y="3197551"/>
              <a:ext cx="3417718" cy="2547621"/>
            </a:xfrm>
            <a:prstGeom prst="rect">
              <a:avLst/>
            </a:prstGeom>
          </p:spPr>
        </p:pic>
        <p:pic>
          <p:nvPicPr>
            <p:cNvPr id="12" name="Picture 11">
              <a:extLst>
                <a:ext uri="{FF2B5EF4-FFF2-40B4-BE49-F238E27FC236}">
                  <a16:creationId xmlns:a16="http://schemas.microsoft.com/office/drawing/2014/main" id="{9766CB58-406A-4447-B687-04F36D42312A}"/>
                </a:ext>
              </a:extLst>
            </p:cNvPr>
            <p:cNvPicPr>
              <a:picLocks noChangeAspect="1"/>
            </p:cNvPicPr>
            <p:nvPr/>
          </p:nvPicPr>
          <p:blipFill rotWithShape="1">
            <a:blip r:embed="rId4"/>
            <a:srcRect l="6504" b="8317"/>
            <a:stretch/>
          </p:blipFill>
          <p:spPr>
            <a:xfrm>
              <a:off x="7221903" y="450082"/>
              <a:ext cx="3419701" cy="2515038"/>
            </a:xfrm>
            <a:prstGeom prst="rect">
              <a:avLst/>
            </a:prstGeom>
          </p:spPr>
        </p:pic>
        <p:pic>
          <p:nvPicPr>
            <p:cNvPr id="10" name="Picture 9">
              <a:extLst>
                <a:ext uri="{FF2B5EF4-FFF2-40B4-BE49-F238E27FC236}">
                  <a16:creationId xmlns:a16="http://schemas.microsoft.com/office/drawing/2014/main" id="{2556A86D-5386-A64F-A675-36E41E451E7F}"/>
                </a:ext>
              </a:extLst>
            </p:cNvPr>
            <p:cNvPicPr>
              <a:picLocks noChangeAspect="1"/>
            </p:cNvPicPr>
            <p:nvPr/>
          </p:nvPicPr>
          <p:blipFill rotWithShape="1">
            <a:blip r:embed="rId5"/>
            <a:srcRect l="6504" b="7740"/>
            <a:stretch/>
          </p:blipFill>
          <p:spPr>
            <a:xfrm>
              <a:off x="3812442" y="465494"/>
              <a:ext cx="3419700" cy="2530878"/>
            </a:xfrm>
            <a:prstGeom prst="rect">
              <a:avLst/>
            </a:prstGeom>
          </p:spPr>
        </p:pic>
        <p:pic>
          <p:nvPicPr>
            <p:cNvPr id="8" name="Picture 7">
              <a:extLst>
                <a:ext uri="{FF2B5EF4-FFF2-40B4-BE49-F238E27FC236}">
                  <a16:creationId xmlns:a16="http://schemas.microsoft.com/office/drawing/2014/main" id="{5BDFB8A5-B2DE-154F-B8C5-32270AC88DEF}"/>
                </a:ext>
              </a:extLst>
            </p:cNvPr>
            <p:cNvPicPr>
              <a:picLocks noChangeAspect="1"/>
            </p:cNvPicPr>
            <p:nvPr/>
          </p:nvPicPr>
          <p:blipFill rotWithShape="1">
            <a:blip r:embed="rId6"/>
            <a:srcRect l="6558" b="8317"/>
            <a:stretch/>
          </p:blipFill>
          <p:spPr>
            <a:xfrm>
              <a:off x="3899704" y="3205858"/>
              <a:ext cx="3417718" cy="2515038"/>
            </a:xfrm>
            <a:prstGeom prst="rect">
              <a:avLst/>
            </a:prstGeom>
          </p:spPr>
        </p:pic>
        <p:pic>
          <p:nvPicPr>
            <p:cNvPr id="6" name="Picture 5">
              <a:extLst>
                <a:ext uri="{FF2B5EF4-FFF2-40B4-BE49-F238E27FC236}">
                  <a16:creationId xmlns:a16="http://schemas.microsoft.com/office/drawing/2014/main" id="{7C9529B4-A34F-0549-A86D-A052B2303033}"/>
                </a:ext>
              </a:extLst>
            </p:cNvPr>
            <p:cNvPicPr>
              <a:picLocks noChangeAspect="1"/>
            </p:cNvPicPr>
            <p:nvPr/>
          </p:nvPicPr>
          <p:blipFill rotWithShape="1">
            <a:blip r:embed="rId7"/>
            <a:srcRect l="7620" b="7740"/>
            <a:stretch/>
          </p:blipFill>
          <p:spPr>
            <a:xfrm>
              <a:off x="454838" y="465494"/>
              <a:ext cx="3378923" cy="2530878"/>
            </a:xfrm>
            <a:prstGeom prst="rect">
              <a:avLst/>
            </a:prstGeom>
          </p:spPr>
        </p:pic>
        <p:grpSp>
          <p:nvGrpSpPr>
            <p:cNvPr id="2" name="Group 1">
              <a:extLst>
                <a:ext uri="{FF2B5EF4-FFF2-40B4-BE49-F238E27FC236}">
                  <a16:creationId xmlns:a16="http://schemas.microsoft.com/office/drawing/2014/main" id="{5D61687A-EEAC-6E4B-AEE6-E7FF5BE7DAB3}"/>
                </a:ext>
              </a:extLst>
            </p:cNvPr>
            <p:cNvGrpSpPr/>
            <p:nvPr/>
          </p:nvGrpSpPr>
          <p:grpSpPr>
            <a:xfrm>
              <a:off x="815835" y="255277"/>
              <a:ext cx="9541227" cy="4798082"/>
              <a:chOff x="474150" y="-10526"/>
              <a:chExt cx="11834662" cy="5111694"/>
            </a:xfrm>
          </p:grpSpPr>
          <p:grpSp>
            <p:nvGrpSpPr>
              <p:cNvPr id="60" name="Group 59">
                <a:extLst>
                  <a:ext uri="{FF2B5EF4-FFF2-40B4-BE49-F238E27FC236}">
                    <a16:creationId xmlns:a16="http://schemas.microsoft.com/office/drawing/2014/main" id="{48EAB763-8A79-5847-BCE1-69AB379A4EB9}"/>
                  </a:ext>
                </a:extLst>
              </p:cNvPr>
              <p:cNvGrpSpPr/>
              <p:nvPr/>
            </p:nvGrpSpPr>
            <p:grpSpPr>
              <a:xfrm>
                <a:off x="474150" y="20886"/>
                <a:ext cx="3514618" cy="1699927"/>
                <a:chOff x="349459" y="519063"/>
                <a:chExt cx="3514618" cy="1699927"/>
              </a:xfrm>
            </p:grpSpPr>
            <p:sp>
              <p:nvSpPr>
                <p:cNvPr id="61" name="TextBox 60">
                  <a:extLst>
                    <a:ext uri="{FF2B5EF4-FFF2-40B4-BE49-F238E27FC236}">
                      <a16:creationId xmlns:a16="http://schemas.microsoft.com/office/drawing/2014/main" id="{4FF7A64F-5157-7441-9716-C0F84F07CA12}"/>
                    </a:ext>
                  </a:extLst>
                </p:cNvPr>
                <p:cNvSpPr txBox="1"/>
                <p:nvPr/>
              </p:nvSpPr>
              <p:spPr>
                <a:xfrm>
                  <a:off x="349459" y="519063"/>
                  <a:ext cx="2542684" cy="292388"/>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LPS production bacterial cluster</a:t>
                  </a:r>
                </a:p>
              </p:txBody>
            </p:sp>
            <p:sp>
              <p:nvSpPr>
                <p:cNvPr id="62" name="TextBox 61">
                  <a:extLst>
                    <a:ext uri="{FF2B5EF4-FFF2-40B4-BE49-F238E27FC236}">
                      <a16:creationId xmlns:a16="http://schemas.microsoft.com/office/drawing/2014/main" id="{DD906248-68E1-C744-BF1F-65EEFB70046F}"/>
                    </a:ext>
                  </a:extLst>
                </p:cNvPr>
                <p:cNvSpPr txBox="1"/>
                <p:nvPr/>
              </p:nvSpPr>
              <p:spPr>
                <a:xfrm>
                  <a:off x="2921216" y="1854370"/>
                  <a:ext cx="942861"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P=0.005</a:t>
                  </a:r>
                </a:p>
              </p:txBody>
            </p:sp>
            <p:sp>
              <p:nvSpPr>
                <p:cNvPr id="63" name="TextBox 62">
                  <a:extLst>
                    <a:ext uri="{FF2B5EF4-FFF2-40B4-BE49-F238E27FC236}">
                      <a16:creationId xmlns:a16="http://schemas.microsoft.com/office/drawing/2014/main" id="{E1D422DB-1278-7C47-A783-51B94B78B628}"/>
                    </a:ext>
                  </a:extLst>
                </p:cNvPr>
                <p:cNvSpPr txBox="1"/>
                <p:nvPr/>
              </p:nvSpPr>
              <p:spPr>
                <a:xfrm>
                  <a:off x="1790156" y="1738426"/>
                  <a:ext cx="942861"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P=0.024</a:t>
                  </a:r>
                </a:p>
              </p:txBody>
            </p:sp>
            <p:sp>
              <p:nvSpPr>
                <p:cNvPr id="64" name="TextBox 63">
                  <a:extLst>
                    <a:ext uri="{FF2B5EF4-FFF2-40B4-BE49-F238E27FC236}">
                      <a16:creationId xmlns:a16="http://schemas.microsoft.com/office/drawing/2014/main" id="{AFBDF312-402F-BD48-A1BA-A35D0B2937C6}"/>
                    </a:ext>
                  </a:extLst>
                </p:cNvPr>
                <p:cNvSpPr txBox="1"/>
                <p:nvPr/>
              </p:nvSpPr>
              <p:spPr>
                <a:xfrm>
                  <a:off x="401741" y="1923886"/>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P=0.44</a:t>
                  </a:r>
                </a:p>
              </p:txBody>
            </p:sp>
          </p:grpSp>
          <p:grpSp>
            <p:nvGrpSpPr>
              <p:cNvPr id="68" name="Group 67">
                <a:extLst>
                  <a:ext uri="{FF2B5EF4-FFF2-40B4-BE49-F238E27FC236}">
                    <a16:creationId xmlns:a16="http://schemas.microsoft.com/office/drawing/2014/main" id="{DE500B5B-DB80-164A-B833-87101B4637AB}"/>
                  </a:ext>
                </a:extLst>
              </p:cNvPr>
              <p:cNvGrpSpPr/>
              <p:nvPr/>
            </p:nvGrpSpPr>
            <p:grpSpPr>
              <a:xfrm>
                <a:off x="4706743" y="-10526"/>
                <a:ext cx="3791994" cy="1693429"/>
                <a:chOff x="4582052" y="487651"/>
                <a:chExt cx="3791994" cy="1693429"/>
              </a:xfrm>
            </p:grpSpPr>
            <p:sp>
              <p:nvSpPr>
                <p:cNvPr id="69" name="TextBox 68">
                  <a:extLst>
                    <a:ext uri="{FF2B5EF4-FFF2-40B4-BE49-F238E27FC236}">
                      <a16:creationId xmlns:a16="http://schemas.microsoft.com/office/drawing/2014/main" id="{14548213-04BA-DA48-922C-179A744B67AD}"/>
                    </a:ext>
                  </a:extLst>
                </p:cNvPr>
                <p:cNvSpPr txBox="1"/>
                <p:nvPr/>
              </p:nvSpPr>
              <p:spPr>
                <a:xfrm>
                  <a:off x="4582052" y="487651"/>
                  <a:ext cx="2946832" cy="292388"/>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Vitamin K2 synthesis bacterial cluster</a:t>
                  </a:r>
                </a:p>
              </p:txBody>
            </p:sp>
            <p:sp>
              <p:nvSpPr>
                <p:cNvPr id="70" name="TextBox 69">
                  <a:extLst>
                    <a:ext uri="{FF2B5EF4-FFF2-40B4-BE49-F238E27FC236}">
                      <a16:creationId xmlns:a16="http://schemas.microsoft.com/office/drawing/2014/main" id="{85509F09-A4A9-B345-AF23-677D05F6C1B7}"/>
                    </a:ext>
                  </a:extLst>
                </p:cNvPr>
                <p:cNvSpPr txBox="1"/>
                <p:nvPr/>
              </p:nvSpPr>
              <p:spPr>
                <a:xfrm>
                  <a:off x="5981275" y="1885976"/>
                  <a:ext cx="975574" cy="295104"/>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P=0.002</a:t>
                  </a:r>
                </a:p>
              </p:txBody>
            </p:sp>
            <p:sp>
              <p:nvSpPr>
                <p:cNvPr id="71" name="TextBox 70">
                  <a:extLst>
                    <a:ext uri="{FF2B5EF4-FFF2-40B4-BE49-F238E27FC236}">
                      <a16:creationId xmlns:a16="http://schemas.microsoft.com/office/drawing/2014/main" id="{0BBE0E87-9A63-D949-BCAF-D668290E9159}"/>
                    </a:ext>
                  </a:extLst>
                </p:cNvPr>
                <p:cNvSpPr txBox="1"/>
                <p:nvPr/>
              </p:nvSpPr>
              <p:spPr>
                <a:xfrm>
                  <a:off x="4643835" y="1617536"/>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P=0.26</a:t>
                  </a:r>
                </a:p>
              </p:txBody>
            </p:sp>
            <p:sp>
              <p:nvSpPr>
                <p:cNvPr id="72" name="TextBox 71">
                  <a:extLst>
                    <a:ext uri="{FF2B5EF4-FFF2-40B4-BE49-F238E27FC236}">
                      <a16:creationId xmlns:a16="http://schemas.microsoft.com/office/drawing/2014/main" id="{1219AF94-EC80-2A48-8F63-295E4B13AB4B}"/>
                    </a:ext>
                  </a:extLst>
                </p:cNvPr>
                <p:cNvSpPr txBox="1"/>
                <p:nvPr/>
              </p:nvSpPr>
              <p:spPr>
                <a:xfrm>
                  <a:off x="7536566" y="1651134"/>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P=0.23</a:t>
                  </a:r>
                </a:p>
              </p:txBody>
            </p:sp>
          </p:grpSp>
          <p:grpSp>
            <p:nvGrpSpPr>
              <p:cNvPr id="75" name="Group 74">
                <a:extLst>
                  <a:ext uri="{FF2B5EF4-FFF2-40B4-BE49-F238E27FC236}">
                    <a16:creationId xmlns:a16="http://schemas.microsoft.com/office/drawing/2014/main" id="{946BE791-1EDB-0248-8A9C-51E354FCA666}"/>
                  </a:ext>
                </a:extLst>
              </p:cNvPr>
              <p:cNvGrpSpPr/>
              <p:nvPr/>
            </p:nvGrpSpPr>
            <p:grpSpPr>
              <a:xfrm>
                <a:off x="8914235" y="-10526"/>
                <a:ext cx="3388798" cy="1913500"/>
                <a:chOff x="1159837" y="3298801"/>
                <a:chExt cx="3388798" cy="1913500"/>
              </a:xfrm>
            </p:grpSpPr>
            <p:sp>
              <p:nvSpPr>
                <p:cNvPr id="76" name="TextBox 75">
                  <a:extLst>
                    <a:ext uri="{FF2B5EF4-FFF2-40B4-BE49-F238E27FC236}">
                      <a16:creationId xmlns:a16="http://schemas.microsoft.com/office/drawing/2014/main" id="{B40E3817-1D87-F042-B7C0-F547308F569C}"/>
                    </a:ext>
                  </a:extLst>
                </p:cNvPr>
                <p:cNvSpPr txBox="1"/>
                <p:nvPr/>
              </p:nvSpPr>
              <p:spPr>
                <a:xfrm>
                  <a:off x="1159837" y="3298801"/>
                  <a:ext cx="3039807" cy="292388"/>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Vitamin B12 synthesis bacterial cluster</a:t>
                  </a:r>
                </a:p>
              </p:txBody>
            </p:sp>
            <p:sp>
              <p:nvSpPr>
                <p:cNvPr id="77" name="TextBox 76">
                  <a:extLst>
                    <a:ext uri="{FF2B5EF4-FFF2-40B4-BE49-F238E27FC236}">
                      <a16:creationId xmlns:a16="http://schemas.microsoft.com/office/drawing/2014/main" id="{C32399AC-70A7-844C-B7CE-994D24397EFF}"/>
                    </a:ext>
                  </a:extLst>
                </p:cNvPr>
                <p:cNvSpPr txBox="1"/>
                <p:nvPr/>
              </p:nvSpPr>
              <p:spPr>
                <a:xfrm>
                  <a:off x="3711155" y="4917197"/>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P=0.04</a:t>
                  </a:r>
                </a:p>
              </p:txBody>
            </p:sp>
            <p:sp>
              <p:nvSpPr>
                <p:cNvPr id="78" name="TextBox 77">
                  <a:extLst>
                    <a:ext uri="{FF2B5EF4-FFF2-40B4-BE49-F238E27FC236}">
                      <a16:creationId xmlns:a16="http://schemas.microsoft.com/office/drawing/2014/main" id="{B7B12161-3119-074F-83D6-745C9EDA4298}"/>
                    </a:ext>
                  </a:extLst>
                </p:cNvPr>
                <p:cNvSpPr txBox="1"/>
                <p:nvPr/>
              </p:nvSpPr>
              <p:spPr>
                <a:xfrm>
                  <a:off x="2597435" y="4622093"/>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P=0.05</a:t>
                  </a:r>
                </a:p>
              </p:txBody>
            </p:sp>
            <p:sp>
              <p:nvSpPr>
                <p:cNvPr id="79" name="TextBox 78">
                  <a:extLst>
                    <a:ext uri="{FF2B5EF4-FFF2-40B4-BE49-F238E27FC236}">
                      <a16:creationId xmlns:a16="http://schemas.microsoft.com/office/drawing/2014/main" id="{15C0E819-F2BE-0647-BA75-169CC33046B9}"/>
                    </a:ext>
                  </a:extLst>
                </p:cNvPr>
                <p:cNvSpPr txBox="1"/>
                <p:nvPr/>
              </p:nvSpPr>
              <p:spPr>
                <a:xfrm>
                  <a:off x="1159837" y="4625965"/>
                  <a:ext cx="942861"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P=0.001</a:t>
                  </a:r>
                </a:p>
              </p:txBody>
            </p:sp>
          </p:grpSp>
          <p:grpSp>
            <p:nvGrpSpPr>
              <p:cNvPr id="99" name="Group 98">
                <a:extLst>
                  <a:ext uri="{FF2B5EF4-FFF2-40B4-BE49-F238E27FC236}">
                    <a16:creationId xmlns:a16="http://schemas.microsoft.com/office/drawing/2014/main" id="{7C729967-61EC-7C4A-90CC-5817167562FF}"/>
                  </a:ext>
                </a:extLst>
              </p:cNvPr>
              <p:cNvGrpSpPr/>
              <p:nvPr/>
            </p:nvGrpSpPr>
            <p:grpSpPr>
              <a:xfrm>
                <a:off x="539337" y="2944563"/>
                <a:ext cx="3300535" cy="1925974"/>
                <a:chOff x="442356" y="3068667"/>
                <a:chExt cx="3300535" cy="1925974"/>
              </a:xfrm>
            </p:grpSpPr>
            <p:sp>
              <p:nvSpPr>
                <p:cNvPr id="82" name="TextBox 81">
                  <a:extLst>
                    <a:ext uri="{FF2B5EF4-FFF2-40B4-BE49-F238E27FC236}">
                      <a16:creationId xmlns:a16="http://schemas.microsoft.com/office/drawing/2014/main" id="{7AB7E034-9FBB-A144-AB2F-0EEC41738146}"/>
                    </a:ext>
                  </a:extLst>
                </p:cNvPr>
                <p:cNvSpPr txBox="1"/>
                <p:nvPr/>
              </p:nvSpPr>
              <p:spPr>
                <a:xfrm>
                  <a:off x="597766" y="3068667"/>
                  <a:ext cx="2946832" cy="292388"/>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Vitamin B6 synthesis bacterial cluster</a:t>
                  </a:r>
                </a:p>
              </p:txBody>
            </p:sp>
            <p:sp>
              <p:nvSpPr>
                <p:cNvPr id="83" name="TextBox 82">
                  <a:extLst>
                    <a:ext uri="{FF2B5EF4-FFF2-40B4-BE49-F238E27FC236}">
                      <a16:creationId xmlns:a16="http://schemas.microsoft.com/office/drawing/2014/main" id="{EAA7A8AA-82D8-3D45-861D-51CF4F66A788}"/>
                    </a:ext>
                  </a:extLst>
                </p:cNvPr>
                <p:cNvSpPr txBox="1"/>
                <p:nvPr/>
              </p:nvSpPr>
              <p:spPr>
                <a:xfrm>
                  <a:off x="2905411" y="4699537"/>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P=0.18</a:t>
                  </a:r>
                </a:p>
              </p:txBody>
            </p:sp>
            <p:sp>
              <p:nvSpPr>
                <p:cNvPr id="84" name="TextBox 83">
                  <a:extLst>
                    <a:ext uri="{FF2B5EF4-FFF2-40B4-BE49-F238E27FC236}">
                      <a16:creationId xmlns:a16="http://schemas.microsoft.com/office/drawing/2014/main" id="{44DC5483-38B2-8D4B-91B4-87E2456E9EA8}"/>
                    </a:ext>
                  </a:extLst>
                </p:cNvPr>
                <p:cNvSpPr txBox="1"/>
                <p:nvPr/>
              </p:nvSpPr>
              <p:spPr>
                <a:xfrm>
                  <a:off x="1751589" y="4565953"/>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P=0.05</a:t>
                  </a:r>
                </a:p>
              </p:txBody>
            </p:sp>
            <p:sp>
              <p:nvSpPr>
                <p:cNvPr id="85" name="TextBox 84">
                  <a:extLst>
                    <a:ext uri="{FF2B5EF4-FFF2-40B4-BE49-F238E27FC236}">
                      <a16:creationId xmlns:a16="http://schemas.microsoft.com/office/drawing/2014/main" id="{A7B08E4F-71EB-6A40-8C2F-DFEE05AC3D6E}"/>
                    </a:ext>
                  </a:extLst>
                </p:cNvPr>
                <p:cNvSpPr txBox="1"/>
                <p:nvPr/>
              </p:nvSpPr>
              <p:spPr>
                <a:xfrm>
                  <a:off x="442356" y="4473309"/>
                  <a:ext cx="732099"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P=0.7</a:t>
                  </a:r>
                </a:p>
              </p:txBody>
            </p:sp>
          </p:grpSp>
          <p:grpSp>
            <p:nvGrpSpPr>
              <p:cNvPr id="98" name="Group 97">
                <a:extLst>
                  <a:ext uri="{FF2B5EF4-FFF2-40B4-BE49-F238E27FC236}">
                    <a16:creationId xmlns:a16="http://schemas.microsoft.com/office/drawing/2014/main" id="{9FE689C7-2EAF-2D49-9245-1D117B3DE82B}"/>
                  </a:ext>
                </a:extLst>
              </p:cNvPr>
              <p:cNvGrpSpPr/>
              <p:nvPr/>
            </p:nvGrpSpPr>
            <p:grpSpPr>
              <a:xfrm>
                <a:off x="4795174" y="2952580"/>
                <a:ext cx="3277141" cy="1832653"/>
                <a:chOff x="4698193" y="3076684"/>
                <a:chExt cx="3277141" cy="1832653"/>
              </a:xfrm>
            </p:grpSpPr>
            <p:sp>
              <p:nvSpPr>
                <p:cNvPr id="88" name="TextBox 87">
                  <a:extLst>
                    <a:ext uri="{FF2B5EF4-FFF2-40B4-BE49-F238E27FC236}">
                      <a16:creationId xmlns:a16="http://schemas.microsoft.com/office/drawing/2014/main" id="{117F791F-781C-404F-8246-39D54D643048}"/>
                    </a:ext>
                  </a:extLst>
                </p:cNvPr>
                <p:cNvSpPr txBox="1"/>
                <p:nvPr/>
              </p:nvSpPr>
              <p:spPr>
                <a:xfrm>
                  <a:off x="7137854" y="4614233"/>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P=0.04</a:t>
                  </a:r>
                </a:p>
              </p:txBody>
            </p:sp>
            <p:sp>
              <p:nvSpPr>
                <p:cNvPr id="89" name="TextBox 88">
                  <a:extLst>
                    <a:ext uri="{FF2B5EF4-FFF2-40B4-BE49-F238E27FC236}">
                      <a16:creationId xmlns:a16="http://schemas.microsoft.com/office/drawing/2014/main" id="{F9B9E407-A7C7-B345-B6B0-381F370F63B0}"/>
                    </a:ext>
                  </a:extLst>
                </p:cNvPr>
                <p:cNvSpPr txBox="1"/>
                <p:nvPr/>
              </p:nvSpPr>
              <p:spPr>
                <a:xfrm>
                  <a:off x="6018855" y="4329922"/>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P=0.06</a:t>
                  </a:r>
                </a:p>
              </p:txBody>
            </p:sp>
            <p:sp>
              <p:nvSpPr>
                <p:cNvPr id="90" name="TextBox 89">
                  <a:extLst>
                    <a:ext uri="{FF2B5EF4-FFF2-40B4-BE49-F238E27FC236}">
                      <a16:creationId xmlns:a16="http://schemas.microsoft.com/office/drawing/2014/main" id="{3B2F8A13-3DC4-954E-B137-7E199B2C28A1}"/>
                    </a:ext>
                  </a:extLst>
                </p:cNvPr>
                <p:cNvSpPr txBox="1"/>
                <p:nvPr/>
              </p:nvSpPr>
              <p:spPr>
                <a:xfrm>
                  <a:off x="4782000" y="4288954"/>
                  <a:ext cx="942861"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P=0.001</a:t>
                  </a:r>
                </a:p>
              </p:txBody>
            </p:sp>
            <p:sp>
              <p:nvSpPr>
                <p:cNvPr id="91" name="TextBox 90">
                  <a:extLst>
                    <a:ext uri="{FF2B5EF4-FFF2-40B4-BE49-F238E27FC236}">
                      <a16:creationId xmlns:a16="http://schemas.microsoft.com/office/drawing/2014/main" id="{2A51BD2B-096B-2540-9A81-F63046402A83}"/>
                    </a:ext>
                  </a:extLst>
                </p:cNvPr>
                <p:cNvSpPr txBox="1"/>
                <p:nvPr/>
              </p:nvSpPr>
              <p:spPr>
                <a:xfrm>
                  <a:off x="4698193" y="3076684"/>
                  <a:ext cx="2654188" cy="292387"/>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SCFA production bacterial cluster</a:t>
                  </a:r>
                </a:p>
              </p:txBody>
            </p:sp>
          </p:grpSp>
          <p:sp>
            <p:nvSpPr>
              <p:cNvPr id="94" name="TextBox 93">
                <a:extLst>
                  <a:ext uri="{FF2B5EF4-FFF2-40B4-BE49-F238E27FC236}">
                    <a16:creationId xmlns:a16="http://schemas.microsoft.com/office/drawing/2014/main" id="{625AE8B1-66EC-6547-A0CD-C1F841555033}"/>
                  </a:ext>
                </a:extLst>
              </p:cNvPr>
              <p:cNvSpPr txBox="1"/>
              <p:nvPr/>
            </p:nvSpPr>
            <p:spPr>
              <a:xfrm>
                <a:off x="8963470" y="2949215"/>
                <a:ext cx="2776722" cy="292388"/>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Mucin degradation bacterial cluster</a:t>
                </a:r>
              </a:p>
            </p:txBody>
          </p:sp>
          <p:sp>
            <p:nvSpPr>
              <p:cNvPr id="95" name="TextBox 94">
                <a:extLst>
                  <a:ext uri="{FF2B5EF4-FFF2-40B4-BE49-F238E27FC236}">
                    <a16:creationId xmlns:a16="http://schemas.microsoft.com/office/drawing/2014/main" id="{643F9B38-F5DA-AA42-B924-A3CCC4635604}"/>
                  </a:ext>
                </a:extLst>
              </p:cNvPr>
              <p:cNvSpPr txBox="1"/>
              <p:nvPr/>
            </p:nvSpPr>
            <p:spPr>
              <a:xfrm>
                <a:off x="11576713" y="4806064"/>
                <a:ext cx="732099"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P=0.1</a:t>
                </a:r>
              </a:p>
            </p:txBody>
          </p:sp>
          <p:sp>
            <p:nvSpPr>
              <p:cNvPr id="96" name="TextBox 95">
                <a:extLst>
                  <a:ext uri="{FF2B5EF4-FFF2-40B4-BE49-F238E27FC236}">
                    <a16:creationId xmlns:a16="http://schemas.microsoft.com/office/drawing/2014/main" id="{34B80AB8-FF29-7946-B883-E972DEF005D2}"/>
                  </a:ext>
                </a:extLst>
              </p:cNvPr>
              <p:cNvSpPr txBox="1"/>
              <p:nvPr/>
            </p:nvSpPr>
            <p:spPr>
              <a:xfrm>
                <a:off x="10434139" y="4438557"/>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P=0.07</a:t>
                </a:r>
              </a:p>
            </p:txBody>
          </p:sp>
          <p:sp>
            <p:nvSpPr>
              <p:cNvPr id="97" name="TextBox 96">
                <a:extLst>
                  <a:ext uri="{FF2B5EF4-FFF2-40B4-BE49-F238E27FC236}">
                    <a16:creationId xmlns:a16="http://schemas.microsoft.com/office/drawing/2014/main" id="{C62C1F8F-5B48-BD47-9DE8-CA8FAE2491B3}"/>
                  </a:ext>
                </a:extLst>
              </p:cNvPr>
              <p:cNvSpPr txBox="1"/>
              <p:nvPr/>
            </p:nvSpPr>
            <p:spPr>
              <a:xfrm>
                <a:off x="9241083" y="4258405"/>
                <a:ext cx="837480" cy="295104"/>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P=0.02</a:t>
                </a:r>
              </a:p>
            </p:txBody>
          </p:sp>
        </p:grpSp>
        <p:grpSp>
          <p:nvGrpSpPr>
            <p:cNvPr id="42" name="Group 41">
              <a:extLst>
                <a:ext uri="{FF2B5EF4-FFF2-40B4-BE49-F238E27FC236}">
                  <a16:creationId xmlns:a16="http://schemas.microsoft.com/office/drawing/2014/main" id="{D74CC22E-8810-1B48-A500-F33D10600A05}"/>
                </a:ext>
              </a:extLst>
            </p:cNvPr>
            <p:cNvGrpSpPr/>
            <p:nvPr/>
          </p:nvGrpSpPr>
          <p:grpSpPr>
            <a:xfrm>
              <a:off x="10738386" y="1219275"/>
              <a:ext cx="1368284" cy="738902"/>
              <a:chOff x="9308547" y="1160826"/>
              <a:chExt cx="1368284" cy="738902"/>
            </a:xfrm>
          </p:grpSpPr>
          <p:sp>
            <p:nvSpPr>
              <p:cNvPr id="44" name="TextBox 43">
                <a:extLst>
                  <a:ext uri="{FF2B5EF4-FFF2-40B4-BE49-F238E27FC236}">
                    <a16:creationId xmlns:a16="http://schemas.microsoft.com/office/drawing/2014/main" id="{DC3E769A-20B7-7049-8B48-D6A1B2DA90F8}"/>
                  </a:ext>
                </a:extLst>
              </p:cNvPr>
              <p:cNvSpPr txBox="1"/>
              <p:nvPr/>
            </p:nvSpPr>
            <p:spPr>
              <a:xfrm>
                <a:off x="9767916" y="1261962"/>
                <a:ext cx="522900" cy="307777"/>
              </a:xfrm>
              <a:prstGeom prst="rect">
                <a:avLst/>
              </a:prstGeom>
              <a:solidFill>
                <a:schemeClr val="bg1"/>
              </a:solidFill>
            </p:spPr>
            <p:txBody>
              <a:bodyPr wrap="none" rtlCol="0">
                <a:spAutoFit/>
              </a:bodyPr>
              <a:lstStyle/>
              <a:p>
                <a:r>
                  <a:rPr lang="en-US" sz="1400" dirty="0">
                    <a:latin typeface="Arial" panose="020B0604020202020204" pitchFamily="34" charset="0"/>
                    <a:cs typeface="Arial" panose="020B0604020202020204" pitchFamily="34" charset="0"/>
                  </a:rPr>
                  <a:t>T1D</a:t>
                </a:r>
              </a:p>
            </p:txBody>
          </p:sp>
          <p:sp>
            <p:nvSpPr>
              <p:cNvPr id="45" name="TextBox 44">
                <a:extLst>
                  <a:ext uri="{FF2B5EF4-FFF2-40B4-BE49-F238E27FC236}">
                    <a16:creationId xmlns:a16="http://schemas.microsoft.com/office/drawing/2014/main" id="{5CA94E25-0F59-AF4C-A30F-790A03BA749B}"/>
                  </a:ext>
                </a:extLst>
              </p:cNvPr>
              <p:cNvSpPr txBox="1"/>
              <p:nvPr/>
            </p:nvSpPr>
            <p:spPr>
              <a:xfrm>
                <a:off x="9766004" y="1591951"/>
                <a:ext cx="910827" cy="307777"/>
              </a:xfrm>
              <a:prstGeom prst="rect">
                <a:avLst/>
              </a:prstGeom>
              <a:solidFill>
                <a:schemeClr val="bg1"/>
              </a:solidFill>
            </p:spPr>
            <p:txBody>
              <a:bodyPr wrap="none" rtlCol="0">
                <a:spAutoFit/>
              </a:bodyPr>
              <a:lstStyle/>
              <a:p>
                <a:r>
                  <a:rPr lang="en-US" sz="1400" dirty="0">
                    <a:latin typeface="Arial" panose="020B0604020202020204" pitchFamily="34" charset="0"/>
                    <a:cs typeface="Arial" panose="020B0604020202020204" pitchFamily="34" charset="0"/>
                  </a:rPr>
                  <a:t>Non-T1D</a:t>
                </a:r>
              </a:p>
            </p:txBody>
          </p:sp>
          <p:pic>
            <p:nvPicPr>
              <p:cNvPr id="46" name="Picture 45">
                <a:extLst>
                  <a:ext uri="{FF2B5EF4-FFF2-40B4-BE49-F238E27FC236}">
                    <a16:creationId xmlns:a16="http://schemas.microsoft.com/office/drawing/2014/main" id="{C82EBF9C-2225-024F-893D-56447E000196}"/>
                  </a:ext>
                </a:extLst>
              </p:cNvPr>
              <p:cNvPicPr>
                <a:picLocks noChangeAspect="1"/>
              </p:cNvPicPr>
              <p:nvPr/>
            </p:nvPicPr>
            <p:blipFill rotWithShape="1">
              <a:blip r:embed="rId8"/>
              <a:srcRect l="85769" t="48366" r="9784" b="46861"/>
              <a:stretch/>
            </p:blipFill>
            <p:spPr>
              <a:xfrm>
                <a:off x="9308547" y="1531611"/>
                <a:ext cx="458413" cy="351431"/>
              </a:xfrm>
              <a:prstGeom prst="rect">
                <a:avLst/>
              </a:prstGeom>
            </p:spPr>
          </p:pic>
          <p:pic>
            <p:nvPicPr>
              <p:cNvPr id="47" name="Picture 46">
                <a:extLst>
                  <a:ext uri="{FF2B5EF4-FFF2-40B4-BE49-F238E27FC236}">
                    <a16:creationId xmlns:a16="http://schemas.microsoft.com/office/drawing/2014/main" id="{B1C67F93-D097-5C48-9655-ECF832CC412A}"/>
                  </a:ext>
                </a:extLst>
              </p:cNvPr>
              <p:cNvPicPr>
                <a:picLocks noChangeAspect="1"/>
              </p:cNvPicPr>
              <p:nvPr/>
            </p:nvPicPr>
            <p:blipFill rotWithShape="1">
              <a:blip r:embed="rId8"/>
              <a:srcRect l="85769" t="52273" r="9784" b="42856"/>
              <a:stretch/>
            </p:blipFill>
            <p:spPr>
              <a:xfrm>
                <a:off x="9308547" y="1160826"/>
                <a:ext cx="458413" cy="358682"/>
              </a:xfrm>
              <a:prstGeom prst="rect">
                <a:avLst/>
              </a:prstGeom>
            </p:spPr>
          </p:pic>
        </p:grpSp>
        <p:sp>
          <p:nvSpPr>
            <p:cNvPr id="48" name="TextBox 47">
              <a:extLst>
                <a:ext uri="{FF2B5EF4-FFF2-40B4-BE49-F238E27FC236}">
                  <a16:creationId xmlns:a16="http://schemas.microsoft.com/office/drawing/2014/main" id="{BDEBDEAF-2956-BD46-81EE-3154E790492F}"/>
                </a:ext>
              </a:extLst>
            </p:cNvPr>
            <p:cNvSpPr txBox="1"/>
            <p:nvPr/>
          </p:nvSpPr>
          <p:spPr>
            <a:xfrm>
              <a:off x="10712893" y="1012407"/>
              <a:ext cx="1233030"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T1D status</a:t>
              </a:r>
            </a:p>
          </p:txBody>
        </p:sp>
      </p:grpSp>
    </p:spTree>
    <p:extLst>
      <p:ext uri="{BB962C8B-B14F-4D97-AF65-F5344CB8AC3E}">
        <p14:creationId xmlns:p14="http://schemas.microsoft.com/office/powerpoint/2010/main" val="2045521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35C0251-CDFD-0C4F-BD16-A2BCAF168ECC}"/>
              </a:ext>
            </a:extLst>
          </p:cNvPr>
          <p:cNvGrpSpPr/>
          <p:nvPr/>
        </p:nvGrpSpPr>
        <p:grpSpPr>
          <a:xfrm>
            <a:off x="9389053" y="1669472"/>
            <a:ext cx="1495922" cy="1115499"/>
            <a:chOff x="10696078" y="1385172"/>
            <a:chExt cx="1495922" cy="1115499"/>
          </a:xfrm>
        </p:grpSpPr>
        <p:sp>
          <p:nvSpPr>
            <p:cNvPr id="15" name="TextBox 14">
              <a:extLst>
                <a:ext uri="{FF2B5EF4-FFF2-40B4-BE49-F238E27FC236}">
                  <a16:creationId xmlns:a16="http://schemas.microsoft.com/office/drawing/2014/main" id="{BF1CE10C-4423-BD4A-90D7-2D3689984940}"/>
                </a:ext>
              </a:extLst>
            </p:cNvPr>
            <p:cNvSpPr txBox="1"/>
            <p:nvPr/>
          </p:nvSpPr>
          <p:spPr>
            <a:xfrm>
              <a:off x="10696078" y="1385172"/>
              <a:ext cx="149592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T1D status</a:t>
              </a:r>
            </a:p>
          </p:txBody>
        </p:sp>
        <p:sp>
          <p:nvSpPr>
            <p:cNvPr id="16" name="TextBox 15">
              <a:extLst>
                <a:ext uri="{FF2B5EF4-FFF2-40B4-BE49-F238E27FC236}">
                  <a16:creationId xmlns:a16="http://schemas.microsoft.com/office/drawing/2014/main" id="{B0598965-DF58-8F46-AE6B-D63E3514DD82}"/>
                </a:ext>
              </a:extLst>
            </p:cNvPr>
            <p:cNvSpPr txBox="1"/>
            <p:nvPr/>
          </p:nvSpPr>
          <p:spPr>
            <a:xfrm>
              <a:off x="11141342" y="1832128"/>
              <a:ext cx="570990"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T1D</a:t>
              </a:r>
            </a:p>
          </p:txBody>
        </p:sp>
        <p:sp>
          <p:nvSpPr>
            <p:cNvPr id="17" name="TextBox 16">
              <a:extLst>
                <a:ext uri="{FF2B5EF4-FFF2-40B4-BE49-F238E27FC236}">
                  <a16:creationId xmlns:a16="http://schemas.microsoft.com/office/drawing/2014/main" id="{AA372A9D-4766-5440-A69A-16FBC2E13B20}"/>
                </a:ext>
              </a:extLst>
            </p:cNvPr>
            <p:cNvSpPr txBox="1"/>
            <p:nvPr/>
          </p:nvSpPr>
          <p:spPr>
            <a:xfrm>
              <a:off x="11139430" y="2162117"/>
              <a:ext cx="1015021" cy="338554"/>
            </a:xfrm>
            <a:prstGeom prst="rect">
              <a:avLst/>
            </a:prstGeom>
            <a:solidFill>
              <a:schemeClr val="bg1"/>
            </a:solidFill>
          </p:spPr>
          <p:txBody>
            <a:bodyPr wrap="none" rtlCol="0">
              <a:spAutoFit/>
            </a:bodyPr>
            <a:lstStyle/>
            <a:p>
              <a:r>
                <a:rPr lang="en-US" sz="1600" dirty="0">
                  <a:latin typeface="Arial" panose="020B0604020202020204" pitchFamily="34" charset="0"/>
                  <a:cs typeface="Arial" panose="020B0604020202020204" pitchFamily="34" charset="0"/>
                </a:rPr>
                <a:t>Non-T1D</a:t>
              </a:r>
            </a:p>
          </p:txBody>
        </p:sp>
        <p:sp>
          <p:nvSpPr>
            <p:cNvPr id="18" name="Oval 17">
              <a:extLst>
                <a:ext uri="{FF2B5EF4-FFF2-40B4-BE49-F238E27FC236}">
                  <a16:creationId xmlns:a16="http://schemas.microsoft.com/office/drawing/2014/main" id="{76FCDA00-8882-7C4E-AF1C-2E860440F54E}"/>
                </a:ext>
              </a:extLst>
            </p:cNvPr>
            <p:cNvSpPr/>
            <p:nvPr/>
          </p:nvSpPr>
          <p:spPr>
            <a:xfrm>
              <a:off x="10889301" y="1896713"/>
              <a:ext cx="167390" cy="1891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3666EA8-3C05-9A41-898F-DB65ED39BB55}"/>
                </a:ext>
              </a:extLst>
            </p:cNvPr>
            <p:cNvSpPr/>
            <p:nvPr/>
          </p:nvSpPr>
          <p:spPr>
            <a:xfrm>
              <a:off x="10889301" y="2236797"/>
              <a:ext cx="167390" cy="189194"/>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B0FB9319-67B4-F546-92CB-BBFC39E0573C}"/>
              </a:ext>
            </a:extLst>
          </p:cNvPr>
          <p:cNvSpPr>
            <a:spLocks noChangeArrowheads="1"/>
          </p:cNvSpPr>
          <p:nvPr/>
        </p:nvSpPr>
        <p:spPr bwMode="auto">
          <a:xfrm>
            <a:off x="1306787" y="5185533"/>
            <a:ext cx="762059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AU" altLang="en-US" sz="1600" i="0" u="none" strike="noStrike" cap="none" normalizeH="0" baseline="0" dirty="0">
                <a:ln>
                  <a:noFill/>
                </a:ln>
                <a:solidFill>
                  <a:schemeClr val="tx1"/>
                </a:solidFill>
                <a:effectLst/>
                <a:ea typeface="Times New Roman" panose="02020603050405020304" pitchFamily="18" charset="0"/>
              </a:rPr>
              <a:t>Figure S13. Boxplots representing the distribution of measures for </a:t>
            </a:r>
            <a:r>
              <a:rPr lang="en-AU" altLang="en-US" sz="1600" dirty="0">
                <a:ea typeface="Times New Roman" panose="02020603050405020304" pitchFamily="18" charset="0"/>
              </a:rPr>
              <a:t>calprotectin and I-FABP </a:t>
            </a:r>
            <a:r>
              <a:rPr kumimoji="0" lang="en-AU" altLang="en-US" sz="1600" i="0" u="none" strike="noStrike" cap="none" normalizeH="0" baseline="0" dirty="0">
                <a:ln>
                  <a:noFill/>
                </a:ln>
                <a:solidFill>
                  <a:schemeClr val="tx1"/>
                </a:solidFill>
                <a:effectLst/>
                <a:ea typeface="Times New Roman" panose="02020603050405020304" pitchFamily="18" charset="0"/>
              </a:rPr>
              <a:t>in women with and without T1D. </a:t>
            </a:r>
            <a:r>
              <a:rPr lang="en-US" sz="1600" dirty="0"/>
              <a:t>P: P-value.  </a:t>
            </a:r>
            <a:endParaRPr kumimoji="0" lang="en-AU" altLang="en-US" sz="1600" i="0" u="none" strike="noStrike" cap="none" normalizeH="0" baseline="0" dirty="0">
              <a:ln>
                <a:noFill/>
              </a:ln>
              <a:solidFill>
                <a:schemeClr val="tx1"/>
              </a:solidFill>
              <a:effectLst/>
            </a:endParaRPr>
          </a:p>
        </p:txBody>
      </p:sp>
      <p:pic>
        <p:nvPicPr>
          <p:cNvPr id="29" name="Picture 28">
            <a:extLst>
              <a:ext uri="{FF2B5EF4-FFF2-40B4-BE49-F238E27FC236}">
                <a16:creationId xmlns:a16="http://schemas.microsoft.com/office/drawing/2014/main" id="{7C4DF87B-6273-874C-B54E-3BB62FBC1CD8}"/>
              </a:ext>
            </a:extLst>
          </p:cNvPr>
          <p:cNvPicPr>
            <a:picLocks noChangeAspect="1"/>
          </p:cNvPicPr>
          <p:nvPr/>
        </p:nvPicPr>
        <p:blipFill>
          <a:blip r:embed="rId2"/>
          <a:stretch>
            <a:fillRect/>
          </a:stretch>
        </p:blipFill>
        <p:spPr>
          <a:xfrm>
            <a:off x="4730855" y="1249747"/>
            <a:ext cx="3657600" cy="3657600"/>
          </a:xfrm>
          <a:prstGeom prst="rect">
            <a:avLst/>
          </a:prstGeom>
        </p:spPr>
      </p:pic>
      <p:grpSp>
        <p:nvGrpSpPr>
          <p:cNvPr id="30" name="Group 29">
            <a:extLst>
              <a:ext uri="{FF2B5EF4-FFF2-40B4-BE49-F238E27FC236}">
                <a16:creationId xmlns:a16="http://schemas.microsoft.com/office/drawing/2014/main" id="{E5E76D53-B042-6D47-AF41-9EF558D017CF}"/>
              </a:ext>
            </a:extLst>
          </p:cNvPr>
          <p:cNvGrpSpPr/>
          <p:nvPr/>
        </p:nvGrpSpPr>
        <p:grpSpPr>
          <a:xfrm>
            <a:off x="6400530" y="1482252"/>
            <a:ext cx="1227909" cy="445531"/>
            <a:chOff x="6705600" y="2320198"/>
            <a:chExt cx="1227909" cy="445531"/>
          </a:xfrm>
        </p:grpSpPr>
        <p:sp>
          <p:nvSpPr>
            <p:cNvPr id="31" name="Right Brace 30">
              <a:extLst>
                <a:ext uri="{FF2B5EF4-FFF2-40B4-BE49-F238E27FC236}">
                  <a16:creationId xmlns:a16="http://schemas.microsoft.com/office/drawing/2014/main" id="{9CE2299C-2D93-5140-ACCE-E3797D51E73C}"/>
                </a:ext>
              </a:extLst>
            </p:cNvPr>
            <p:cNvSpPr/>
            <p:nvPr/>
          </p:nvSpPr>
          <p:spPr>
            <a:xfrm rot="16200000">
              <a:off x="7221583" y="2053803"/>
              <a:ext cx="195943" cy="122790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78427A77-5FA1-E649-8388-91240A03DD2B}"/>
                </a:ext>
              </a:extLst>
            </p:cNvPr>
            <p:cNvSpPr txBox="1"/>
            <p:nvPr/>
          </p:nvSpPr>
          <p:spPr>
            <a:xfrm>
              <a:off x="7179976" y="2320198"/>
              <a:ext cx="184731" cy="369332"/>
            </a:xfrm>
            <a:prstGeom prst="rect">
              <a:avLst/>
            </a:prstGeom>
            <a:noFill/>
          </p:spPr>
          <p:txBody>
            <a:bodyPr wrap="none" rtlCol="0">
              <a:spAutoFit/>
            </a:bodyPr>
            <a:lstStyle/>
            <a:p>
              <a:endParaRPr lang="en-US" dirty="0"/>
            </a:p>
          </p:txBody>
        </p:sp>
        <p:sp>
          <p:nvSpPr>
            <p:cNvPr id="33" name="TextBox 32">
              <a:extLst>
                <a:ext uri="{FF2B5EF4-FFF2-40B4-BE49-F238E27FC236}">
                  <a16:creationId xmlns:a16="http://schemas.microsoft.com/office/drawing/2014/main" id="{D0A47424-8FD8-5A45-94F2-C57F2DF1EB5B}"/>
                </a:ext>
              </a:extLst>
            </p:cNvPr>
            <p:cNvSpPr txBox="1"/>
            <p:nvPr/>
          </p:nvSpPr>
          <p:spPr>
            <a:xfrm>
              <a:off x="7044272" y="2366363"/>
              <a:ext cx="88838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 0.0003</a:t>
              </a:r>
            </a:p>
          </p:txBody>
        </p:sp>
      </p:grpSp>
      <p:pic>
        <p:nvPicPr>
          <p:cNvPr id="35" name="Picture 34">
            <a:extLst>
              <a:ext uri="{FF2B5EF4-FFF2-40B4-BE49-F238E27FC236}">
                <a16:creationId xmlns:a16="http://schemas.microsoft.com/office/drawing/2014/main" id="{1BC402A9-59AD-3046-9888-8D367D111B71}"/>
              </a:ext>
            </a:extLst>
          </p:cNvPr>
          <p:cNvPicPr>
            <a:picLocks noChangeAspect="1"/>
          </p:cNvPicPr>
          <p:nvPr/>
        </p:nvPicPr>
        <p:blipFill>
          <a:blip r:embed="rId3"/>
          <a:stretch>
            <a:fillRect/>
          </a:stretch>
        </p:blipFill>
        <p:spPr>
          <a:xfrm>
            <a:off x="988604" y="1249747"/>
            <a:ext cx="3657600" cy="3657600"/>
          </a:xfrm>
          <a:prstGeom prst="rect">
            <a:avLst/>
          </a:prstGeom>
        </p:spPr>
      </p:pic>
      <p:grpSp>
        <p:nvGrpSpPr>
          <p:cNvPr id="36" name="Group 35">
            <a:extLst>
              <a:ext uri="{FF2B5EF4-FFF2-40B4-BE49-F238E27FC236}">
                <a16:creationId xmlns:a16="http://schemas.microsoft.com/office/drawing/2014/main" id="{669A94D4-797B-6648-AC00-BC2CC6155703}"/>
              </a:ext>
            </a:extLst>
          </p:cNvPr>
          <p:cNvGrpSpPr/>
          <p:nvPr/>
        </p:nvGrpSpPr>
        <p:grpSpPr>
          <a:xfrm>
            <a:off x="2427679" y="2479333"/>
            <a:ext cx="1227909" cy="445531"/>
            <a:chOff x="6705600" y="2320198"/>
            <a:chExt cx="1227909" cy="445531"/>
          </a:xfrm>
        </p:grpSpPr>
        <p:sp>
          <p:nvSpPr>
            <p:cNvPr id="37" name="Right Brace 36">
              <a:extLst>
                <a:ext uri="{FF2B5EF4-FFF2-40B4-BE49-F238E27FC236}">
                  <a16:creationId xmlns:a16="http://schemas.microsoft.com/office/drawing/2014/main" id="{62770F7A-1BC6-EF4E-9EDB-CFAAD61E8495}"/>
                </a:ext>
              </a:extLst>
            </p:cNvPr>
            <p:cNvSpPr/>
            <p:nvPr/>
          </p:nvSpPr>
          <p:spPr>
            <a:xfrm rot="16200000">
              <a:off x="7221583" y="2053803"/>
              <a:ext cx="195943" cy="122790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37">
              <a:extLst>
                <a:ext uri="{FF2B5EF4-FFF2-40B4-BE49-F238E27FC236}">
                  <a16:creationId xmlns:a16="http://schemas.microsoft.com/office/drawing/2014/main" id="{C98550F7-85E3-544B-8AF8-930C2975A0C7}"/>
                </a:ext>
              </a:extLst>
            </p:cNvPr>
            <p:cNvSpPr txBox="1"/>
            <p:nvPr/>
          </p:nvSpPr>
          <p:spPr>
            <a:xfrm>
              <a:off x="7179976" y="2320198"/>
              <a:ext cx="184731" cy="369332"/>
            </a:xfrm>
            <a:prstGeom prst="rect">
              <a:avLst/>
            </a:prstGeom>
            <a:noFill/>
          </p:spPr>
          <p:txBody>
            <a:bodyPr wrap="none" rtlCol="0">
              <a:spAutoFit/>
            </a:bodyPr>
            <a:lstStyle/>
            <a:p>
              <a:endParaRPr lang="en-US" dirty="0"/>
            </a:p>
          </p:txBody>
        </p:sp>
        <p:sp>
          <p:nvSpPr>
            <p:cNvPr id="39" name="TextBox 38">
              <a:extLst>
                <a:ext uri="{FF2B5EF4-FFF2-40B4-BE49-F238E27FC236}">
                  <a16:creationId xmlns:a16="http://schemas.microsoft.com/office/drawing/2014/main" id="{C0E9850C-5CED-AC46-81BB-A44CFE0DDC41}"/>
                </a:ext>
              </a:extLst>
            </p:cNvPr>
            <p:cNvSpPr txBox="1"/>
            <p:nvPr/>
          </p:nvSpPr>
          <p:spPr>
            <a:xfrm>
              <a:off x="7044272" y="2366363"/>
              <a:ext cx="71846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P= 0.04</a:t>
              </a:r>
            </a:p>
          </p:txBody>
        </p:sp>
      </p:grpSp>
    </p:spTree>
    <p:extLst>
      <p:ext uri="{BB962C8B-B14F-4D97-AF65-F5344CB8AC3E}">
        <p14:creationId xmlns:p14="http://schemas.microsoft.com/office/powerpoint/2010/main" val="236440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150491</TotalTime>
  <Words>970</Words>
  <Application>Microsoft Macintosh PowerPoint</Application>
  <PresentationFormat>Widescreen</PresentationFormat>
  <Paragraphs>154</Paragraphs>
  <Slides>14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J. Roth Schulze</dc:creator>
  <cp:lastModifiedBy>Alexandra Schulze</cp:lastModifiedBy>
  <cp:revision>601</cp:revision>
  <dcterms:created xsi:type="dcterms:W3CDTF">2019-05-02T05:07:37Z</dcterms:created>
  <dcterms:modified xsi:type="dcterms:W3CDTF">2021-03-26T01:08:36Z</dcterms:modified>
</cp:coreProperties>
</file>