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BA05E-87FC-4171-A1C6-791969497D10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62F4E-8AAF-401A-BF6B-F8886390C6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BA05E-87FC-4171-A1C6-791969497D10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62F4E-8AAF-401A-BF6B-F8886390C6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BA05E-87FC-4171-A1C6-791969497D10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62F4E-8AAF-401A-BF6B-F8886390C6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BA05E-87FC-4171-A1C6-791969497D10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62F4E-8AAF-401A-BF6B-F8886390C6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BA05E-87FC-4171-A1C6-791969497D10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62F4E-8AAF-401A-BF6B-F8886390C6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BA05E-87FC-4171-A1C6-791969497D10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62F4E-8AAF-401A-BF6B-F8886390C6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BA05E-87FC-4171-A1C6-791969497D10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62F4E-8AAF-401A-BF6B-F8886390C6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BA05E-87FC-4171-A1C6-791969497D10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62F4E-8AAF-401A-BF6B-F8886390C6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BA05E-87FC-4171-A1C6-791969497D10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62F4E-8AAF-401A-BF6B-F8886390C6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BA05E-87FC-4171-A1C6-791969497D10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62F4E-8AAF-401A-BF6B-F8886390C6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BA05E-87FC-4171-A1C6-791969497D10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62F4E-8AAF-401A-BF6B-F8886390C6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BA05E-87FC-4171-A1C6-791969497D10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662F4E-8AAF-401A-BF6B-F8886390C6A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130" y="0"/>
            <a:ext cx="1470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Sup Figure 1</a:t>
            </a:r>
          </a:p>
        </p:txBody>
      </p:sp>
      <p:grpSp>
        <p:nvGrpSpPr>
          <p:cNvPr id="2" name="Group 3"/>
          <p:cNvGrpSpPr/>
          <p:nvPr/>
        </p:nvGrpSpPr>
        <p:grpSpPr>
          <a:xfrm>
            <a:off x="250191" y="2266693"/>
            <a:ext cx="8029415" cy="1994340"/>
            <a:chOff x="333587" y="2187868"/>
            <a:chExt cx="10705887" cy="1994340"/>
          </a:xfrm>
        </p:grpSpPr>
        <p:cxnSp>
          <p:nvCxnSpPr>
            <p:cNvPr id="6" name="Straight Connector 5"/>
            <p:cNvCxnSpPr/>
            <p:nvPr/>
          </p:nvCxnSpPr>
          <p:spPr>
            <a:xfrm flipV="1">
              <a:off x="1531714" y="3328416"/>
              <a:ext cx="8249341" cy="13825"/>
            </a:xfrm>
            <a:prstGeom prst="line">
              <a:avLst/>
            </a:prstGeom>
            <a:ln w="571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1515578" y="2910089"/>
              <a:ext cx="952389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0    1    2    3    4    5    6    7    8    9    10    11    12    13    14    15    16    17    18    19    </a:t>
              </a:r>
              <a:r>
                <a:rPr lang="en-GB" dirty="0"/>
                <a:t>20+</a:t>
              </a:r>
            </a:p>
            <a:p>
              <a:r>
                <a:rPr lang="en-GB" dirty="0" smtClean="0"/>
                <a:t> 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33587" y="2828587"/>
              <a:ext cx="12323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200" dirty="0"/>
                <a:t>Days </a:t>
              </a:r>
              <a:endParaRPr lang="en-GB" sz="1200" dirty="0" smtClean="0"/>
            </a:p>
            <a:p>
              <a:pPr algn="r"/>
              <a:r>
                <a:rPr lang="en-GB" sz="1200" i="1" dirty="0" smtClean="0"/>
                <a:t>in </a:t>
              </a:r>
              <a:r>
                <a:rPr lang="en-GB" sz="1200" i="1" dirty="0"/>
                <a:t>Vitro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67788" y="3535877"/>
              <a:ext cx="1700705" cy="646331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smtClean="0"/>
                <a:t>DS media +SB, DM</a:t>
              </a:r>
            </a:p>
            <a:p>
              <a:pPr algn="ctr"/>
              <a:r>
                <a:rPr lang="en-GB" sz="1200" dirty="0" smtClean="0"/>
                <a:t>(Y2 Day 0-4)</a:t>
              </a:r>
              <a:endParaRPr lang="en-GB" sz="12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268494" y="3535877"/>
              <a:ext cx="3484881" cy="461665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smtClean="0"/>
                <a:t>Induction Media</a:t>
              </a:r>
            </a:p>
            <a:p>
              <a:pPr algn="ctr"/>
              <a:r>
                <a:rPr lang="en-GB" sz="1200" dirty="0" smtClean="0"/>
                <a:t>(+SB +CHIR)</a:t>
              </a:r>
              <a:endParaRPr lang="en-GB" sz="12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753375" y="3535877"/>
              <a:ext cx="3027680" cy="4616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smtClean="0"/>
                <a:t>CODM </a:t>
              </a:r>
            </a:p>
            <a:p>
              <a:pPr algn="ctr"/>
              <a:r>
                <a:rPr lang="en-GB" sz="1200" dirty="0" smtClean="0"/>
                <a:t>+ Vitamin A</a:t>
              </a:r>
              <a:endParaRPr lang="en-GB" sz="12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551455" y="2525776"/>
              <a:ext cx="2369555" cy="27447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smtClean="0"/>
                <a:t>Seed 9,000 iPSC</a:t>
              </a:r>
              <a:endParaRPr lang="en-GB" sz="1200" dirty="0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1554193" y="2527067"/>
              <a:ext cx="4762" cy="4140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3928957" y="2525776"/>
              <a:ext cx="2814257" cy="27699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smtClean="0"/>
                <a:t>Embed in Matrigel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743215" y="2525777"/>
              <a:ext cx="3037840" cy="27699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smtClean="0"/>
                <a:t>Transfer to shaker</a:t>
              </a: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6740834" y="2524507"/>
              <a:ext cx="4762" cy="4140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1531715" y="3253553"/>
              <a:ext cx="1369" cy="173766"/>
            </a:xfrm>
            <a:prstGeom prst="line">
              <a:avLst/>
            </a:prstGeom>
            <a:ln w="571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9830033" y="3244880"/>
              <a:ext cx="1369" cy="173766"/>
            </a:xfrm>
            <a:prstGeom prst="line">
              <a:avLst/>
            </a:prstGeom>
            <a:ln w="571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1483954" y="2187868"/>
              <a:ext cx="391380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Forebrain Organoid Protocol</a:t>
              </a:r>
              <a:endParaRPr lang="en-GB" sz="1600" dirty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3923403" y="2538412"/>
              <a:ext cx="4762" cy="4140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0"/>
          <p:cNvGrpSpPr/>
          <p:nvPr/>
        </p:nvGrpSpPr>
        <p:grpSpPr>
          <a:xfrm>
            <a:off x="250190" y="259888"/>
            <a:ext cx="7065878" cy="1817454"/>
            <a:chOff x="333587" y="259888"/>
            <a:chExt cx="9421170" cy="1817454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1522903" y="1422040"/>
              <a:ext cx="8100000" cy="10757"/>
            </a:xfrm>
            <a:prstGeom prst="line">
              <a:avLst/>
            </a:prstGeom>
            <a:ln w="571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1506766" y="989888"/>
              <a:ext cx="82479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0    1    2    3    4    5    6    7    8    9    10    11    12    13    14    15    16    17    18    19    20+</a:t>
              </a:r>
              <a:endParaRPr lang="en-GB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33587" y="899559"/>
              <a:ext cx="12323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200" dirty="0" smtClean="0"/>
                <a:t>Days </a:t>
              </a:r>
            </a:p>
            <a:p>
              <a:pPr algn="r"/>
              <a:r>
                <a:rPr lang="en-GB" sz="1200" i="1" dirty="0" smtClean="0"/>
                <a:t>in Vitro</a:t>
              </a:r>
              <a:endParaRPr lang="en-GB" sz="1200" i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549799" y="1615677"/>
              <a:ext cx="2087325" cy="461665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/>
                <a:t>KSR Media</a:t>
              </a:r>
              <a:br>
                <a:rPr lang="en-GB" sz="1200" dirty="0"/>
              </a:br>
              <a:r>
                <a:rPr lang="en-GB" sz="1200" dirty="0"/>
                <a:t>(FGF &amp; Y2 Day 0-4</a:t>
              </a:r>
              <a:r>
                <a:rPr lang="en-GB" sz="1200" dirty="0" smtClean="0"/>
                <a:t>)</a:t>
              </a:r>
              <a:endParaRPr lang="en-GB" sz="12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637124" y="1615676"/>
              <a:ext cx="2205317" cy="461665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smtClean="0"/>
                <a:t>Induction </a:t>
              </a:r>
            </a:p>
            <a:p>
              <a:pPr algn="ctr"/>
              <a:r>
                <a:rPr lang="en-GB" sz="1200" dirty="0" smtClean="0"/>
                <a:t>Media</a:t>
              </a:r>
              <a:endParaRPr lang="en-GB" sz="12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42441" y="1615675"/>
              <a:ext cx="2281910" cy="4616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smtClean="0"/>
                <a:t>CODM </a:t>
              </a:r>
            </a:p>
            <a:p>
              <a:pPr algn="ctr"/>
              <a:r>
                <a:rPr lang="en-GB" sz="1200" dirty="0" smtClean="0"/>
                <a:t>- Vitamin A</a:t>
              </a:r>
              <a:endParaRPr lang="en-GB" sz="12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124351" y="1615675"/>
              <a:ext cx="1498551" cy="461665"/>
            </a:xfrm>
            <a:prstGeom prst="rect">
              <a:avLst/>
            </a:prstGeom>
            <a:solidFill>
              <a:srgbClr val="A64C0E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smtClean="0"/>
                <a:t>CODM </a:t>
              </a:r>
            </a:p>
            <a:p>
              <a:pPr algn="ctr"/>
              <a:r>
                <a:rPr lang="en-GB" sz="1200" dirty="0" smtClean="0"/>
                <a:t>+ Vitamin A</a:t>
              </a:r>
              <a:endParaRPr lang="en-GB" sz="1200" dirty="0"/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1522904" y="1333352"/>
              <a:ext cx="1369" cy="173766"/>
            </a:xfrm>
            <a:prstGeom prst="line">
              <a:avLst/>
            </a:prstGeom>
            <a:ln w="571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9625980" y="1344999"/>
              <a:ext cx="1369" cy="173766"/>
            </a:xfrm>
            <a:prstGeom prst="line">
              <a:avLst/>
            </a:prstGeom>
            <a:ln w="571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1565935" y="586856"/>
              <a:ext cx="2065849" cy="27699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smtClean="0"/>
                <a:t>Seed </a:t>
              </a:r>
              <a:r>
                <a:rPr lang="en-GB" sz="1200" dirty="0"/>
                <a:t>9</a:t>
              </a:r>
              <a:r>
                <a:rPr lang="en-GB" sz="1200" dirty="0" smtClean="0"/>
                <a:t>,000 iPSC</a:t>
              </a:r>
              <a:endParaRPr lang="en-GB" sz="1200" dirty="0"/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1570353" y="590669"/>
              <a:ext cx="4762" cy="4140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3644082" y="586856"/>
              <a:ext cx="2212622" cy="27699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smtClean="0"/>
                <a:t>Transfer 24 well plate</a:t>
              </a:r>
              <a:endParaRPr lang="en-GB" sz="12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856706" y="586856"/>
              <a:ext cx="2210608" cy="27699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smtClean="0"/>
                <a:t>Embed in Matrigel</a:t>
              </a:r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5858295" y="577949"/>
              <a:ext cx="4762" cy="4140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8078313" y="586856"/>
              <a:ext cx="1544589" cy="46166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smtClean="0"/>
                <a:t>Transfer to shaker</a:t>
              </a:r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>
              <a:off x="8066926" y="577942"/>
              <a:ext cx="4762" cy="4140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>
              <a:off x="3636204" y="577417"/>
              <a:ext cx="4762" cy="4140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1483954" y="259888"/>
              <a:ext cx="43528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Cerebral Organoid Protocol</a:t>
              </a:r>
              <a:endParaRPr lang="en-GB" sz="1600" dirty="0"/>
            </a:p>
          </p:txBody>
        </p:sp>
      </p:grpSp>
      <p:grpSp>
        <p:nvGrpSpPr>
          <p:cNvPr id="4" name="Group 39"/>
          <p:cNvGrpSpPr/>
          <p:nvPr/>
        </p:nvGrpSpPr>
        <p:grpSpPr>
          <a:xfrm>
            <a:off x="616226" y="4292734"/>
            <a:ext cx="7668873" cy="2167880"/>
            <a:chOff x="821635" y="4292734"/>
            <a:chExt cx="10225164" cy="2167880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1539039" y="5435117"/>
              <a:ext cx="9360000" cy="10757"/>
            </a:xfrm>
            <a:prstGeom prst="line">
              <a:avLst/>
            </a:prstGeom>
            <a:ln w="571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1522903" y="5002965"/>
              <a:ext cx="95238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0    1    2    3    4    5    6    7    8    9    10    11    12    13    14    15    16    17    18    19    20    21   /    40+</a:t>
              </a:r>
              <a:endParaRPr lang="en-GB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21635" y="4943556"/>
              <a:ext cx="744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200" dirty="0"/>
                <a:t>Days </a:t>
              </a:r>
              <a:endParaRPr lang="en-GB" sz="1200" dirty="0" smtClean="0"/>
            </a:p>
            <a:p>
              <a:pPr algn="r"/>
              <a:r>
                <a:rPr lang="en-GB" sz="1200" i="1" dirty="0" smtClean="0"/>
                <a:t>in </a:t>
              </a:r>
              <a:r>
                <a:rPr lang="en-GB" sz="1200" i="1" dirty="0"/>
                <a:t>Vitro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565935" y="5628754"/>
              <a:ext cx="2087325" cy="461665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smtClean="0"/>
                <a:t>KSR Media</a:t>
              </a:r>
              <a:br>
                <a:rPr lang="en-GB" sz="1200" dirty="0" smtClean="0"/>
              </a:br>
              <a:r>
                <a:rPr lang="en-GB" sz="1200" dirty="0" smtClean="0"/>
                <a:t>(FGF &amp; Y2 Day 0-4)</a:t>
              </a:r>
              <a:endParaRPr lang="en-GB" sz="12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653260" y="5628753"/>
              <a:ext cx="2693434" cy="461665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smtClean="0"/>
                <a:t>Induction </a:t>
              </a:r>
            </a:p>
            <a:p>
              <a:pPr algn="ctr"/>
              <a:r>
                <a:rPr lang="en-GB" sz="1200" dirty="0" smtClean="0"/>
                <a:t>Media</a:t>
              </a:r>
              <a:endParaRPr lang="en-GB" sz="12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346694" y="5628753"/>
              <a:ext cx="3043912" cy="4616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smtClean="0"/>
                <a:t>IDM - Vitamin A </a:t>
              </a:r>
            </a:p>
            <a:p>
              <a:pPr algn="ctr"/>
              <a:r>
                <a:rPr lang="en-GB" sz="1200" dirty="0" smtClean="0"/>
                <a:t>(CHIR Pulse D13-16)</a:t>
              </a:r>
              <a:endParaRPr lang="en-GB" sz="12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390606" y="5629617"/>
              <a:ext cx="1508433" cy="830997"/>
            </a:xfrm>
            <a:prstGeom prst="rect">
              <a:avLst/>
            </a:prstGeom>
            <a:solidFill>
              <a:srgbClr val="A64C0E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smtClean="0"/>
                <a:t>IDM + Vitamin A</a:t>
              </a:r>
            </a:p>
            <a:p>
              <a:pPr algn="ctr"/>
              <a:r>
                <a:rPr lang="en-GB" sz="1200" dirty="0" smtClean="0"/>
                <a:t>+Vitamin C &amp; HEPES</a:t>
              </a:r>
              <a:endParaRPr lang="en-GB" sz="12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565934" y="4616130"/>
              <a:ext cx="2065849" cy="46166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smtClean="0"/>
                <a:t>18,000 iPSC on PLGA Fibres</a:t>
              </a:r>
              <a:endParaRPr lang="en-GB" sz="1200" dirty="0"/>
            </a:p>
          </p:txBody>
        </p:sp>
        <p:cxnSp>
          <p:nvCxnSpPr>
            <p:cNvPr id="49" name="Straight Arrow Connector 48"/>
            <p:cNvCxnSpPr/>
            <p:nvPr/>
          </p:nvCxnSpPr>
          <p:spPr>
            <a:xfrm>
              <a:off x="1570352" y="4619943"/>
              <a:ext cx="4762" cy="4140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3644082" y="4616130"/>
              <a:ext cx="2212623" cy="46166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smtClean="0"/>
                <a:t>Transfer to 24 well plate</a:t>
              </a:r>
              <a:endParaRPr lang="en-GB" sz="12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56705" y="4616130"/>
              <a:ext cx="3072228" cy="27699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smtClean="0"/>
                <a:t>Embed in Matrigel</a:t>
              </a:r>
            </a:p>
          </p:txBody>
        </p:sp>
        <p:cxnSp>
          <p:nvCxnSpPr>
            <p:cNvPr id="52" name="Straight Arrow Connector 51"/>
            <p:cNvCxnSpPr/>
            <p:nvPr/>
          </p:nvCxnSpPr>
          <p:spPr>
            <a:xfrm>
              <a:off x="5858294" y="4607223"/>
              <a:ext cx="4762" cy="4140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8935286" y="4616130"/>
              <a:ext cx="1917147" cy="27699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smtClean="0"/>
                <a:t>Transfer to shaker</a:t>
              </a:r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>
              <a:off x="8932729" y="4607216"/>
              <a:ext cx="4762" cy="4140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539040" y="5346429"/>
              <a:ext cx="1369" cy="173766"/>
            </a:xfrm>
            <a:prstGeom prst="line">
              <a:avLst/>
            </a:prstGeom>
            <a:ln w="571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0914318" y="5358076"/>
              <a:ext cx="1369" cy="173766"/>
            </a:xfrm>
            <a:prstGeom prst="line">
              <a:avLst/>
            </a:prstGeom>
            <a:ln w="571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>
              <a:off x="3636203" y="4606691"/>
              <a:ext cx="4762" cy="4140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1483954" y="4292734"/>
              <a:ext cx="35342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Engineered Cerebral Organoid Protocol</a:t>
              </a:r>
              <a:endParaRPr lang="en-GB" sz="1600" dirty="0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541520" y="251788"/>
            <a:ext cx="274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A</a:t>
            </a:r>
            <a:endParaRPr lang="en-GB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541520" y="2234670"/>
            <a:ext cx="274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B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58836" y="4276227"/>
            <a:ext cx="274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xmlns="" val="3482044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130" y="0"/>
            <a:ext cx="1470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Sup Figure 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398" y="299384"/>
            <a:ext cx="4718713" cy="61331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668" y="130107"/>
            <a:ext cx="354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xmlns="" val="2298344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130" y="0"/>
            <a:ext cx="1470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Sup Figure 3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09265144"/>
              </p:ext>
            </p:extLst>
          </p:nvPr>
        </p:nvGraphicFramePr>
        <p:xfrm>
          <a:off x="305598" y="1817877"/>
          <a:ext cx="4217977" cy="3689894"/>
        </p:xfrm>
        <a:graphic>
          <a:graphicData uri="http://schemas.openxmlformats.org/presentationml/2006/ole">
            <p:oleObj spid="_x0000_s1026" name="Prism 8" r:id="rId3" imgW="5008133" imgH="3285662" progId="">
              <p:embed/>
            </p:oleObj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92129643"/>
              </p:ext>
            </p:extLst>
          </p:nvPr>
        </p:nvGraphicFramePr>
        <p:xfrm>
          <a:off x="4537840" y="1817878"/>
          <a:ext cx="4315571" cy="3689893"/>
        </p:xfrm>
        <a:graphic>
          <a:graphicData uri="http://schemas.openxmlformats.org/presentationml/2006/ole">
            <p:oleObj spid="_x0000_s1027" name="Prism 8" r:id="rId4" imgW="5124023" imgH="3285662" progId="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71895" y="1817877"/>
            <a:ext cx="354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A</a:t>
            </a:r>
            <a:endParaRPr lang="en-GB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574815" y="1817877"/>
            <a:ext cx="354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B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xmlns="" val="8588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</Words>
  <Application>Microsoft Office PowerPoint</Application>
  <PresentationFormat>On-screen Show (4:3)</PresentationFormat>
  <Paragraphs>53</Paragraphs>
  <Slides>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Office Theme</vt:lpstr>
      <vt:lpstr>Prism 8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Ruchi</dc:creator>
  <cp:lastModifiedBy>Ruchi</cp:lastModifiedBy>
  <cp:revision>1</cp:revision>
  <dcterms:created xsi:type="dcterms:W3CDTF">2020-06-24T18:14:13Z</dcterms:created>
  <dcterms:modified xsi:type="dcterms:W3CDTF">2020-06-24T18:14:45Z</dcterms:modified>
</cp:coreProperties>
</file>