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1944" y="11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C6A47-3CA5-4823-6100-1A92806E32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3E312E-4021-AE0F-3138-B47C0776E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F1C698-35A2-190F-05A5-7413B850BB8F}"/>
              </a:ext>
            </a:extLst>
          </p:cNvPr>
          <p:cNvSpPr>
            <a:spLocks noGrp="1"/>
          </p:cNvSpPr>
          <p:nvPr>
            <p:ph type="dt" sz="half" idx="10"/>
          </p:nvPr>
        </p:nvSpPr>
        <p:spPr/>
        <p:txBody>
          <a:bodyPr/>
          <a:lstStyle/>
          <a:p>
            <a:fld id="{423F16FE-3D5F-484D-AD53-0F8876AF3539}" type="datetimeFigureOut">
              <a:rPr lang="en-US" smtClean="0"/>
              <a:t>12/15/2023</a:t>
            </a:fld>
            <a:endParaRPr lang="en-US"/>
          </a:p>
        </p:txBody>
      </p:sp>
      <p:sp>
        <p:nvSpPr>
          <p:cNvPr id="5" name="Footer Placeholder 4">
            <a:extLst>
              <a:ext uri="{FF2B5EF4-FFF2-40B4-BE49-F238E27FC236}">
                <a16:creationId xmlns:a16="http://schemas.microsoft.com/office/drawing/2014/main" id="{643A7FD7-B977-C5F6-CF9B-E50E9BEA85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736710-114A-BD29-99F5-6DAED5167EE4}"/>
              </a:ext>
            </a:extLst>
          </p:cNvPr>
          <p:cNvSpPr>
            <a:spLocks noGrp="1"/>
          </p:cNvSpPr>
          <p:nvPr>
            <p:ph type="sldNum" sz="quarter" idx="12"/>
          </p:nvPr>
        </p:nvSpPr>
        <p:spPr/>
        <p:txBody>
          <a:bodyPr/>
          <a:lstStyle/>
          <a:p>
            <a:fld id="{F25430EB-A366-4D4D-806D-52CAE3ECF6B9}" type="slidenum">
              <a:rPr lang="en-US" smtClean="0"/>
              <a:t>‹#›</a:t>
            </a:fld>
            <a:endParaRPr lang="en-US"/>
          </a:p>
        </p:txBody>
      </p:sp>
    </p:spTree>
    <p:extLst>
      <p:ext uri="{BB962C8B-B14F-4D97-AF65-F5344CB8AC3E}">
        <p14:creationId xmlns:p14="http://schemas.microsoft.com/office/powerpoint/2010/main" val="723014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2396-B01F-30A2-2C6D-FCC917FFCF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A7AB11-294C-5364-C728-BAB3CE85AF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CEADFF-B0CE-1E76-70FC-8D5659C31120}"/>
              </a:ext>
            </a:extLst>
          </p:cNvPr>
          <p:cNvSpPr>
            <a:spLocks noGrp="1"/>
          </p:cNvSpPr>
          <p:nvPr>
            <p:ph type="dt" sz="half" idx="10"/>
          </p:nvPr>
        </p:nvSpPr>
        <p:spPr/>
        <p:txBody>
          <a:bodyPr/>
          <a:lstStyle/>
          <a:p>
            <a:fld id="{423F16FE-3D5F-484D-AD53-0F8876AF3539}" type="datetimeFigureOut">
              <a:rPr lang="en-US" smtClean="0"/>
              <a:t>12/15/2023</a:t>
            </a:fld>
            <a:endParaRPr lang="en-US"/>
          </a:p>
        </p:txBody>
      </p:sp>
      <p:sp>
        <p:nvSpPr>
          <p:cNvPr id="5" name="Footer Placeholder 4">
            <a:extLst>
              <a:ext uri="{FF2B5EF4-FFF2-40B4-BE49-F238E27FC236}">
                <a16:creationId xmlns:a16="http://schemas.microsoft.com/office/drawing/2014/main" id="{CB007477-16A4-A603-6551-74BF1AFEB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15A401-64D4-CBED-4C3E-8C2E16A3CD05}"/>
              </a:ext>
            </a:extLst>
          </p:cNvPr>
          <p:cNvSpPr>
            <a:spLocks noGrp="1"/>
          </p:cNvSpPr>
          <p:nvPr>
            <p:ph type="sldNum" sz="quarter" idx="12"/>
          </p:nvPr>
        </p:nvSpPr>
        <p:spPr/>
        <p:txBody>
          <a:bodyPr/>
          <a:lstStyle/>
          <a:p>
            <a:fld id="{F25430EB-A366-4D4D-806D-52CAE3ECF6B9}" type="slidenum">
              <a:rPr lang="en-US" smtClean="0"/>
              <a:t>‹#›</a:t>
            </a:fld>
            <a:endParaRPr lang="en-US"/>
          </a:p>
        </p:txBody>
      </p:sp>
    </p:spTree>
    <p:extLst>
      <p:ext uri="{BB962C8B-B14F-4D97-AF65-F5344CB8AC3E}">
        <p14:creationId xmlns:p14="http://schemas.microsoft.com/office/powerpoint/2010/main" val="601399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37505-11E6-38A7-8581-CCFEDD2C9D7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0D8768-65E7-E593-ED7C-29363BA284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015AC5-0177-066B-1C19-D20A277F8664}"/>
              </a:ext>
            </a:extLst>
          </p:cNvPr>
          <p:cNvSpPr>
            <a:spLocks noGrp="1"/>
          </p:cNvSpPr>
          <p:nvPr>
            <p:ph type="dt" sz="half" idx="10"/>
          </p:nvPr>
        </p:nvSpPr>
        <p:spPr/>
        <p:txBody>
          <a:bodyPr/>
          <a:lstStyle/>
          <a:p>
            <a:fld id="{423F16FE-3D5F-484D-AD53-0F8876AF3539}" type="datetimeFigureOut">
              <a:rPr lang="en-US" smtClean="0"/>
              <a:t>12/15/2023</a:t>
            </a:fld>
            <a:endParaRPr lang="en-US"/>
          </a:p>
        </p:txBody>
      </p:sp>
      <p:sp>
        <p:nvSpPr>
          <p:cNvPr id="5" name="Footer Placeholder 4">
            <a:extLst>
              <a:ext uri="{FF2B5EF4-FFF2-40B4-BE49-F238E27FC236}">
                <a16:creationId xmlns:a16="http://schemas.microsoft.com/office/drawing/2014/main" id="{475344F6-3D67-48D9-12BA-DC79BA1DEF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1609D1-8CF1-6F46-C18C-663256345EC5}"/>
              </a:ext>
            </a:extLst>
          </p:cNvPr>
          <p:cNvSpPr>
            <a:spLocks noGrp="1"/>
          </p:cNvSpPr>
          <p:nvPr>
            <p:ph type="sldNum" sz="quarter" idx="12"/>
          </p:nvPr>
        </p:nvSpPr>
        <p:spPr/>
        <p:txBody>
          <a:bodyPr/>
          <a:lstStyle/>
          <a:p>
            <a:fld id="{F25430EB-A366-4D4D-806D-52CAE3ECF6B9}" type="slidenum">
              <a:rPr lang="en-US" smtClean="0"/>
              <a:t>‹#›</a:t>
            </a:fld>
            <a:endParaRPr lang="en-US"/>
          </a:p>
        </p:txBody>
      </p:sp>
    </p:spTree>
    <p:extLst>
      <p:ext uri="{BB962C8B-B14F-4D97-AF65-F5344CB8AC3E}">
        <p14:creationId xmlns:p14="http://schemas.microsoft.com/office/powerpoint/2010/main" val="3234297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A9D0-06C2-18CD-C9B8-932F93AAC2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849063-516B-4514-EB90-C694EBF015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CA1396-FA8B-EC1F-C178-37DC578DF1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E71DEF-1205-AAFC-D834-DC8B9CD31B4E}"/>
              </a:ext>
            </a:extLst>
          </p:cNvPr>
          <p:cNvSpPr>
            <a:spLocks noGrp="1"/>
          </p:cNvSpPr>
          <p:nvPr>
            <p:ph type="dt" sz="half" idx="10"/>
          </p:nvPr>
        </p:nvSpPr>
        <p:spPr/>
        <p:txBody>
          <a:bodyPr/>
          <a:lstStyle/>
          <a:p>
            <a:fld id="{423F16FE-3D5F-484D-AD53-0F8876AF3539}" type="datetimeFigureOut">
              <a:rPr lang="en-US" smtClean="0"/>
              <a:t>12/15/2023</a:t>
            </a:fld>
            <a:endParaRPr lang="en-US"/>
          </a:p>
        </p:txBody>
      </p:sp>
      <p:sp>
        <p:nvSpPr>
          <p:cNvPr id="6" name="Footer Placeholder 5">
            <a:extLst>
              <a:ext uri="{FF2B5EF4-FFF2-40B4-BE49-F238E27FC236}">
                <a16:creationId xmlns:a16="http://schemas.microsoft.com/office/drawing/2014/main" id="{B067273C-2F2D-9F56-695B-2B13F120DB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0530C4-95CE-5106-4EE9-B1318B3EF950}"/>
              </a:ext>
            </a:extLst>
          </p:cNvPr>
          <p:cNvSpPr>
            <a:spLocks noGrp="1"/>
          </p:cNvSpPr>
          <p:nvPr>
            <p:ph type="sldNum" sz="quarter" idx="12"/>
          </p:nvPr>
        </p:nvSpPr>
        <p:spPr/>
        <p:txBody>
          <a:bodyPr/>
          <a:lstStyle/>
          <a:p>
            <a:fld id="{F25430EB-A366-4D4D-806D-52CAE3ECF6B9}" type="slidenum">
              <a:rPr lang="en-US" smtClean="0"/>
              <a:t>‹#›</a:t>
            </a:fld>
            <a:endParaRPr lang="en-US"/>
          </a:p>
        </p:txBody>
      </p:sp>
    </p:spTree>
    <p:extLst>
      <p:ext uri="{BB962C8B-B14F-4D97-AF65-F5344CB8AC3E}">
        <p14:creationId xmlns:p14="http://schemas.microsoft.com/office/powerpoint/2010/main" val="945028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C6A57-2805-FADB-18AD-1C15B0FBC15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C529FB-AB57-36F9-19B2-DCAACA3BDA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6E498F-B53D-ADE8-C5E7-994723BB66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713CCD-6FC4-7F25-8922-8733F8C439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0741FF-3A56-1034-D05C-550A840E12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65F9C43-992C-9D7E-6B0E-0726CCE73903}"/>
              </a:ext>
            </a:extLst>
          </p:cNvPr>
          <p:cNvSpPr>
            <a:spLocks noGrp="1"/>
          </p:cNvSpPr>
          <p:nvPr>
            <p:ph type="dt" sz="half" idx="10"/>
          </p:nvPr>
        </p:nvSpPr>
        <p:spPr/>
        <p:txBody>
          <a:bodyPr/>
          <a:lstStyle/>
          <a:p>
            <a:fld id="{423F16FE-3D5F-484D-AD53-0F8876AF3539}" type="datetimeFigureOut">
              <a:rPr lang="en-US" smtClean="0"/>
              <a:t>12/15/2023</a:t>
            </a:fld>
            <a:endParaRPr lang="en-US"/>
          </a:p>
        </p:txBody>
      </p:sp>
      <p:sp>
        <p:nvSpPr>
          <p:cNvPr id="8" name="Footer Placeholder 7">
            <a:extLst>
              <a:ext uri="{FF2B5EF4-FFF2-40B4-BE49-F238E27FC236}">
                <a16:creationId xmlns:a16="http://schemas.microsoft.com/office/drawing/2014/main" id="{62CFE495-DED4-9F87-2BC7-A75CC2316C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BB6E382-4C4C-328D-04F0-320EC853563E}"/>
              </a:ext>
            </a:extLst>
          </p:cNvPr>
          <p:cNvSpPr>
            <a:spLocks noGrp="1"/>
          </p:cNvSpPr>
          <p:nvPr>
            <p:ph type="sldNum" sz="quarter" idx="12"/>
          </p:nvPr>
        </p:nvSpPr>
        <p:spPr/>
        <p:txBody>
          <a:bodyPr/>
          <a:lstStyle/>
          <a:p>
            <a:fld id="{F25430EB-A366-4D4D-806D-52CAE3ECF6B9}" type="slidenum">
              <a:rPr lang="en-US" smtClean="0"/>
              <a:t>‹#›</a:t>
            </a:fld>
            <a:endParaRPr lang="en-US"/>
          </a:p>
        </p:txBody>
      </p:sp>
    </p:spTree>
    <p:extLst>
      <p:ext uri="{BB962C8B-B14F-4D97-AF65-F5344CB8AC3E}">
        <p14:creationId xmlns:p14="http://schemas.microsoft.com/office/powerpoint/2010/main" val="1189271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39C41-BE98-A1F9-D2CE-0B3568C8DD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8A0DAF-CF1B-1487-B9D1-ACBF5DBFDE7E}"/>
              </a:ext>
            </a:extLst>
          </p:cNvPr>
          <p:cNvSpPr>
            <a:spLocks noGrp="1"/>
          </p:cNvSpPr>
          <p:nvPr>
            <p:ph type="dt" sz="half" idx="10"/>
          </p:nvPr>
        </p:nvSpPr>
        <p:spPr/>
        <p:txBody>
          <a:bodyPr/>
          <a:lstStyle/>
          <a:p>
            <a:fld id="{423F16FE-3D5F-484D-AD53-0F8876AF3539}" type="datetimeFigureOut">
              <a:rPr lang="en-US" smtClean="0"/>
              <a:t>12/15/2023</a:t>
            </a:fld>
            <a:endParaRPr lang="en-US"/>
          </a:p>
        </p:txBody>
      </p:sp>
      <p:sp>
        <p:nvSpPr>
          <p:cNvPr id="4" name="Footer Placeholder 3">
            <a:extLst>
              <a:ext uri="{FF2B5EF4-FFF2-40B4-BE49-F238E27FC236}">
                <a16:creationId xmlns:a16="http://schemas.microsoft.com/office/drawing/2014/main" id="{9793F30C-502A-DED1-2943-AAF96B793E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E094EC-5063-D42C-B76E-F983FCD624F5}"/>
              </a:ext>
            </a:extLst>
          </p:cNvPr>
          <p:cNvSpPr>
            <a:spLocks noGrp="1"/>
          </p:cNvSpPr>
          <p:nvPr>
            <p:ph type="sldNum" sz="quarter" idx="12"/>
          </p:nvPr>
        </p:nvSpPr>
        <p:spPr/>
        <p:txBody>
          <a:bodyPr/>
          <a:lstStyle/>
          <a:p>
            <a:fld id="{F25430EB-A366-4D4D-806D-52CAE3ECF6B9}" type="slidenum">
              <a:rPr lang="en-US" smtClean="0"/>
              <a:t>‹#›</a:t>
            </a:fld>
            <a:endParaRPr lang="en-US"/>
          </a:p>
        </p:txBody>
      </p:sp>
    </p:spTree>
    <p:extLst>
      <p:ext uri="{BB962C8B-B14F-4D97-AF65-F5344CB8AC3E}">
        <p14:creationId xmlns:p14="http://schemas.microsoft.com/office/powerpoint/2010/main" val="2582430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D795F9-43CF-B87E-B2DF-5923699CF8C7}"/>
              </a:ext>
            </a:extLst>
          </p:cNvPr>
          <p:cNvSpPr>
            <a:spLocks noGrp="1"/>
          </p:cNvSpPr>
          <p:nvPr>
            <p:ph type="dt" sz="half" idx="10"/>
          </p:nvPr>
        </p:nvSpPr>
        <p:spPr/>
        <p:txBody>
          <a:bodyPr/>
          <a:lstStyle/>
          <a:p>
            <a:fld id="{423F16FE-3D5F-484D-AD53-0F8876AF3539}" type="datetimeFigureOut">
              <a:rPr lang="en-US" smtClean="0"/>
              <a:t>12/15/2023</a:t>
            </a:fld>
            <a:endParaRPr lang="en-US"/>
          </a:p>
        </p:txBody>
      </p:sp>
      <p:sp>
        <p:nvSpPr>
          <p:cNvPr id="3" name="Footer Placeholder 2">
            <a:extLst>
              <a:ext uri="{FF2B5EF4-FFF2-40B4-BE49-F238E27FC236}">
                <a16:creationId xmlns:a16="http://schemas.microsoft.com/office/drawing/2014/main" id="{9C6B3B9A-2408-F7D8-1B62-60A467CDF1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81B5BE-798D-1C3E-A62C-56F397E26AED}"/>
              </a:ext>
            </a:extLst>
          </p:cNvPr>
          <p:cNvSpPr>
            <a:spLocks noGrp="1"/>
          </p:cNvSpPr>
          <p:nvPr>
            <p:ph type="sldNum" sz="quarter" idx="12"/>
          </p:nvPr>
        </p:nvSpPr>
        <p:spPr/>
        <p:txBody>
          <a:bodyPr/>
          <a:lstStyle/>
          <a:p>
            <a:fld id="{F25430EB-A366-4D4D-806D-52CAE3ECF6B9}" type="slidenum">
              <a:rPr lang="en-US" smtClean="0"/>
              <a:t>‹#›</a:t>
            </a:fld>
            <a:endParaRPr lang="en-US"/>
          </a:p>
        </p:txBody>
      </p:sp>
    </p:spTree>
    <p:extLst>
      <p:ext uri="{BB962C8B-B14F-4D97-AF65-F5344CB8AC3E}">
        <p14:creationId xmlns:p14="http://schemas.microsoft.com/office/powerpoint/2010/main" val="3271890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3BB23-D4B4-B2AF-E56C-0D67FE5F3F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0371C8-55B9-27A8-6FF7-970B77D4F4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E817FE8-56A0-19D7-F524-37E7A34798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7E943A-28DA-5867-A642-5A9176938331}"/>
              </a:ext>
            </a:extLst>
          </p:cNvPr>
          <p:cNvSpPr>
            <a:spLocks noGrp="1"/>
          </p:cNvSpPr>
          <p:nvPr>
            <p:ph type="dt" sz="half" idx="10"/>
          </p:nvPr>
        </p:nvSpPr>
        <p:spPr/>
        <p:txBody>
          <a:bodyPr/>
          <a:lstStyle/>
          <a:p>
            <a:fld id="{423F16FE-3D5F-484D-AD53-0F8876AF3539}" type="datetimeFigureOut">
              <a:rPr lang="en-US" smtClean="0"/>
              <a:t>12/15/2023</a:t>
            </a:fld>
            <a:endParaRPr lang="en-US"/>
          </a:p>
        </p:txBody>
      </p:sp>
      <p:sp>
        <p:nvSpPr>
          <p:cNvPr id="6" name="Footer Placeholder 5">
            <a:extLst>
              <a:ext uri="{FF2B5EF4-FFF2-40B4-BE49-F238E27FC236}">
                <a16:creationId xmlns:a16="http://schemas.microsoft.com/office/drawing/2014/main" id="{2DA330DE-6EB9-BAD8-2469-85409861E2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DFFCEF-3BB5-FFB2-86BC-E39AAD85F4CC}"/>
              </a:ext>
            </a:extLst>
          </p:cNvPr>
          <p:cNvSpPr>
            <a:spLocks noGrp="1"/>
          </p:cNvSpPr>
          <p:nvPr>
            <p:ph type="sldNum" sz="quarter" idx="12"/>
          </p:nvPr>
        </p:nvSpPr>
        <p:spPr/>
        <p:txBody>
          <a:bodyPr/>
          <a:lstStyle/>
          <a:p>
            <a:fld id="{F25430EB-A366-4D4D-806D-52CAE3ECF6B9}" type="slidenum">
              <a:rPr lang="en-US" smtClean="0"/>
              <a:t>‹#›</a:t>
            </a:fld>
            <a:endParaRPr lang="en-US"/>
          </a:p>
        </p:txBody>
      </p:sp>
    </p:spTree>
    <p:extLst>
      <p:ext uri="{BB962C8B-B14F-4D97-AF65-F5344CB8AC3E}">
        <p14:creationId xmlns:p14="http://schemas.microsoft.com/office/powerpoint/2010/main" val="2346470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F0ECD-3B4E-4029-6FFD-0C69E5C6C0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D298B3-C20A-D79A-D4FD-2EBF5DCED8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6489FC-CEEF-4EE1-E011-9DEF5F34E2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F6CC47-450E-A807-D28E-442A08F25A96}"/>
              </a:ext>
            </a:extLst>
          </p:cNvPr>
          <p:cNvSpPr>
            <a:spLocks noGrp="1"/>
          </p:cNvSpPr>
          <p:nvPr>
            <p:ph type="dt" sz="half" idx="10"/>
          </p:nvPr>
        </p:nvSpPr>
        <p:spPr/>
        <p:txBody>
          <a:bodyPr/>
          <a:lstStyle/>
          <a:p>
            <a:fld id="{423F16FE-3D5F-484D-AD53-0F8876AF3539}" type="datetimeFigureOut">
              <a:rPr lang="en-US" smtClean="0"/>
              <a:t>12/15/2023</a:t>
            </a:fld>
            <a:endParaRPr lang="en-US"/>
          </a:p>
        </p:txBody>
      </p:sp>
      <p:sp>
        <p:nvSpPr>
          <p:cNvPr id="6" name="Footer Placeholder 5">
            <a:extLst>
              <a:ext uri="{FF2B5EF4-FFF2-40B4-BE49-F238E27FC236}">
                <a16:creationId xmlns:a16="http://schemas.microsoft.com/office/drawing/2014/main" id="{9024FAED-3475-2FCB-C3DE-FF1AD9EB7E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EB20D-E0BC-E78B-73D8-C746311FF46B}"/>
              </a:ext>
            </a:extLst>
          </p:cNvPr>
          <p:cNvSpPr>
            <a:spLocks noGrp="1"/>
          </p:cNvSpPr>
          <p:nvPr>
            <p:ph type="sldNum" sz="quarter" idx="12"/>
          </p:nvPr>
        </p:nvSpPr>
        <p:spPr/>
        <p:txBody>
          <a:bodyPr/>
          <a:lstStyle/>
          <a:p>
            <a:fld id="{F25430EB-A366-4D4D-806D-52CAE3ECF6B9}" type="slidenum">
              <a:rPr lang="en-US" smtClean="0"/>
              <a:t>‹#›</a:t>
            </a:fld>
            <a:endParaRPr lang="en-US"/>
          </a:p>
        </p:txBody>
      </p:sp>
    </p:spTree>
    <p:extLst>
      <p:ext uri="{BB962C8B-B14F-4D97-AF65-F5344CB8AC3E}">
        <p14:creationId xmlns:p14="http://schemas.microsoft.com/office/powerpoint/2010/main" val="755898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161C9-BA52-CFB2-A22E-C88A897247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64D718-9D20-F93F-C0BE-C8F43A8670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53C5DE-22A0-6CAE-8FA2-18E160C581E5}"/>
              </a:ext>
            </a:extLst>
          </p:cNvPr>
          <p:cNvSpPr>
            <a:spLocks noGrp="1"/>
          </p:cNvSpPr>
          <p:nvPr>
            <p:ph type="dt" sz="half" idx="10"/>
          </p:nvPr>
        </p:nvSpPr>
        <p:spPr/>
        <p:txBody>
          <a:bodyPr/>
          <a:lstStyle/>
          <a:p>
            <a:fld id="{423F16FE-3D5F-484D-AD53-0F8876AF3539}" type="datetimeFigureOut">
              <a:rPr lang="en-US" smtClean="0"/>
              <a:t>12/15/2023</a:t>
            </a:fld>
            <a:endParaRPr lang="en-US"/>
          </a:p>
        </p:txBody>
      </p:sp>
      <p:sp>
        <p:nvSpPr>
          <p:cNvPr id="5" name="Footer Placeholder 4">
            <a:extLst>
              <a:ext uri="{FF2B5EF4-FFF2-40B4-BE49-F238E27FC236}">
                <a16:creationId xmlns:a16="http://schemas.microsoft.com/office/drawing/2014/main" id="{BBDEECB6-1CF5-71CC-883B-380ECE6B2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92FDF5-1CAC-1403-B007-CC1CBE1486EA}"/>
              </a:ext>
            </a:extLst>
          </p:cNvPr>
          <p:cNvSpPr>
            <a:spLocks noGrp="1"/>
          </p:cNvSpPr>
          <p:nvPr>
            <p:ph type="sldNum" sz="quarter" idx="12"/>
          </p:nvPr>
        </p:nvSpPr>
        <p:spPr/>
        <p:txBody>
          <a:bodyPr/>
          <a:lstStyle/>
          <a:p>
            <a:fld id="{F25430EB-A366-4D4D-806D-52CAE3ECF6B9}" type="slidenum">
              <a:rPr lang="en-US" smtClean="0"/>
              <a:t>‹#›</a:t>
            </a:fld>
            <a:endParaRPr lang="en-US"/>
          </a:p>
        </p:txBody>
      </p:sp>
    </p:spTree>
    <p:extLst>
      <p:ext uri="{BB962C8B-B14F-4D97-AF65-F5344CB8AC3E}">
        <p14:creationId xmlns:p14="http://schemas.microsoft.com/office/powerpoint/2010/main" val="1460368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C7490E-02B1-2203-B5D2-C026B48CDA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2DD43EF-799D-1E9F-E7B7-BBD017D33A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A23CCE-E8C3-A46B-BC32-E300201BCEEB}"/>
              </a:ext>
            </a:extLst>
          </p:cNvPr>
          <p:cNvSpPr>
            <a:spLocks noGrp="1"/>
          </p:cNvSpPr>
          <p:nvPr>
            <p:ph type="dt" sz="half" idx="10"/>
          </p:nvPr>
        </p:nvSpPr>
        <p:spPr/>
        <p:txBody>
          <a:bodyPr/>
          <a:lstStyle/>
          <a:p>
            <a:fld id="{423F16FE-3D5F-484D-AD53-0F8876AF3539}" type="datetimeFigureOut">
              <a:rPr lang="en-US" smtClean="0"/>
              <a:t>12/15/2023</a:t>
            </a:fld>
            <a:endParaRPr lang="en-US"/>
          </a:p>
        </p:txBody>
      </p:sp>
      <p:sp>
        <p:nvSpPr>
          <p:cNvPr id="5" name="Footer Placeholder 4">
            <a:extLst>
              <a:ext uri="{FF2B5EF4-FFF2-40B4-BE49-F238E27FC236}">
                <a16:creationId xmlns:a16="http://schemas.microsoft.com/office/drawing/2014/main" id="{E824CAE3-FE5C-7656-78A3-ECBCCE3FB3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ABBCDE-9208-66B9-DFD5-C21516A376CB}"/>
              </a:ext>
            </a:extLst>
          </p:cNvPr>
          <p:cNvSpPr>
            <a:spLocks noGrp="1"/>
          </p:cNvSpPr>
          <p:nvPr>
            <p:ph type="sldNum" sz="quarter" idx="12"/>
          </p:nvPr>
        </p:nvSpPr>
        <p:spPr/>
        <p:txBody>
          <a:bodyPr/>
          <a:lstStyle/>
          <a:p>
            <a:fld id="{F25430EB-A366-4D4D-806D-52CAE3ECF6B9}" type="slidenum">
              <a:rPr lang="en-US" smtClean="0"/>
              <a:t>‹#›</a:t>
            </a:fld>
            <a:endParaRPr lang="en-US"/>
          </a:p>
        </p:txBody>
      </p:sp>
    </p:spTree>
    <p:extLst>
      <p:ext uri="{BB962C8B-B14F-4D97-AF65-F5344CB8AC3E}">
        <p14:creationId xmlns:p14="http://schemas.microsoft.com/office/powerpoint/2010/main" val="3169025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3BFB69-253A-3770-CCD5-C624055C9F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F97747-DDA7-B55A-7F5E-A5A3865E3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5BBDF3-C370-9B16-3044-1CB0015CD6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3F16FE-3D5F-484D-AD53-0F8876AF3539}" type="datetimeFigureOut">
              <a:rPr lang="en-US" smtClean="0"/>
              <a:t>12/15/2023</a:t>
            </a:fld>
            <a:endParaRPr lang="en-US"/>
          </a:p>
        </p:txBody>
      </p:sp>
      <p:sp>
        <p:nvSpPr>
          <p:cNvPr id="5" name="Footer Placeholder 4">
            <a:extLst>
              <a:ext uri="{FF2B5EF4-FFF2-40B4-BE49-F238E27FC236}">
                <a16:creationId xmlns:a16="http://schemas.microsoft.com/office/drawing/2014/main" id="{06253135-EF3C-883A-8FE6-F0E1790627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F8FD40-D637-58FC-959D-0385D5D1E4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5430EB-A366-4D4D-806D-52CAE3ECF6B9}" type="slidenum">
              <a:rPr lang="en-US" smtClean="0"/>
              <a:t>‹#›</a:t>
            </a:fld>
            <a:endParaRPr lang="en-US"/>
          </a:p>
        </p:txBody>
      </p:sp>
    </p:spTree>
    <p:extLst>
      <p:ext uri="{BB962C8B-B14F-4D97-AF65-F5344CB8AC3E}">
        <p14:creationId xmlns:p14="http://schemas.microsoft.com/office/powerpoint/2010/main" val="3862184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png"/><Relationship Id="rId7"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9B85D18-8724-F7AD-9270-5F2C033411CE}"/>
              </a:ext>
            </a:extLst>
          </p:cNvPr>
          <p:cNvPicPr>
            <a:picLocks noChangeAspect="1"/>
          </p:cNvPicPr>
          <p:nvPr/>
        </p:nvPicPr>
        <p:blipFill>
          <a:blip r:embed="rId2"/>
          <a:stretch>
            <a:fillRect/>
          </a:stretch>
        </p:blipFill>
        <p:spPr>
          <a:xfrm>
            <a:off x="230804" y="0"/>
            <a:ext cx="1684619" cy="1947116"/>
          </a:xfrm>
          <a:prstGeom prst="rect">
            <a:avLst/>
          </a:prstGeom>
        </p:spPr>
      </p:pic>
      <p:pic>
        <p:nvPicPr>
          <p:cNvPr id="7" name="Picture 6">
            <a:extLst>
              <a:ext uri="{FF2B5EF4-FFF2-40B4-BE49-F238E27FC236}">
                <a16:creationId xmlns:a16="http://schemas.microsoft.com/office/drawing/2014/main" id="{7E449DEB-9A57-72AB-71E5-03BB920A6A9A}"/>
              </a:ext>
            </a:extLst>
          </p:cNvPr>
          <p:cNvPicPr>
            <a:picLocks noChangeAspect="1"/>
          </p:cNvPicPr>
          <p:nvPr/>
        </p:nvPicPr>
        <p:blipFill>
          <a:blip r:embed="rId3"/>
          <a:stretch>
            <a:fillRect/>
          </a:stretch>
        </p:blipFill>
        <p:spPr>
          <a:xfrm>
            <a:off x="2277142" y="1556064"/>
            <a:ext cx="1176182" cy="642684"/>
          </a:xfrm>
          <a:prstGeom prst="rect">
            <a:avLst/>
          </a:prstGeom>
        </p:spPr>
      </p:pic>
      <p:pic>
        <p:nvPicPr>
          <p:cNvPr id="1026" name="Picture 2">
            <a:extLst>
              <a:ext uri="{FF2B5EF4-FFF2-40B4-BE49-F238E27FC236}">
                <a16:creationId xmlns:a16="http://schemas.microsoft.com/office/drawing/2014/main" id="{7976F6C2-5400-F15B-7FCA-1E4C283204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033" y="2556883"/>
            <a:ext cx="1533793" cy="10197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DAE19CEB-8727-5801-F331-D84449B8DF1A}"/>
              </a:ext>
            </a:extLst>
          </p:cNvPr>
          <p:cNvPicPr>
            <a:picLocks noChangeAspect="1"/>
          </p:cNvPicPr>
          <p:nvPr/>
        </p:nvPicPr>
        <p:blipFill>
          <a:blip r:embed="rId5"/>
          <a:stretch>
            <a:fillRect/>
          </a:stretch>
        </p:blipFill>
        <p:spPr>
          <a:xfrm>
            <a:off x="3993087" y="1529889"/>
            <a:ext cx="1352621" cy="834454"/>
          </a:xfrm>
          <a:prstGeom prst="rect">
            <a:avLst/>
          </a:prstGeom>
        </p:spPr>
      </p:pic>
      <p:sp>
        <p:nvSpPr>
          <p:cNvPr id="11" name="Arrow: Up-Down 10">
            <a:extLst>
              <a:ext uri="{FF2B5EF4-FFF2-40B4-BE49-F238E27FC236}">
                <a16:creationId xmlns:a16="http://schemas.microsoft.com/office/drawing/2014/main" id="{226ECF20-6E71-34A6-AD39-D770DF292ADC}"/>
              </a:ext>
            </a:extLst>
          </p:cNvPr>
          <p:cNvSpPr/>
          <p:nvPr/>
        </p:nvSpPr>
        <p:spPr>
          <a:xfrm>
            <a:off x="926570" y="1815826"/>
            <a:ext cx="174779" cy="741058"/>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 name="Arrow: Left-Right 11">
            <a:extLst>
              <a:ext uri="{FF2B5EF4-FFF2-40B4-BE49-F238E27FC236}">
                <a16:creationId xmlns:a16="http://schemas.microsoft.com/office/drawing/2014/main" id="{1787FE23-4FBE-43B3-C840-0DDF44A6851A}"/>
              </a:ext>
            </a:extLst>
          </p:cNvPr>
          <p:cNvSpPr/>
          <p:nvPr/>
        </p:nvSpPr>
        <p:spPr>
          <a:xfrm>
            <a:off x="1638581" y="1989032"/>
            <a:ext cx="646236" cy="116943"/>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 </a:t>
            </a:r>
          </a:p>
        </p:txBody>
      </p:sp>
      <p:sp>
        <p:nvSpPr>
          <p:cNvPr id="13" name="Arrow: Left-Right 12">
            <a:extLst>
              <a:ext uri="{FF2B5EF4-FFF2-40B4-BE49-F238E27FC236}">
                <a16:creationId xmlns:a16="http://schemas.microsoft.com/office/drawing/2014/main" id="{CCC5E97F-2243-58A1-69F7-B685B3C847B4}"/>
              </a:ext>
            </a:extLst>
          </p:cNvPr>
          <p:cNvSpPr/>
          <p:nvPr/>
        </p:nvSpPr>
        <p:spPr>
          <a:xfrm>
            <a:off x="3444316" y="1989033"/>
            <a:ext cx="539764" cy="114769"/>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 name="Rectangle 13">
            <a:extLst>
              <a:ext uri="{FF2B5EF4-FFF2-40B4-BE49-F238E27FC236}">
                <a16:creationId xmlns:a16="http://schemas.microsoft.com/office/drawing/2014/main" id="{B6721D40-9071-2E42-24F9-DC93144B02B2}"/>
              </a:ext>
            </a:extLst>
          </p:cNvPr>
          <p:cNvSpPr/>
          <p:nvPr/>
        </p:nvSpPr>
        <p:spPr>
          <a:xfrm>
            <a:off x="533350" y="3833862"/>
            <a:ext cx="1105230" cy="53884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Special Press Device  </a:t>
            </a:r>
          </a:p>
        </p:txBody>
      </p:sp>
      <p:sp>
        <p:nvSpPr>
          <p:cNvPr id="15" name="Rectangle 14">
            <a:extLst>
              <a:ext uri="{FF2B5EF4-FFF2-40B4-BE49-F238E27FC236}">
                <a16:creationId xmlns:a16="http://schemas.microsoft.com/office/drawing/2014/main" id="{93220F69-9DF2-E334-4F17-FBC7B7972EAF}"/>
              </a:ext>
            </a:extLst>
          </p:cNvPr>
          <p:cNvSpPr/>
          <p:nvPr/>
        </p:nvSpPr>
        <p:spPr>
          <a:xfrm>
            <a:off x="4345967" y="2408985"/>
            <a:ext cx="914598" cy="2957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Specimen</a:t>
            </a:r>
          </a:p>
        </p:txBody>
      </p:sp>
      <p:sp>
        <p:nvSpPr>
          <p:cNvPr id="16" name="Rectangle 15">
            <a:extLst>
              <a:ext uri="{FF2B5EF4-FFF2-40B4-BE49-F238E27FC236}">
                <a16:creationId xmlns:a16="http://schemas.microsoft.com/office/drawing/2014/main" id="{4A2003DB-312C-78E9-EB9E-0B22D589145B}"/>
              </a:ext>
            </a:extLst>
          </p:cNvPr>
          <p:cNvSpPr/>
          <p:nvPr/>
        </p:nvSpPr>
        <p:spPr>
          <a:xfrm>
            <a:off x="2447511" y="2346314"/>
            <a:ext cx="1176182" cy="4437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Special stamp   </a:t>
            </a:r>
          </a:p>
        </p:txBody>
      </p:sp>
      <p:pic>
        <p:nvPicPr>
          <p:cNvPr id="1032" name="Picture 8">
            <a:extLst>
              <a:ext uri="{FF2B5EF4-FFF2-40B4-BE49-F238E27FC236}">
                <a16:creationId xmlns:a16="http://schemas.microsoft.com/office/drawing/2014/main" id="{A198B29F-AB23-58F5-1E98-07003B90F8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77053" y="-11552"/>
            <a:ext cx="1642498" cy="944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Arrow: Right 19">
            <a:extLst>
              <a:ext uri="{FF2B5EF4-FFF2-40B4-BE49-F238E27FC236}">
                <a16:creationId xmlns:a16="http://schemas.microsoft.com/office/drawing/2014/main" id="{FA6D8797-E526-2EA0-606F-B837A76579BE}"/>
              </a:ext>
            </a:extLst>
          </p:cNvPr>
          <p:cNvSpPr/>
          <p:nvPr/>
        </p:nvSpPr>
        <p:spPr>
          <a:xfrm>
            <a:off x="5339250" y="1989034"/>
            <a:ext cx="408101" cy="11694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30" name="TextBox 1029">
            <a:extLst>
              <a:ext uri="{FF2B5EF4-FFF2-40B4-BE49-F238E27FC236}">
                <a16:creationId xmlns:a16="http://schemas.microsoft.com/office/drawing/2014/main" id="{93B34DE7-0A3C-89AC-A2E7-B54B04F2D5F6}"/>
              </a:ext>
            </a:extLst>
          </p:cNvPr>
          <p:cNvSpPr txBox="1"/>
          <p:nvPr/>
        </p:nvSpPr>
        <p:spPr>
          <a:xfrm>
            <a:off x="5921676" y="933043"/>
            <a:ext cx="2132356" cy="276999"/>
          </a:xfrm>
          <a:prstGeom prst="rect">
            <a:avLst/>
          </a:prstGeom>
          <a:noFill/>
        </p:spPr>
        <p:txBody>
          <a:bodyPr wrap="square">
            <a:spAutoFit/>
          </a:bodyPr>
          <a:lstStyle/>
          <a:p>
            <a:r>
              <a:rPr lang="en-US" sz="1200" b="1" dirty="0">
                <a:effectLst/>
                <a:latin typeface="Times New Roman" panose="02020603050405020304" pitchFamily="18" charset="0"/>
                <a:ea typeface="Times New Roman" panose="02020603050405020304" pitchFamily="18" charset="0"/>
              </a:rPr>
              <a:t>Adhesion Shear Test Device</a:t>
            </a:r>
            <a:endParaRPr lang="en-US" sz="1200" b="1" dirty="0"/>
          </a:p>
        </p:txBody>
      </p:sp>
      <p:pic>
        <p:nvPicPr>
          <p:cNvPr id="1033" name="Picture 9">
            <a:extLst>
              <a:ext uri="{FF2B5EF4-FFF2-40B4-BE49-F238E27FC236}">
                <a16:creationId xmlns:a16="http://schemas.microsoft.com/office/drawing/2014/main" id="{9ACBAC38-9685-1746-E558-6ECD47DF0E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70752" y="1141343"/>
            <a:ext cx="1485342" cy="917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TextBox 1033">
            <a:extLst>
              <a:ext uri="{FF2B5EF4-FFF2-40B4-BE49-F238E27FC236}">
                <a16:creationId xmlns:a16="http://schemas.microsoft.com/office/drawing/2014/main" id="{062741AC-FD41-9A39-0E9D-7AA241CA0547}"/>
              </a:ext>
            </a:extLst>
          </p:cNvPr>
          <p:cNvSpPr txBox="1"/>
          <p:nvPr/>
        </p:nvSpPr>
        <p:spPr>
          <a:xfrm>
            <a:off x="6079759" y="2048794"/>
            <a:ext cx="1974272" cy="276999"/>
          </a:xfrm>
          <a:prstGeom prst="rect">
            <a:avLst/>
          </a:prstGeom>
          <a:noFill/>
        </p:spPr>
        <p:txBody>
          <a:bodyPr wrap="square">
            <a:spAutoFit/>
          </a:bodyPr>
          <a:lstStyle/>
          <a:p>
            <a:r>
              <a:rPr lang="en-US" sz="1200" b="1" dirty="0">
                <a:effectLst/>
                <a:latin typeface="Times New Roman" panose="02020603050405020304" pitchFamily="18" charset="0"/>
                <a:ea typeface="Times New Roman" panose="02020603050405020304" pitchFamily="18" charset="0"/>
              </a:rPr>
              <a:t>Impact Test Device</a:t>
            </a:r>
            <a:endParaRPr lang="en-US" sz="1200" b="1" dirty="0"/>
          </a:p>
        </p:txBody>
      </p:sp>
      <p:pic>
        <p:nvPicPr>
          <p:cNvPr id="1035" name="Picture 10">
            <a:extLst>
              <a:ext uri="{FF2B5EF4-FFF2-40B4-BE49-F238E27FC236}">
                <a16:creationId xmlns:a16="http://schemas.microsoft.com/office/drawing/2014/main" id="{29D20ABD-9ADB-156B-3143-0444150940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0961" y="2289017"/>
            <a:ext cx="1533201" cy="875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7" name="TextBox 1036">
            <a:extLst>
              <a:ext uri="{FF2B5EF4-FFF2-40B4-BE49-F238E27FC236}">
                <a16:creationId xmlns:a16="http://schemas.microsoft.com/office/drawing/2014/main" id="{EDC2DFC9-B664-A763-4EE2-2781CD0EAE18}"/>
              </a:ext>
            </a:extLst>
          </p:cNvPr>
          <p:cNvSpPr txBox="1"/>
          <p:nvPr/>
        </p:nvSpPr>
        <p:spPr>
          <a:xfrm>
            <a:off x="6197262" y="3214971"/>
            <a:ext cx="1522289" cy="277000"/>
          </a:xfrm>
          <a:prstGeom prst="rect">
            <a:avLst/>
          </a:prstGeom>
          <a:noFill/>
        </p:spPr>
        <p:txBody>
          <a:bodyPr wrap="square">
            <a:spAutoFit/>
          </a:bodyPr>
          <a:lstStyle/>
          <a:p>
            <a:r>
              <a:rPr lang="en-US" sz="1200" b="1" dirty="0">
                <a:effectLst/>
                <a:latin typeface="Times New Roman" panose="02020603050405020304" pitchFamily="18" charset="0"/>
                <a:ea typeface="Times New Roman" panose="02020603050405020304" pitchFamily="18" charset="0"/>
              </a:rPr>
              <a:t>Water Bath Heater</a:t>
            </a:r>
            <a:endParaRPr lang="en-US" sz="1200" b="1" dirty="0"/>
          </a:p>
        </p:txBody>
      </p:sp>
      <p:sp>
        <p:nvSpPr>
          <p:cNvPr id="1046" name="TextBox 1045">
            <a:extLst>
              <a:ext uri="{FF2B5EF4-FFF2-40B4-BE49-F238E27FC236}">
                <a16:creationId xmlns:a16="http://schemas.microsoft.com/office/drawing/2014/main" id="{356936CA-EC16-D9CE-FEA6-EACE5C0E1B34}"/>
              </a:ext>
            </a:extLst>
          </p:cNvPr>
          <p:cNvSpPr txBox="1"/>
          <p:nvPr/>
        </p:nvSpPr>
        <p:spPr>
          <a:xfrm>
            <a:off x="3238503" y="4519370"/>
            <a:ext cx="4764951" cy="1998111"/>
          </a:xfrm>
          <a:prstGeom prst="rect">
            <a:avLst/>
          </a:prstGeom>
          <a:noFill/>
        </p:spPr>
        <p:txBody>
          <a:bodyPr wrap="square">
            <a:spAutoFit/>
          </a:bodyPr>
          <a:lstStyle/>
          <a:p>
            <a:pPr marL="171450" marR="0" indent="-171450" algn="justLow">
              <a:buFont typeface="Arial" panose="020B0604020202020204" pitchFamily="34" charset="0"/>
              <a:buChar char="•"/>
            </a:pPr>
            <a:r>
              <a:rPr lang="en-US" sz="1200" b="1" dirty="0">
                <a:effectLst/>
                <a:latin typeface="Times New Roman" panose="02020603050405020304" pitchFamily="18" charset="0"/>
                <a:ea typeface="Times New Roman" panose="02020603050405020304" pitchFamily="18" charset="0"/>
              </a:rPr>
              <a:t>Effect of Temperature on the Mechanical Behavior of PVC/PVC Sandwich Plates 0.95 Wt. % Glass Fiber with 2.5 mm Adhesive Thickness   </a:t>
            </a:r>
            <a:endParaRPr lang="en-US" sz="1200" dirty="0">
              <a:effectLst/>
              <a:latin typeface="Times New Roman" panose="02020603050405020304" pitchFamily="18" charset="0"/>
              <a:ea typeface="Times New Roman" panose="02020603050405020304" pitchFamily="18" charset="0"/>
            </a:endParaRPr>
          </a:p>
          <a:p>
            <a:pPr marL="171450" marR="0" indent="-171450" algn="justLow">
              <a:lnSpc>
                <a:spcPct val="150000"/>
              </a:lnSpc>
              <a:buFont typeface="Arial" panose="020B0604020202020204" pitchFamily="34" charset="0"/>
              <a:buChar char="•"/>
            </a:pPr>
            <a:r>
              <a:rPr lang="en-US" sz="1200" b="1" dirty="0">
                <a:effectLst/>
                <a:latin typeface="Times New Roman" panose="02020603050405020304" pitchFamily="18" charset="0"/>
                <a:ea typeface="Times New Roman" panose="02020603050405020304" pitchFamily="18" charset="0"/>
              </a:rPr>
              <a:t>Elastic Modulus of PVC/PVC Sandwich Plates 2.5 mm Thickness of Adhesives Blended with Different Wt. % Glass Fiber at pH=7, Temp. = 35 </a:t>
            </a:r>
            <a:r>
              <a:rPr lang="en-US" sz="1200" b="1" baseline="30000" dirty="0" err="1">
                <a:effectLst/>
                <a:latin typeface="Times New Roman" panose="02020603050405020304" pitchFamily="18" charset="0"/>
                <a:ea typeface="Times New Roman" panose="02020603050405020304" pitchFamily="18" charset="0"/>
              </a:rPr>
              <a:t>o</a:t>
            </a:r>
            <a:r>
              <a:rPr lang="en-US" sz="1200" b="1" dirty="0" err="1">
                <a:effectLst/>
                <a:latin typeface="Times New Roman" panose="02020603050405020304" pitchFamily="18" charset="0"/>
                <a:ea typeface="Times New Roman" panose="02020603050405020304" pitchFamily="18" charset="0"/>
              </a:rPr>
              <a:t>C</a:t>
            </a:r>
            <a:endParaRPr lang="en-US" sz="1200" dirty="0">
              <a:effectLst/>
              <a:latin typeface="Times New Roman" panose="02020603050405020304" pitchFamily="18" charset="0"/>
              <a:ea typeface="Times New Roman" panose="02020603050405020304" pitchFamily="18" charset="0"/>
            </a:endParaRPr>
          </a:p>
          <a:p>
            <a:pPr marL="171450" marR="0" indent="-171450" algn="justLow">
              <a:lnSpc>
                <a:spcPct val="150000"/>
              </a:lnSpc>
              <a:buFont typeface="Arial" panose="020B0604020202020204" pitchFamily="34" charset="0"/>
              <a:buChar char="•"/>
            </a:pPr>
            <a:r>
              <a:rPr lang="en-US" sz="1200" b="1" dirty="0">
                <a:effectLst/>
                <a:latin typeface="Times New Roman" panose="02020603050405020304" pitchFamily="18" charset="0"/>
                <a:ea typeface="Times New Roman" panose="02020603050405020304" pitchFamily="18" charset="0"/>
              </a:rPr>
              <a:t>Activation Energy of PVC/PVC Sandwich Plates 0.95 Wt. % Glass Fiber with 2.5 mm Adhesive at Different Temperatures and Times </a:t>
            </a:r>
            <a:endParaRPr lang="en-US" sz="1200" dirty="0">
              <a:effectLst/>
              <a:latin typeface="Times New Roman" panose="02020603050405020304" pitchFamily="18" charset="0"/>
              <a:ea typeface="Times New Roman" panose="02020603050405020304" pitchFamily="18" charset="0"/>
            </a:endParaRPr>
          </a:p>
        </p:txBody>
      </p:sp>
      <p:sp>
        <p:nvSpPr>
          <p:cNvPr id="1051" name="Arrow: Down 1050">
            <a:extLst>
              <a:ext uri="{FF2B5EF4-FFF2-40B4-BE49-F238E27FC236}">
                <a16:creationId xmlns:a16="http://schemas.microsoft.com/office/drawing/2014/main" id="{83584390-695B-C45C-B68B-CA9181465F4B}"/>
              </a:ext>
            </a:extLst>
          </p:cNvPr>
          <p:cNvSpPr/>
          <p:nvPr/>
        </p:nvSpPr>
        <p:spPr>
          <a:xfrm>
            <a:off x="6656872" y="3455379"/>
            <a:ext cx="154236" cy="57026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56" name="Rectangle 1055">
            <a:extLst>
              <a:ext uri="{FF2B5EF4-FFF2-40B4-BE49-F238E27FC236}">
                <a16:creationId xmlns:a16="http://schemas.microsoft.com/office/drawing/2014/main" id="{943368D7-F703-DFB1-7F0E-3DDC7540A7A9}"/>
              </a:ext>
            </a:extLst>
          </p:cNvPr>
          <p:cNvSpPr/>
          <p:nvPr/>
        </p:nvSpPr>
        <p:spPr>
          <a:xfrm>
            <a:off x="6225332" y="4005483"/>
            <a:ext cx="1176182" cy="4437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Experimental work </a:t>
            </a:r>
          </a:p>
        </p:txBody>
      </p:sp>
      <p:sp>
        <p:nvSpPr>
          <p:cNvPr id="1058" name="Rectangle 1057">
            <a:extLst>
              <a:ext uri="{FF2B5EF4-FFF2-40B4-BE49-F238E27FC236}">
                <a16:creationId xmlns:a16="http://schemas.microsoft.com/office/drawing/2014/main" id="{EF68BE14-EE9F-19D5-A677-9A310E868A48}"/>
              </a:ext>
            </a:extLst>
          </p:cNvPr>
          <p:cNvSpPr/>
          <p:nvPr/>
        </p:nvSpPr>
        <p:spPr>
          <a:xfrm>
            <a:off x="8823457" y="69038"/>
            <a:ext cx="1511646" cy="44088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Recommendations </a:t>
            </a:r>
          </a:p>
        </p:txBody>
      </p:sp>
      <p:sp>
        <p:nvSpPr>
          <p:cNvPr id="1060" name="TextBox 1059">
            <a:extLst>
              <a:ext uri="{FF2B5EF4-FFF2-40B4-BE49-F238E27FC236}">
                <a16:creationId xmlns:a16="http://schemas.microsoft.com/office/drawing/2014/main" id="{A1BAFFDE-E9FB-A2A9-9AA5-AD29523247D8}"/>
              </a:ext>
            </a:extLst>
          </p:cNvPr>
          <p:cNvSpPr txBox="1"/>
          <p:nvPr/>
        </p:nvSpPr>
        <p:spPr>
          <a:xfrm>
            <a:off x="8093088" y="530045"/>
            <a:ext cx="3829735" cy="5429820"/>
          </a:xfrm>
          <a:prstGeom prst="rect">
            <a:avLst/>
          </a:prstGeom>
          <a:noFill/>
        </p:spPr>
        <p:txBody>
          <a:bodyPr wrap="square">
            <a:spAutoFit/>
          </a:bodyPr>
          <a:lstStyle/>
          <a:p>
            <a:pPr marL="342900" marR="0" lvl="0" indent="-342900" algn="justLow">
              <a:lnSpc>
                <a:spcPct val="150000"/>
              </a:lnSpc>
              <a:spcBef>
                <a:spcPts val="500"/>
              </a:spcBef>
              <a:spcAft>
                <a:spcPts val="500"/>
              </a:spcAft>
              <a:buFont typeface="Wingdings" panose="05000000000000000000" pitchFamily="2" charset="2"/>
              <a:buChar char=""/>
            </a:pPr>
            <a:r>
              <a:rPr lang="en-US" sz="1200" dirty="0">
                <a:effectLst/>
                <a:latin typeface="Times New Roman" panose="02020603050405020304" pitchFamily="18" charset="0"/>
                <a:ea typeface="Times New Roman" panose="02020603050405020304" pitchFamily="18" charset="0"/>
              </a:rPr>
              <a:t>Strength of PVC/PVC sandwich plates having glass fiber decreases depending on increasing temperature by 72% in case of epoxy, in case of polyester decreased by 62%, 48% in case of polyvinyl acetate.  </a:t>
            </a:r>
          </a:p>
          <a:p>
            <a:pPr marL="342900" marR="0" lvl="0" indent="-342900" algn="justLow">
              <a:lnSpc>
                <a:spcPct val="150000"/>
              </a:lnSpc>
              <a:spcBef>
                <a:spcPts val="500"/>
              </a:spcBef>
              <a:spcAft>
                <a:spcPts val="500"/>
              </a:spcAft>
              <a:buFont typeface="Wingdings" panose="05000000000000000000" pitchFamily="2" charset="2"/>
              <a:buChar char=""/>
            </a:pPr>
            <a:r>
              <a:rPr lang="en-US" sz="1200" dirty="0">
                <a:effectLst/>
                <a:latin typeface="Times New Roman" panose="02020603050405020304" pitchFamily="18" charset="0"/>
                <a:ea typeface="Times New Roman" panose="02020603050405020304" pitchFamily="18" charset="0"/>
              </a:rPr>
              <a:t>Energy to fracture of PVC/PVC sandwich plates having glass fiber blended with adhesive decreases with increasing temperature by 69% in case of epoxy, 63% in case of polyester and 67 % in case of polyvinyl acetate compared to the original case. </a:t>
            </a:r>
          </a:p>
          <a:p>
            <a:pPr marL="342900" marR="0" lvl="0" indent="-342900" algn="justLow">
              <a:lnSpc>
                <a:spcPct val="150000"/>
              </a:lnSpc>
              <a:spcBef>
                <a:spcPts val="500"/>
              </a:spcBef>
              <a:spcAft>
                <a:spcPts val="500"/>
              </a:spcAft>
              <a:buFont typeface="Wingdings" panose="05000000000000000000" pitchFamily="2" charset="2"/>
              <a:buChar char=""/>
              <a:tabLst>
                <a:tab pos="0" algn="l"/>
              </a:tabLst>
            </a:pPr>
            <a:r>
              <a:rPr lang="en-US" sz="1200" dirty="0">
                <a:effectLst/>
                <a:latin typeface="Times New Roman" panose="02020603050405020304" pitchFamily="18" charset="0"/>
                <a:ea typeface="Times New Roman" panose="02020603050405020304" pitchFamily="18" charset="0"/>
              </a:rPr>
              <a:t>Adhesion shear of PVC/PVC sandwich plates having glass fiber blended with adhesive decrease with increasing temperature, and the effect of increasing temperature on adhesion shear of polyvinyl acetate is lower than epoxy and polyester.</a:t>
            </a:r>
          </a:p>
          <a:p>
            <a:pPr marL="342900" marR="0" lvl="0" indent="-342900" algn="justLow">
              <a:lnSpc>
                <a:spcPct val="150000"/>
              </a:lnSpc>
              <a:spcBef>
                <a:spcPts val="500"/>
              </a:spcBef>
              <a:spcAft>
                <a:spcPts val="500"/>
              </a:spcAft>
              <a:buFont typeface="Wingdings" panose="05000000000000000000" pitchFamily="2" charset="2"/>
              <a:buChar char=""/>
            </a:pPr>
            <a:r>
              <a:rPr lang="en-US" sz="1200" dirty="0">
                <a:effectLst/>
                <a:latin typeface="Times New Roman" panose="02020603050405020304" pitchFamily="18" charset="0"/>
                <a:ea typeface="Times New Roman" panose="02020603050405020304" pitchFamily="18" charset="0"/>
              </a:rPr>
              <a:t>The activation energy of PVC /PVC sandwich plates having glass fiber as a reinforced material blended with polyvinyl acetate is the largest compared with epoxy and polyester.</a:t>
            </a:r>
          </a:p>
        </p:txBody>
      </p:sp>
      <p:grpSp>
        <p:nvGrpSpPr>
          <p:cNvPr id="1074" name="Group 1073">
            <a:extLst>
              <a:ext uri="{FF2B5EF4-FFF2-40B4-BE49-F238E27FC236}">
                <a16:creationId xmlns:a16="http://schemas.microsoft.com/office/drawing/2014/main" id="{F4367630-E323-109F-7980-707A168B9122}"/>
              </a:ext>
            </a:extLst>
          </p:cNvPr>
          <p:cNvGrpSpPr/>
          <p:nvPr/>
        </p:nvGrpSpPr>
        <p:grpSpPr>
          <a:xfrm>
            <a:off x="5747351" y="259755"/>
            <a:ext cx="348649" cy="2445026"/>
            <a:chOff x="5747351" y="259755"/>
            <a:chExt cx="348649" cy="2445026"/>
          </a:xfrm>
        </p:grpSpPr>
        <p:cxnSp>
          <p:nvCxnSpPr>
            <p:cNvPr id="22" name="Straight Connector 21">
              <a:extLst>
                <a:ext uri="{FF2B5EF4-FFF2-40B4-BE49-F238E27FC236}">
                  <a16:creationId xmlns:a16="http://schemas.microsoft.com/office/drawing/2014/main" id="{A2950A53-BC79-07E4-82B6-328CF7F41637}"/>
                </a:ext>
              </a:extLst>
            </p:cNvPr>
            <p:cNvCxnSpPr>
              <a:cxnSpLocks/>
            </p:cNvCxnSpPr>
            <p:nvPr/>
          </p:nvCxnSpPr>
          <p:spPr>
            <a:xfrm>
              <a:off x="5747351" y="259755"/>
              <a:ext cx="0" cy="2445026"/>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63" name="Straight Arrow Connector 1062">
              <a:extLst>
                <a:ext uri="{FF2B5EF4-FFF2-40B4-BE49-F238E27FC236}">
                  <a16:creationId xmlns:a16="http://schemas.microsoft.com/office/drawing/2014/main" id="{21858863-DFCF-C5B0-503B-A02AE6133683}"/>
                </a:ext>
              </a:extLst>
            </p:cNvPr>
            <p:cNvCxnSpPr>
              <a:cxnSpLocks/>
            </p:cNvCxnSpPr>
            <p:nvPr/>
          </p:nvCxnSpPr>
          <p:spPr>
            <a:xfrm>
              <a:off x="5747351" y="259755"/>
              <a:ext cx="34864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69" name="Straight Arrow Connector 1068">
              <a:extLst>
                <a:ext uri="{FF2B5EF4-FFF2-40B4-BE49-F238E27FC236}">
                  <a16:creationId xmlns:a16="http://schemas.microsoft.com/office/drawing/2014/main" id="{94457616-6483-202D-138A-BEFE7AE9D58F}"/>
                </a:ext>
              </a:extLst>
            </p:cNvPr>
            <p:cNvCxnSpPr>
              <a:cxnSpLocks/>
            </p:cNvCxnSpPr>
            <p:nvPr/>
          </p:nvCxnSpPr>
          <p:spPr>
            <a:xfrm>
              <a:off x="5747351" y="2704781"/>
              <a:ext cx="34864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70" name="Straight Arrow Connector 1069">
              <a:extLst>
                <a:ext uri="{FF2B5EF4-FFF2-40B4-BE49-F238E27FC236}">
                  <a16:creationId xmlns:a16="http://schemas.microsoft.com/office/drawing/2014/main" id="{A2B2273F-CDD0-7037-2B92-85B2F6CC71C6}"/>
                </a:ext>
              </a:extLst>
            </p:cNvPr>
            <p:cNvCxnSpPr>
              <a:cxnSpLocks/>
            </p:cNvCxnSpPr>
            <p:nvPr/>
          </p:nvCxnSpPr>
          <p:spPr>
            <a:xfrm>
              <a:off x="5747351" y="1556064"/>
              <a:ext cx="34864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076" name="Straight Connector 1075">
            <a:extLst>
              <a:ext uri="{FF2B5EF4-FFF2-40B4-BE49-F238E27FC236}">
                <a16:creationId xmlns:a16="http://schemas.microsoft.com/office/drawing/2014/main" id="{F538ED55-00B9-493D-AC83-3EFCD173D6B1}"/>
              </a:ext>
            </a:extLst>
          </p:cNvPr>
          <p:cNvCxnSpPr>
            <a:cxnSpLocks/>
          </p:cNvCxnSpPr>
          <p:nvPr/>
        </p:nvCxnSpPr>
        <p:spPr>
          <a:xfrm flipV="1">
            <a:off x="8063038" y="400048"/>
            <a:ext cx="0" cy="6308169"/>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77" name="Straight Arrow Connector 1076">
            <a:extLst>
              <a:ext uri="{FF2B5EF4-FFF2-40B4-BE49-F238E27FC236}">
                <a16:creationId xmlns:a16="http://schemas.microsoft.com/office/drawing/2014/main" id="{07373AB9-9F36-A60A-B872-B0FF37F2D0BF}"/>
              </a:ext>
            </a:extLst>
          </p:cNvPr>
          <p:cNvCxnSpPr>
            <a:cxnSpLocks/>
          </p:cNvCxnSpPr>
          <p:nvPr/>
        </p:nvCxnSpPr>
        <p:spPr>
          <a:xfrm flipH="1">
            <a:off x="7644162" y="2845074"/>
            <a:ext cx="418877"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78" name="Straight Arrow Connector 1077">
            <a:extLst>
              <a:ext uri="{FF2B5EF4-FFF2-40B4-BE49-F238E27FC236}">
                <a16:creationId xmlns:a16="http://schemas.microsoft.com/office/drawing/2014/main" id="{C2198E3C-0A45-83CA-FF23-54F4339A38B6}"/>
              </a:ext>
            </a:extLst>
          </p:cNvPr>
          <p:cNvCxnSpPr>
            <a:cxnSpLocks/>
          </p:cNvCxnSpPr>
          <p:nvPr/>
        </p:nvCxnSpPr>
        <p:spPr>
          <a:xfrm rot="10800000">
            <a:off x="7714389" y="400048"/>
            <a:ext cx="34864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79" name="Straight Arrow Connector 1078">
            <a:extLst>
              <a:ext uri="{FF2B5EF4-FFF2-40B4-BE49-F238E27FC236}">
                <a16:creationId xmlns:a16="http://schemas.microsoft.com/office/drawing/2014/main" id="{3B22CA61-1606-F2AE-6551-F940FE5BDAEA}"/>
              </a:ext>
            </a:extLst>
          </p:cNvPr>
          <p:cNvCxnSpPr>
            <a:cxnSpLocks/>
          </p:cNvCxnSpPr>
          <p:nvPr/>
        </p:nvCxnSpPr>
        <p:spPr>
          <a:xfrm flipH="1">
            <a:off x="7556094" y="1548765"/>
            <a:ext cx="506945"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83" name="Straight Arrow Connector 1082">
            <a:extLst>
              <a:ext uri="{FF2B5EF4-FFF2-40B4-BE49-F238E27FC236}">
                <a16:creationId xmlns:a16="http://schemas.microsoft.com/office/drawing/2014/main" id="{8F4A6F27-4D00-6241-3841-6D2C7053D3A8}"/>
              </a:ext>
            </a:extLst>
          </p:cNvPr>
          <p:cNvCxnSpPr>
            <a:cxnSpLocks/>
          </p:cNvCxnSpPr>
          <p:nvPr/>
        </p:nvCxnSpPr>
        <p:spPr>
          <a:xfrm flipH="1">
            <a:off x="3238503" y="6708217"/>
            <a:ext cx="4824535"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88" name="TextBox 1087">
            <a:extLst>
              <a:ext uri="{FF2B5EF4-FFF2-40B4-BE49-F238E27FC236}">
                <a16:creationId xmlns:a16="http://schemas.microsoft.com/office/drawing/2014/main" id="{529DE76C-E0FB-92CB-F639-35F03D233DA1}"/>
              </a:ext>
            </a:extLst>
          </p:cNvPr>
          <p:cNvSpPr txBox="1"/>
          <p:nvPr/>
        </p:nvSpPr>
        <p:spPr>
          <a:xfrm>
            <a:off x="2126381" y="86547"/>
            <a:ext cx="3543282" cy="8309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2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dirty="0"/>
              <a:t>The Effect of Fiber-Adhesive Composite on Bond Strength of Plastic Plates- Part IV: The Effect of Temperature on the Mechanical Behavior and Mechanical Properties </a:t>
            </a:r>
          </a:p>
        </p:txBody>
      </p:sp>
      <p:sp>
        <p:nvSpPr>
          <p:cNvPr id="1090" name="TextBox 1089">
            <a:extLst>
              <a:ext uri="{FF2B5EF4-FFF2-40B4-BE49-F238E27FC236}">
                <a16:creationId xmlns:a16="http://schemas.microsoft.com/office/drawing/2014/main" id="{1603C966-0753-08BB-515B-45A5D1DD8705}"/>
              </a:ext>
            </a:extLst>
          </p:cNvPr>
          <p:cNvSpPr txBox="1"/>
          <p:nvPr/>
        </p:nvSpPr>
        <p:spPr>
          <a:xfrm>
            <a:off x="8875308" y="6030568"/>
            <a:ext cx="2919590" cy="8309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2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Abdelaziz A.  Noaman1, *</a:t>
            </a:r>
          </a:p>
          <a:p>
            <a:r>
              <a:rPr lang="en-US" dirty="0"/>
              <a:t>1Chemical Engineering, Faculty of Engineering - Minia University, Egypt.</a:t>
            </a:r>
          </a:p>
          <a:p>
            <a:r>
              <a:rPr lang="en-US" dirty="0"/>
              <a:t>* Corresponding Author</a:t>
            </a:r>
          </a:p>
        </p:txBody>
      </p:sp>
    </p:spTree>
    <p:extLst>
      <p:ext uri="{BB962C8B-B14F-4D97-AF65-F5344CB8AC3E}">
        <p14:creationId xmlns:p14="http://schemas.microsoft.com/office/powerpoint/2010/main" val="21055252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297</Words>
  <Application>Microsoft Office PowerPoint</Application>
  <PresentationFormat>Widescreen</PresentationFormat>
  <Paragraphs>20</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Times New Roman</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Mail Service</dc:creator>
  <cp:lastModifiedBy>Mail Service</cp:lastModifiedBy>
  <cp:revision>17</cp:revision>
  <dcterms:created xsi:type="dcterms:W3CDTF">2023-12-09T09:22:45Z</dcterms:created>
  <dcterms:modified xsi:type="dcterms:W3CDTF">2023-12-15T21:31:18Z</dcterms:modified>
</cp:coreProperties>
</file>