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8" r:id="rId4"/>
  </p:sldMasterIdLst>
  <p:notesMasterIdLst>
    <p:notesMasterId r:id="rId27"/>
  </p:notesMasterIdLst>
  <p:sldIdLst>
    <p:sldId id="274" r:id="rId5"/>
    <p:sldId id="286" r:id="rId6"/>
    <p:sldId id="288" r:id="rId7"/>
    <p:sldId id="258" r:id="rId8"/>
    <p:sldId id="275" r:id="rId9"/>
    <p:sldId id="260" r:id="rId10"/>
    <p:sldId id="279" r:id="rId11"/>
    <p:sldId id="281" r:id="rId12"/>
    <p:sldId id="262" r:id="rId13"/>
    <p:sldId id="272" r:id="rId14"/>
    <p:sldId id="273" r:id="rId15"/>
    <p:sldId id="265" r:id="rId16"/>
    <p:sldId id="294" r:id="rId17"/>
    <p:sldId id="297" r:id="rId18"/>
    <p:sldId id="268" r:id="rId19"/>
    <p:sldId id="283" r:id="rId20"/>
    <p:sldId id="284" r:id="rId21"/>
    <p:sldId id="291" r:id="rId22"/>
    <p:sldId id="296" r:id="rId23"/>
    <p:sldId id="292" r:id="rId24"/>
    <p:sldId id="269" r:id="rId25"/>
    <p:sldId id="293" r:id="rId26"/>
  </p:sldIdLst>
  <p:sldSz cx="18059400" cy="10160000"/>
  <p:notesSz cx="18059400" cy="10160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3E82"/>
    <a:srgbClr val="FFFFFF"/>
    <a:srgbClr val="A4C22E"/>
    <a:srgbClr val="F3911A"/>
    <a:srgbClr val="20909D"/>
    <a:srgbClr val="5A5679"/>
    <a:srgbClr val="D722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ADDD04-91B1-AEA1-5C38-9C174A9B7C48}" v="61" dt="2023-03-02T10:31:31.495"/>
    <p1510:client id="{1493796B-26A1-7BE0-AA66-B991FB248133}" v="3" dt="2023-06-12T11:33:46.406"/>
    <p1510:client id="{35AE4960-5BB9-0015-14DB-79FA3B3B6645}" v="550" dt="2023-02-22T10:27:14.684"/>
    <p1510:client id="{66F24004-9DA8-0217-8226-A8B7CD73DC4C}" v="5" dt="2023-02-20T09:03:33.526"/>
    <p1510:client id="{87AC1516-CD62-9B34-AC39-D9B3C5A2F9B9}" v="3" dt="2023-02-27T19:24:50.132"/>
    <p1510:client id="{C4E3A913-0BF8-CC38-6F91-3F92B8354D84}" v="29" dt="2023-02-27T18:17:41.775"/>
    <p1510:client id="{D5E24A7F-ACFF-6169-F8AB-1F6C924677F5}" v="54" dt="2023-02-27T18:10:14.89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39" d="100"/>
          <a:sy n="39" d="100"/>
        </p:scale>
        <p:origin x="2516" y="115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issa Sharp" userId="S::melissasharp@rcsi.com::9e98216c-9417-49b3-b401-b027b2e959f0" providerId="AD" clId="Web-{66F24004-9DA8-0217-8226-A8B7CD73DC4C}"/>
    <pc:docChg chg="addSld delSld sldOrd">
      <pc:chgData name="Melissa Sharp" userId="S::melissasharp@rcsi.com::9e98216c-9417-49b3-b401-b027b2e959f0" providerId="AD" clId="Web-{66F24004-9DA8-0217-8226-A8B7CD73DC4C}" dt="2023-02-20T09:03:33.526" v="4"/>
      <pc:docMkLst>
        <pc:docMk/>
      </pc:docMkLst>
      <pc:sldChg chg="del">
        <pc:chgData name="Melissa Sharp" userId="S::melissasharp@rcsi.com::9e98216c-9417-49b3-b401-b027b2e959f0" providerId="AD" clId="Web-{66F24004-9DA8-0217-8226-A8B7CD73DC4C}" dt="2023-02-20T09:03:32.604" v="2"/>
        <pc:sldMkLst>
          <pc:docMk/>
          <pc:sldMk cId="2513126137" sldId="289"/>
        </pc:sldMkLst>
      </pc:sldChg>
      <pc:sldChg chg="del ord">
        <pc:chgData name="Melissa Sharp" userId="S::melissasharp@rcsi.com::9e98216c-9417-49b3-b401-b027b2e959f0" providerId="AD" clId="Web-{66F24004-9DA8-0217-8226-A8B7CD73DC4C}" dt="2023-02-20T09:03:33.526" v="4"/>
        <pc:sldMkLst>
          <pc:docMk/>
          <pc:sldMk cId="1898523754" sldId="290"/>
        </pc:sldMkLst>
      </pc:sldChg>
      <pc:sldChg chg="add replId">
        <pc:chgData name="Melissa Sharp" userId="S::melissasharp@rcsi.com::9e98216c-9417-49b3-b401-b027b2e959f0" providerId="AD" clId="Web-{66F24004-9DA8-0217-8226-A8B7CD73DC4C}" dt="2023-02-20T09:03:27.010" v="0"/>
        <pc:sldMkLst>
          <pc:docMk/>
          <pc:sldMk cId="3906714529" sldId="292"/>
        </pc:sldMkLst>
      </pc:sldChg>
      <pc:sldChg chg="add replId">
        <pc:chgData name="Melissa Sharp" userId="S::melissasharp@rcsi.com::9e98216c-9417-49b3-b401-b027b2e959f0" providerId="AD" clId="Web-{66F24004-9DA8-0217-8226-A8B7CD73DC4C}" dt="2023-02-20T09:03:29.792" v="1"/>
        <pc:sldMkLst>
          <pc:docMk/>
          <pc:sldMk cId="3826145734" sldId="293"/>
        </pc:sldMkLst>
      </pc:sldChg>
    </pc:docChg>
  </pc:docChgLst>
  <pc:docChgLst>
    <pc:chgData name="Melissa Sharp" userId="S::melissasharp@rcsi.com::9e98216c-9417-49b3-b401-b027b2e959f0" providerId="AD" clId="Web-{D5E24A7F-ACFF-6169-F8AB-1F6C924677F5}"/>
    <pc:docChg chg="modSld">
      <pc:chgData name="Melissa Sharp" userId="S::melissasharp@rcsi.com::9e98216c-9417-49b3-b401-b027b2e959f0" providerId="AD" clId="Web-{D5E24A7F-ACFF-6169-F8AB-1F6C924677F5}" dt="2023-02-27T18:10:14.895" v="50"/>
      <pc:docMkLst>
        <pc:docMk/>
      </pc:docMkLst>
      <pc:sldChg chg="addSp delSp modSp">
        <pc:chgData name="Melissa Sharp" userId="S::melissasharp@rcsi.com::9e98216c-9417-49b3-b401-b027b2e959f0" providerId="AD" clId="Web-{D5E24A7F-ACFF-6169-F8AB-1F6C924677F5}" dt="2023-02-27T18:10:14.895" v="50"/>
        <pc:sldMkLst>
          <pc:docMk/>
          <pc:sldMk cId="120652317" sldId="283"/>
        </pc:sldMkLst>
        <pc:picChg chg="del mod">
          <ac:chgData name="Melissa Sharp" userId="S::melissasharp@rcsi.com::9e98216c-9417-49b3-b401-b027b2e959f0" providerId="AD" clId="Web-{D5E24A7F-ACFF-6169-F8AB-1F6C924677F5}" dt="2023-02-27T18:03:06.227" v="3"/>
          <ac:picMkLst>
            <pc:docMk/>
            <pc:sldMk cId="120652317" sldId="283"/>
            <ac:picMk id="2" creationId="{00000000-0000-0000-0000-000000000000}"/>
          </ac:picMkLst>
        </pc:picChg>
        <pc:picChg chg="del">
          <ac:chgData name="Melissa Sharp" userId="S::melissasharp@rcsi.com::9e98216c-9417-49b3-b401-b027b2e959f0" providerId="AD" clId="Web-{D5E24A7F-ACFF-6169-F8AB-1F6C924677F5}" dt="2023-02-27T18:02:56.570" v="0"/>
          <ac:picMkLst>
            <pc:docMk/>
            <pc:sldMk cId="120652317" sldId="283"/>
            <ac:picMk id="3" creationId="{00000000-0000-0000-0000-000000000000}"/>
          </ac:picMkLst>
        </pc:picChg>
        <pc:picChg chg="del">
          <ac:chgData name="Melissa Sharp" userId="S::melissasharp@rcsi.com::9e98216c-9417-49b3-b401-b027b2e959f0" providerId="AD" clId="Web-{D5E24A7F-ACFF-6169-F8AB-1F6C924677F5}" dt="2023-02-27T18:02:57.163" v="1"/>
          <ac:picMkLst>
            <pc:docMk/>
            <pc:sldMk cId="120652317" sldId="283"/>
            <ac:picMk id="4" creationId="{00000000-0000-0000-0000-000000000000}"/>
          </ac:picMkLst>
        </pc:picChg>
        <pc:picChg chg="add mod">
          <ac:chgData name="Melissa Sharp" userId="S::melissasharp@rcsi.com::9e98216c-9417-49b3-b401-b027b2e959f0" providerId="AD" clId="Web-{D5E24A7F-ACFF-6169-F8AB-1F6C924677F5}" dt="2023-02-27T18:10:13.051" v="47" actId="14100"/>
          <ac:picMkLst>
            <pc:docMk/>
            <pc:sldMk cId="120652317" sldId="283"/>
            <ac:picMk id="5" creationId="{88BC21F8-C0BD-0587-C243-347AEB25755F}"/>
          </ac:picMkLst>
        </pc:picChg>
        <pc:picChg chg="add del mod">
          <ac:chgData name="Melissa Sharp" userId="S::melissasharp@rcsi.com::9e98216c-9417-49b3-b401-b027b2e959f0" providerId="AD" clId="Web-{D5E24A7F-ACFF-6169-F8AB-1F6C924677F5}" dt="2023-02-27T18:10:14.895" v="50"/>
          <ac:picMkLst>
            <pc:docMk/>
            <pc:sldMk cId="120652317" sldId="283"/>
            <ac:picMk id="6" creationId="{4E275A65-F117-BB46-19E0-34BF9695A486}"/>
          </ac:picMkLst>
        </pc:picChg>
        <pc:picChg chg="add del mod">
          <ac:chgData name="Melissa Sharp" userId="S::melissasharp@rcsi.com::9e98216c-9417-49b3-b401-b027b2e959f0" providerId="AD" clId="Web-{D5E24A7F-ACFF-6169-F8AB-1F6C924677F5}" dt="2023-02-27T18:10:06.144" v="39"/>
          <ac:picMkLst>
            <pc:docMk/>
            <pc:sldMk cId="120652317" sldId="283"/>
            <ac:picMk id="7" creationId="{DAAA5CCC-8F34-C198-9829-8888D7686318}"/>
          </ac:picMkLst>
        </pc:picChg>
      </pc:sldChg>
      <pc:sldChg chg="modSp">
        <pc:chgData name="Melissa Sharp" userId="S::melissasharp@rcsi.com::9e98216c-9417-49b3-b401-b027b2e959f0" providerId="AD" clId="Web-{D5E24A7F-ACFF-6169-F8AB-1F6C924677F5}" dt="2023-02-27T18:04:18.231" v="6" actId="20577"/>
        <pc:sldMkLst>
          <pc:docMk/>
          <pc:sldMk cId="2958569632" sldId="291"/>
        </pc:sldMkLst>
        <pc:spChg chg="mod">
          <ac:chgData name="Melissa Sharp" userId="S::melissasharp@rcsi.com::9e98216c-9417-49b3-b401-b027b2e959f0" providerId="AD" clId="Web-{D5E24A7F-ACFF-6169-F8AB-1F6C924677F5}" dt="2023-02-27T18:04:18.231" v="6" actId="20577"/>
          <ac:spMkLst>
            <pc:docMk/>
            <pc:sldMk cId="2958569632" sldId="291"/>
            <ac:spMk id="3" creationId="{00000000-0000-0000-0000-000000000000}"/>
          </ac:spMkLst>
        </pc:spChg>
      </pc:sldChg>
    </pc:docChg>
  </pc:docChgLst>
  <pc:docChgLst>
    <pc:chgData name="Melissa Sharp" userId="S::melissasharp@rcsi.com::9e98216c-9417-49b3-b401-b027b2e959f0" providerId="AD" clId="Web-{1493796B-26A1-7BE0-AA66-B991FB248133}"/>
    <pc:docChg chg="modSld">
      <pc:chgData name="Melissa Sharp" userId="S::melissasharp@rcsi.com::9e98216c-9417-49b3-b401-b027b2e959f0" providerId="AD" clId="Web-{1493796B-26A1-7BE0-AA66-B991FB248133}" dt="2023-06-12T11:33:45.672" v="5"/>
      <pc:docMkLst>
        <pc:docMk/>
      </pc:docMkLst>
      <pc:sldChg chg="modNotes">
        <pc:chgData name="Melissa Sharp" userId="S::melissasharp@rcsi.com::9e98216c-9417-49b3-b401-b027b2e959f0" providerId="AD" clId="Web-{1493796B-26A1-7BE0-AA66-B991FB248133}" dt="2023-06-12T10:54:28.325" v="4"/>
        <pc:sldMkLst>
          <pc:docMk/>
          <pc:sldMk cId="120652317" sldId="283"/>
        </pc:sldMkLst>
      </pc:sldChg>
      <pc:sldChg chg="modNotes">
        <pc:chgData name="Melissa Sharp" userId="S::melissasharp@rcsi.com::9e98216c-9417-49b3-b401-b027b2e959f0" providerId="AD" clId="Web-{1493796B-26A1-7BE0-AA66-B991FB248133}" dt="2023-06-12T10:54:07.668" v="2"/>
        <pc:sldMkLst>
          <pc:docMk/>
          <pc:sldMk cId="497894289" sldId="284"/>
        </pc:sldMkLst>
      </pc:sldChg>
      <pc:sldChg chg="modNotes">
        <pc:chgData name="Melissa Sharp" userId="S::melissasharp@rcsi.com::9e98216c-9417-49b3-b401-b027b2e959f0" providerId="AD" clId="Web-{1493796B-26A1-7BE0-AA66-B991FB248133}" dt="2023-06-12T11:33:45.672" v="5"/>
        <pc:sldMkLst>
          <pc:docMk/>
          <pc:sldMk cId="2355443697" sldId="297"/>
        </pc:sldMkLst>
      </pc:sldChg>
    </pc:docChg>
  </pc:docChgLst>
  <pc:docChgLst>
    <pc:chgData name="Melissa Sharp" userId="S::melissasharp@rcsi.com::9e98216c-9417-49b3-b401-b027b2e959f0" providerId="AD" clId="Web-{35AE4960-5BB9-0015-14DB-79FA3B3B6645}"/>
    <pc:docChg chg="modSld sldOrd">
      <pc:chgData name="Melissa Sharp" userId="S::melissasharp@rcsi.com::9e98216c-9417-49b3-b401-b027b2e959f0" providerId="AD" clId="Web-{35AE4960-5BB9-0015-14DB-79FA3B3B6645}" dt="2023-02-22T10:27:14.684" v="562" actId="20577"/>
      <pc:docMkLst>
        <pc:docMk/>
      </pc:docMkLst>
      <pc:sldChg chg="modNotes">
        <pc:chgData name="Melissa Sharp" userId="S::melissasharp@rcsi.com::9e98216c-9417-49b3-b401-b027b2e959f0" providerId="AD" clId="Web-{35AE4960-5BB9-0015-14DB-79FA3B3B6645}" dt="2023-02-22T10:15:31.238" v="7"/>
        <pc:sldMkLst>
          <pc:docMk/>
          <pc:sldMk cId="0" sldId="258"/>
        </pc:sldMkLst>
      </pc:sldChg>
      <pc:sldChg chg="addSp delSp modSp modNotes">
        <pc:chgData name="Melissa Sharp" userId="S::melissasharp@rcsi.com::9e98216c-9417-49b3-b401-b027b2e959f0" providerId="AD" clId="Web-{35AE4960-5BB9-0015-14DB-79FA3B3B6645}" dt="2023-02-22T10:18:17.103" v="51"/>
        <pc:sldMkLst>
          <pc:docMk/>
          <pc:sldMk cId="0" sldId="262"/>
        </pc:sldMkLst>
        <pc:spChg chg="add">
          <ac:chgData name="Melissa Sharp" userId="S::melissasharp@rcsi.com::9e98216c-9417-49b3-b401-b027b2e959f0" providerId="AD" clId="Web-{35AE4960-5BB9-0015-14DB-79FA3B3B6645}" dt="2023-02-22T10:18:17.103" v="51"/>
          <ac:spMkLst>
            <pc:docMk/>
            <pc:sldMk cId="0" sldId="262"/>
            <ac:spMk id="4" creationId="{7FA861B8-7257-1F3F-ED77-EFC5DBF77A03}"/>
          </ac:spMkLst>
        </pc:spChg>
        <pc:spChg chg="del mod">
          <ac:chgData name="Melissa Sharp" userId="S::melissasharp@rcsi.com::9e98216c-9417-49b3-b401-b027b2e959f0" providerId="AD" clId="Web-{35AE4960-5BB9-0015-14DB-79FA3B3B6645}" dt="2023-02-22T10:18:16.713" v="50"/>
          <ac:spMkLst>
            <pc:docMk/>
            <pc:sldMk cId="0" sldId="262"/>
            <ac:spMk id="15" creationId="{00000000-0000-0000-0000-000000000000}"/>
          </ac:spMkLst>
        </pc:spChg>
      </pc:sldChg>
      <pc:sldChg chg="ord modNotes">
        <pc:chgData name="Melissa Sharp" userId="S::melissasharp@rcsi.com::9e98216c-9417-49b3-b401-b027b2e959f0" providerId="AD" clId="Web-{35AE4960-5BB9-0015-14DB-79FA3B3B6645}" dt="2023-02-22T10:19:21.434" v="66"/>
        <pc:sldMkLst>
          <pc:docMk/>
          <pc:sldMk cId="0" sldId="268"/>
        </pc:sldMkLst>
      </pc:sldChg>
      <pc:sldChg chg="modSp modNotes">
        <pc:chgData name="Melissa Sharp" userId="S::melissasharp@rcsi.com::9e98216c-9417-49b3-b401-b027b2e959f0" providerId="AD" clId="Web-{35AE4960-5BB9-0015-14DB-79FA3B3B6645}" dt="2023-02-22T10:27:07.200" v="555" actId="20577"/>
        <pc:sldMkLst>
          <pc:docMk/>
          <pc:sldMk cId="0" sldId="269"/>
        </pc:sldMkLst>
        <pc:spChg chg="mod">
          <ac:chgData name="Melissa Sharp" userId="S::melissasharp@rcsi.com::9e98216c-9417-49b3-b401-b027b2e959f0" providerId="AD" clId="Web-{35AE4960-5BB9-0015-14DB-79FA3B3B6645}" dt="2023-02-22T10:27:07.200" v="555" actId="20577"/>
          <ac:spMkLst>
            <pc:docMk/>
            <pc:sldMk cId="0" sldId="269"/>
            <ac:spMk id="3" creationId="{00000000-0000-0000-0000-000000000000}"/>
          </ac:spMkLst>
        </pc:spChg>
        <pc:graphicFrameChg chg="mod modGraphic">
          <ac:chgData name="Melissa Sharp" userId="S::melissasharp@rcsi.com::9e98216c-9417-49b3-b401-b027b2e959f0" providerId="AD" clId="Web-{35AE4960-5BB9-0015-14DB-79FA3B3B6645}" dt="2023-02-22T10:23:09.441" v="171"/>
          <ac:graphicFrameMkLst>
            <pc:docMk/>
            <pc:sldMk cId="0" sldId="269"/>
            <ac:graphicFrameMk id="6" creationId="{00000000-0000-0000-0000-000000000000}"/>
          </ac:graphicFrameMkLst>
        </pc:graphicFrameChg>
      </pc:sldChg>
      <pc:sldChg chg="modNotes">
        <pc:chgData name="Melissa Sharp" userId="S::melissasharp@rcsi.com::9e98216c-9417-49b3-b401-b027b2e959f0" providerId="AD" clId="Web-{35AE4960-5BB9-0015-14DB-79FA3B3B6645}" dt="2023-02-22T10:18:29.510" v="55"/>
        <pc:sldMkLst>
          <pc:docMk/>
          <pc:sldMk cId="1515475772" sldId="272"/>
        </pc:sldMkLst>
      </pc:sldChg>
      <pc:sldChg chg="modNotes">
        <pc:chgData name="Melissa Sharp" userId="S::melissasharp@rcsi.com::9e98216c-9417-49b3-b401-b027b2e959f0" providerId="AD" clId="Web-{35AE4960-5BB9-0015-14DB-79FA3B3B6645}" dt="2023-02-22T10:18:49.854" v="59"/>
        <pc:sldMkLst>
          <pc:docMk/>
          <pc:sldMk cId="2867579893" sldId="273"/>
        </pc:sldMkLst>
      </pc:sldChg>
      <pc:sldChg chg="modNotes">
        <pc:chgData name="Melissa Sharp" userId="S::melissasharp@rcsi.com::9e98216c-9417-49b3-b401-b027b2e959f0" providerId="AD" clId="Web-{35AE4960-5BB9-0015-14DB-79FA3B3B6645}" dt="2023-02-22T10:15:03.425" v="1"/>
        <pc:sldMkLst>
          <pc:docMk/>
          <pc:sldMk cId="1413677058" sldId="274"/>
        </pc:sldMkLst>
      </pc:sldChg>
      <pc:sldChg chg="modSp modNotes">
        <pc:chgData name="Melissa Sharp" userId="S::melissasharp@rcsi.com::9e98216c-9417-49b3-b401-b027b2e959f0" providerId="AD" clId="Web-{35AE4960-5BB9-0015-14DB-79FA3B3B6645}" dt="2023-02-22T10:16:35.959" v="17"/>
        <pc:sldMkLst>
          <pc:docMk/>
          <pc:sldMk cId="3893273197" sldId="275"/>
        </pc:sldMkLst>
        <pc:spChg chg="mod">
          <ac:chgData name="Melissa Sharp" userId="S::melissasharp@rcsi.com::9e98216c-9417-49b3-b401-b027b2e959f0" providerId="AD" clId="Web-{35AE4960-5BB9-0015-14DB-79FA3B3B6645}" dt="2023-02-22T10:15:58.692" v="13" actId="20577"/>
          <ac:spMkLst>
            <pc:docMk/>
            <pc:sldMk cId="3893273197" sldId="275"/>
            <ac:spMk id="12" creationId="{00000000-0000-0000-0000-000000000000}"/>
          </ac:spMkLst>
        </pc:spChg>
      </pc:sldChg>
      <pc:sldChg chg="modNotes">
        <pc:chgData name="Melissa Sharp" userId="S::melissasharp@rcsi.com::9e98216c-9417-49b3-b401-b027b2e959f0" providerId="AD" clId="Web-{35AE4960-5BB9-0015-14DB-79FA3B3B6645}" dt="2023-02-22T10:17:12.757" v="27"/>
        <pc:sldMkLst>
          <pc:docMk/>
          <pc:sldMk cId="3693807849" sldId="279"/>
        </pc:sldMkLst>
      </pc:sldChg>
      <pc:sldChg chg="modNotes">
        <pc:chgData name="Melissa Sharp" userId="S::melissasharp@rcsi.com::9e98216c-9417-49b3-b401-b027b2e959f0" providerId="AD" clId="Web-{35AE4960-5BB9-0015-14DB-79FA3B3B6645}" dt="2023-02-22T10:17:37.227" v="37"/>
        <pc:sldMkLst>
          <pc:docMk/>
          <pc:sldMk cId="2899828398" sldId="281"/>
        </pc:sldMkLst>
      </pc:sldChg>
      <pc:sldChg chg="modNotes">
        <pc:chgData name="Melissa Sharp" userId="S::melissasharp@rcsi.com::9e98216c-9417-49b3-b401-b027b2e959f0" providerId="AD" clId="Web-{35AE4960-5BB9-0015-14DB-79FA3B3B6645}" dt="2023-02-22T10:19:26.918" v="69"/>
        <pc:sldMkLst>
          <pc:docMk/>
          <pc:sldMk cId="120652317" sldId="283"/>
        </pc:sldMkLst>
      </pc:sldChg>
      <pc:sldChg chg="modNotes">
        <pc:chgData name="Melissa Sharp" userId="S::melissasharp@rcsi.com::9e98216c-9417-49b3-b401-b027b2e959f0" providerId="AD" clId="Web-{35AE4960-5BB9-0015-14DB-79FA3B3B6645}" dt="2023-02-22T10:19:30.262" v="71"/>
        <pc:sldMkLst>
          <pc:docMk/>
          <pc:sldMk cId="497894289" sldId="284"/>
        </pc:sldMkLst>
      </pc:sldChg>
      <pc:sldChg chg="modNotes">
        <pc:chgData name="Melissa Sharp" userId="S::melissasharp@rcsi.com::9e98216c-9417-49b3-b401-b027b2e959f0" providerId="AD" clId="Web-{35AE4960-5BB9-0015-14DB-79FA3B3B6645}" dt="2023-02-22T10:15:14.816" v="3"/>
        <pc:sldMkLst>
          <pc:docMk/>
          <pc:sldMk cId="3563030885" sldId="286"/>
        </pc:sldMkLst>
      </pc:sldChg>
      <pc:sldChg chg="modNotes">
        <pc:chgData name="Melissa Sharp" userId="S::melissasharp@rcsi.com::9e98216c-9417-49b3-b401-b027b2e959f0" providerId="AD" clId="Web-{35AE4960-5BB9-0015-14DB-79FA3B3B6645}" dt="2023-02-22T10:15:25.144" v="5"/>
        <pc:sldMkLst>
          <pc:docMk/>
          <pc:sldMk cId="1891958412" sldId="288"/>
        </pc:sldMkLst>
      </pc:sldChg>
      <pc:sldChg chg="modNotes">
        <pc:chgData name="Melissa Sharp" userId="S::melissasharp@rcsi.com::9e98216c-9417-49b3-b401-b027b2e959f0" providerId="AD" clId="Web-{35AE4960-5BB9-0015-14DB-79FA3B3B6645}" dt="2023-02-22T10:19:06.699" v="63"/>
        <pc:sldMkLst>
          <pc:docMk/>
          <pc:sldMk cId="2958569632" sldId="291"/>
        </pc:sldMkLst>
      </pc:sldChg>
      <pc:sldChg chg="modSp modNotes">
        <pc:chgData name="Melissa Sharp" userId="S::melissasharp@rcsi.com::9e98216c-9417-49b3-b401-b027b2e959f0" providerId="AD" clId="Web-{35AE4960-5BB9-0015-14DB-79FA3B3B6645}" dt="2023-02-22T10:27:10.418" v="560" actId="20577"/>
        <pc:sldMkLst>
          <pc:docMk/>
          <pc:sldMk cId="3906714529" sldId="292"/>
        </pc:sldMkLst>
        <pc:spChg chg="mod">
          <ac:chgData name="Melissa Sharp" userId="S::melissasharp@rcsi.com::9e98216c-9417-49b3-b401-b027b2e959f0" providerId="AD" clId="Web-{35AE4960-5BB9-0015-14DB-79FA3B3B6645}" dt="2023-02-22T10:27:10.418" v="560" actId="20577"/>
          <ac:spMkLst>
            <pc:docMk/>
            <pc:sldMk cId="3906714529" sldId="292"/>
            <ac:spMk id="3" creationId="{00000000-0000-0000-0000-000000000000}"/>
          </ac:spMkLst>
        </pc:spChg>
        <pc:graphicFrameChg chg="mod modGraphic">
          <ac:chgData name="Melissa Sharp" userId="S::melissasharp@rcsi.com::9e98216c-9417-49b3-b401-b027b2e959f0" providerId="AD" clId="Web-{35AE4960-5BB9-0015-14DB-79FA3B3B6645}" dt="2023-02-22T10:27:02.231" v="552"/>
          <ac:graphicFrameMkLst>
            <pc:docMk/>
            <pc:sldMk cId="3906714529" sldId="292"/>
            <ac:graphicFrameMk id="6" creationId="{00000000-0000-0000-0000-000000000000}"/>
          </ac:graphicFrameMkLst>
        </pc:graphicFrameChg>
      </pc:sldChg>
      <pc:sldChg chg="modSp modNotes">
        <pc:chgData name="Melissa Sharp" userId="S::melissasharp@rcsi.com::9e98216c-9417-49b3-b401-b027b2e959f0" providerId="AD" clId="Web-{35AE4960-5BB9-0015-14DB-79FA3B3B6645}" dt="2023-02-22T10:27:14.684" v="562" actId="20577"/>
        <pc:sldMkLst>
          <pc:docMk/>
          <pc:sldMk cId="3826145734" sldId="293"/>
        </pc:sldMkLst>
        <pc:spChg chg="mod">
          <ac:chgData name="Melissa Sharp" userId="S::melissasharp@rcsi.com::9e98216c-9417-49b3-b401-b027b2e959f0" providerId="AD" clId="Web-{35AE4960-5BB9-0015-14DB-79FA3B3B6645}" dt="2023-02-22T10:27:14.684" v="562" actId="20577"/>
          <ac:spMkLst>
            <pc:docMk/>
            <pc:sldMk cId="3826145734" sldId="293"/>
            <ac:spMk id="3" creationId="{00000000-0000-0000-0000-000000000000}"/>
          </ac:spMkLst>
        </pc:spChg>
        <pc:graphicFrameChg chg="mod modGraphic">
          <ac:chgData name="Melissa Sharp" userId="S::melissasharp@rcsi.com::9e98216c-9417-49b3-b401-b027b2e959f0" providerId="AD" clId="Web-{35AE4960-5BB9-0015-14DB-79FA3B3B6645}" dt="2023-02-22T10:20:08.826" v="102"/>
          <ac:graphicFrameMkLst>
            <pc:docMk/>
            <pc:sldMk cId="3826145734" sldId="293"/>
            <ac:graphicFrameMk id="6" creationId="{00000000-0000-0000-0000-000000000000}"/>
          </ac:graphicFrameMkLst>
        </pc:graphicFrameChg>
      </pc:sldChg>
    </pc:docChg>
  </pc:docChgLst>
  <pc:docChgLst>
    <pc:chgData name="Melissa Sharp" userId="S::melissasharp@rcsi.com::9e98216c-9417-49b3-b401-b027b2e959f0" providerId="AD" clId="Web-{05ADDD04-91B1-AEA1-5C38-9C174A9B7C48}"/>
    <pc:docChg chg="addSld delSld modSld sldOrd">
      <pc:chgData name="Melissa Sharp" userId="S::melissasharp@rcsi.com::9e98216c-9417-49b3-b401-b027b2e959f0" providerId="AD" clId="Web-{05ADDD04-91B1-AEA1-5C38-9C174A9B7C48}" dt="2023-03-02T10:31:31.495" v="178" actId="20577"/>
      <pc:docMkLst>
        <pc:docMk/>
      </pc:docMkLst>
      <pc:sldChg chg="modNotes">
        <pc:chgData name="Melissa Sharp" userId="S::melissasharp@rcsi.com::9e98216c-9417-49b3-b401-b027b2e959f0" providerId="AD" clId="Web-{05ADDD04-91B1-AEA1-5C38-9C174A9B7C48}" dt="2023-03-02T10:30:27.759" v="133"/>
        <pc:sldMkLst>
          <pc:docMk/>
          <pc:sldMk cId="0" sldId="268"/>
        </pc:sldMkLst>
      </pc:sldChg>
      <pc:sldChg chg="modSp modNotes">
        <pc:chgData name="Melissa Sharp" userId="S::melissasharp@rcsi.com::9e98216c-9417-49b3-b401-b027b2e959f0" providerId="AD" clId="Web-{05ADDD04-91B1-AEA1-5C38-9C174A9B7C48}" dt="2023-03-02T10:31:02.557" v="151" actId="1076"/>
        <pc:sldMkLst>
          <pc:docMk/>
          <pc:sldMk cId="120652317" sldId="283"/>
        </pc:sldMkLst>
        <pc:picChg chg="mod">
          <ac:chgData name="Melissa Sharp" userId="S::melissasharp@rcsi.com::9e98216c-9417-49b3-b401-b027b2e959f0" providerId="AD" clId="Web-{05ADDD04-91B1-AEA1-5C38-9C174A9B7C48}" dt="2023-03-02T10:31:02.510" v="150" actId="1076"/>
          <ac:picMkLst>
            <pc:docMk/>
            <pc:sldMk cId="120652317" sldId="283"/>
            <ac:picMk id="3" creationId="{C0A1D38F-B0DA-EFD8-3CFD-AC18380A7E37}"/>
          </ac:picMkLst>
        </pc:picChg>
        <pc:picChg chg="mod">
          <ac:chgData name="Melissa Sharp" userId="S::melissasharp@rcsi.com::9e98216c-9417-49b3-b401-b027b2e959f0" providerId="AD" clId="Web-{05ADDD04-91B1-AEA1-5C38-9C174A9B7C48}" dt="2023-03-02T10:31:02.557" v="151" actId="1076"/>
          <ac:picMkLst>
            <pc:docMk/>
            <pc:sldMk cId="120652317" sldId="283"/>
            <ac:picMk id="4" creationId="{CBACE3BE-9132-3B77-1B9A-9F4CD63C723B}"/>
          </ac:picMkLst>
        </pc:picChg>
        <pc:picChg chg="mod">
          <ac:chgData name="Melissa Sharp" userId="S::melissasharp@rcsi.com::9e98216c-9417-49b3-b401-b027b2e959f0" providerId="AD" clId="Web-{05ADDD04-91B1-AEA1-5C38-9C174A9B7C48}" dt="2023-03-02T10:31:02.479" v="149" actId="1076"/>
          <ac:picMkLst>
            <pc:docMk/>
            <pc:sldMk cId="120652317" sldId="283"/>
            <ac:picMk id="5" creationId="{88BC21F8-C0BD-0587-C243-347AEB25755F}"/>
          </ac:picMkLst>
        </pc:picChg>
      </pc:sldChg>
      <pc:sldChg chg="modSp">
        <pc:chgData name="Melissa Sharp" userId="S::melissasharp@rcsi.com::9e98216c-9417-49b3-b401-b027b2e959f0" providerId="AD" clId="Web-{05ADDD04-91B1-AEA1-5C38-9C174A9B7C48}" dt="2023-03-02T10:31:31.495" v="178" actId="20577"/>
        <pc:sldMkLst>
          <pc:docMk/>
          <pc:sldMk cId="2958569632" sldId="291"/>
        </pc:sldMkLst>
        <pc:spChg chg="mod">
          <ac:chgData name="Melissa Sharp" userId="S::melissasharp@rcsi.com::9e98216c-9417-49b3-b401-b027b2e959f0" providerId="AD" clId="Web-{05ADDD04-91B1-AEA1-5C38-9C174A9B7C48}" dt="2023-03-02T10:31:31.495" v="178" actId="20577"/>
          <ac:spMkLst>
            <pc:docMk/>
            <pc:sldMk cId="2958569632" sldId="291"/>
            <ac:spMk id="3" creationId="{00000000-0000-0000-0000-000000000000}"/>
          </ac:spMkLst>
        </pc:spChg>
      </pc:sldChg>
      <pc:sldChg chg="addSp delSp modSp add ord replId modNotes">
        <pc:chgData name="Melissa Sharp" userId="S::melissasharp@rcsi.com::9e98216c-9417-49b3-b401-b027b2e959f0" providerId="AD" clId="Web-{05ADDD04-91B1-AEA1-5C38-9C174A9B7C48}" dt="2023-03-02T10:30:50.791" v="144"/>
        <pc:sldMkLst>
          <pc:docMk/>
          <pc:sldMk cId="3043952961" sldId="294"/>
        </pc:sldMkLst>
        <pc:picChg chg="add del mod">
          <ac:chgData name="Melissa Sharp" userId="S::melissasharp@rcsi.com::9e98216c-9417-49b3-b401-b027b2e959f0" providerId="AD" clId="Web-{05ADDD04-91B1-AEA1-5C38-9C174A9B7C48}" dt="2023-03-02T10:19:29.573" v="5"/>
          <ac:picMkLst>
            <pc:docMk/>
            <pc:sldMk cId="3043952961" sldId="294"/>
            <ac:picMk id="2" creationId="{A5BFD5DC-3B7E-DEF8-09C3-3EB1F21326DA}"/>
          </ac:picMkLst>
        </pc:picChg>
        <pc:picChg chg="del">
          <ac:chgData name="Melissa Sharp" userId="S::melissasharp@rcsi.com::9e98216c-9417-49b3-b401-b027b2e959f0" providerId="AD" clId="Web-{05ADDD04-91B1-AEA1-5C38-9C174A9B7C48}" dt="2023-03-02T10:19:24.916" v="2"/>
          <ac:picMkLst>
            <pc:docMk/>
            <pc:sldMk cId="3043952961" sldId="294"/>
            <ac:picMk id="3" creationId="{C0A1D38F-B0DA-EFD8-3CFD-AC18380A7E37}"/>
          </ac:picMkLst>
        </pc:picChg>
        <pc:picChg chg="del">
          <ac:chgData name="Melissa Sharp" userId="S::melissasharp@rcsi.com::9e98216c-9417-49b3-b401-b027b2e959f0" providerId="AD" clId="Web-{05ADDD04-91B1-AEA1-5C38-9C174A9B7C48}" dt="2023-03-02T10:19:25.526" v="3"/>
          <ac:picMkLst>
            <pc:docMk/>
            <pc:sldMk cId="3043952961" sldId="294"/>
            <ac:picMk id="4" creationId="{CBACE3BE-9132-3B77-1B9A-9F4CD63C723B}"/>
          </ac:picMkLst>
        </pc:picChg>
        <pc:picChg chg="del">
          <ac:chgData name="Melissa Sharp" userId="S::melissasharp@rcsi.com::9e98216c-9417-49b3-b401-b027b2e959f0" providerId="AD" clId="Web-{05ADDD04-91B1-AEA1-5C38-9C174A9B7C48}" dt="2023-03-02T10:19:24.432" v="1"/>
          <ac:picMkLst>
            <pc:docMk/>
            <pc:sldMk cId="3043952961" sldId="294"/>
            <ac:picMk id="5" creationId="{88BC21F8-C0BD-0587-C243-347AEB25755F}"/>
          </ac:picMkLst>
        </pc:picChg>
        <pc:picChg chg="add mod">
          <ac:chgData name="Melissa Sharp" userId="S::melissasharp@rcsi.com::9e98216c-9417-49b3-b401-b027b2e959f0" providerId="AD" clId="Web-{05ADDD04-91B1-AEA1-5C38-9C174A9B7C48}" dt="2023-03-02T10:20:50.575" v="15" actId="1076"/>
          <ac:picMkLst>
            <pc:docMk/>
            <pc:sldMk cId="3043952961" sldId="294"/>
            <ac:picMk id="6" creationId="{269BCEDC-0C20-D409-EFBC-070ACE0F6A7D}"/>
          </ac:picMkLst>
        </pc:picChg>
      </pc:sldChg>
      <pc:sldChg chg="new del">
        <pc:chgData name="Melissa Sharp" userId="S::melissasharp@rcsi.com::9e98216c-9417-49b3-b401-b027b2e959f0" providerId="AD" clId="Web-{05ADDD04-91B1-AEA1-5C38-9C174A9B7C48}" dt="2023-03-02T10:21:03.512" v="18"/>
        <pc:sldMkLst>
          <pc:docMk/>
          <pc:sldMk cId="727820856" sldId="295"/>
        </pc:sldMkLst>
      </pc:sldChg>
      <pc:sldChg chg="modSp add replId">
        <pc:chgData name="Melissa Sharp" userId="S::melissasharp@rcsi.com::9e98216c-9417-49b3-b401-b027b2e959f0" providerId="AD" clId="Web-{05ADDD04-91B1-AEA1-5C38-9C174A9B7C48}" dt="2023-03-02T10:21:12.294" v="22" actId="20577"/>
        <pc:sldMkLst>
          <pc:docMk/>
          <pc:sldMk cId="3764461985" sldId="296"/>
        </pc:sldMkLst>
        <pc:spChg chg="mod">
          <ac:chgData name="Melissa Sharp" userId="S::melissasharp@rcsi.com::9e98216c-9417-49b3-b401-b027b2e959f0" providerId="AD" clId="Web-{05ADDD04-91B1-AEA1-5C38-9C174A9B7C48}" dt="2023-03-02T10:21:12.294" v="22" actId="20577"/>
          <ac:spMkLst>
            <pc:docMk/>
            <pc:sldMk cId="3764461985" sldId="296"/>
            <ac:spMk id="3" creationId="{00000000-0000-0000-0000-000000000000}"/>
          </ac:spMkLst>
        </pc:spChg>
      </pc:sldChg>
    </pc:docChg>
  </pc:docChgLst>
  <pc:docChgLst>
    <pc:chgData name="Melissa Sharp" userId="S::melissasharp@rcsi.com::9e98216c-9417-49b3-b401-b027b2e959f0" providerId="AD" clId="Web-{C4E3A913-0BF8-CC38-6F91-3F92B8354D84}"/>
    <pc:docChg chg="modSld">
      <pc:chgData name="Melissa Sharp" userId="S::melissasharp@rcsi.com::9e98216c-9417-49b3-b401-b027b2e959f0" providerId="AD" clId="Web-{C4E3A913-0BF8-CC38-6F91-3F92B8354D84}" dt="2023-02-27T18:17:38.572" v="112"/>
      <pc:docMkLst>
        <pc:docMk/>
      </pc:docMkLst>
      <pc:sldChg chg="addSp delSp modSp modNotes">
        <pc:chgData name="Melissa Sharp" userId="S::melissasharp@rcsi.com::9e98216c-9417-49b3-b401-b027b2e959f0" providerId="AD" clId="Web-{C4E3A913-0BF8-CC38-6F91-3F92B8354D84}" dt="2023-02-27T18:17:38.572" v="112"/>
        <pc:sldMkLst>
          <pc:docMk/>
          <pc:sldMk cId="120652317" sldId="283"/>
        </pc:sldMkLst>
        <pc:picChg chg="add del mod">
          <ac:chgData name="Melissa Sharp" userId="S::melissasharp@rcsi.com::9e98216c-9417-49b3-b401-b027b2e959f0" providerId="AD" clId="Web-{C4E3A913-0BF8-CC38-6F91-3F92B8354D84}" dt="2023-02-27T18:11:55.905" v="7"/>
          <ac:picMkLst>
            <pc:docMk/>
            <pc:sldMk cId="120652317" sldId="283"/>
            <ac:picMk id="2" creationId="{762E2E16-8352-2ED5-C91A-0924F71D8D5F}"/>
          </ac:picMkLst>
        </pc:picChg>
        <pc:picChg chg="add mod">
          <ac:chgData name="Melissa Sharp" userId="S::melissasharp@rcsi.com::9e98216c-9417-49b3-b401-b027b2e959f0" providerId="AD" clId="Web-{C4E3A913-0BF8-CC38-6F91-3F92B8354D84}" dt="2023-02-27T18:16:11.163" v="61" actId="1076"/>
          <ac:picMkLst>
            <pc:docMk/>
            <pc:sldMk cId="120652317" sldId="283"/>
            <ac:picMk id="3" creationId="{C0A1D38F-B0DA-EFD8-3CFD-AC18380A7E37}"/>
          </ac:picMkLst>
        </pc:picChg>
        <pc:picChg chg="add mod">
          <ac:chgData name="Melissa Sharp" userId="S::melissasharp@rcsi.com::9e98216c-9417-49b3-b401-b027b2e959f0" providerId="AD" clId="Web-{C4E3A913-0BF8-CC38-6F91-3F92B8354D84}" dt="2023-02-27T18:16:16.241" v="62" actId="1076"/>
          <ac:picMkLst>
            <pc:docMk/>
            <pc:sldMk cId="120652317" sldId="283"/>
            <ac:picMk id="4" creationId="{CBACE3BE-9132-3B77-1B9A-9F4CD63C723B}"/>
          </ac:picMkLst>
        </pc:picChg>
        <pc:picChg chg="mod">
          <ac:chgData name="Melissa Sharp" userId="S::melissasharp@rcsi.com::9e98216c-9417-49b3-b401-b027b2e959f0" providerId="AD" clId="Web-{C4E3A913-0BF8-CC38-6F91-3F92B8354D84}" dt="2023-02-27T18:16:06.147" v="59" actId="1076"/>
          <ac:picMkLst>
            <pc:docMk/>
            <pc:sldMk cId="120652317" sldId="283"/>
            <ac:picMk id="5" creationId="{88BC21F8-C0BD-0587-C243-347AEB25755F}"/>
          </ac:picMkLst>
        </pc:picChg>
      </pc:sldChg>
    </pc:docChg>
  </pc:docChgLst>
  <pc:docChgLst>
    <pc:chgData name="Melissa Sharp" userId="S::melissasharp@rcsi.com::9e98216c-9417-49b3-b401-b027b2e959f0" providerId="AD" clId="Web-{87AC1516-CD62-9B34-AC39-D9B3C5A2F9B9}"/>
    <pc:docChg chg="sldOrd">
      <pc:chgData name="Melissa Sharp" userId="S::melissasharp@rcsi.com::9e98216c-9417-49b3-b401-b027b2e959f0" providerId="AD" clId="Web-{87AC1516-CD62-9B34-AC39-D9B3C5A2F9B9}" dt="2023-02-27T19:24:50.132" v="2"/>
      <pc:docMkLst>
        <pc:docMk/>
      </pc:docMkLst>
      <pc:sldChg chg="ord">
        <pc:chgData name="Melissa Sharp" userId="S::melissasharp@rcsi.com::9e98216c-9417-49b3-b401-b027b2e959f0" providerId="AD" clId="Web-{87AC1516-CD62-9B34-AC39-D9B3C5A2F9B9}" dt="2023-02-27T19:24:43.147" v="1"/>
        <pc:sldMkLst>
          <pc:docMk/>
          <pc:sldMk cId="2867579893" sldId="273"/>
        </pc:sldMkLst>
      </pc:sldChg>
      <pc:sldChg chg="ord">
        <pc:chgData name="Melissa Sharp" userId="S::melissasharp@rcsi.com::9e98216c-9417-49b3-b401-b027b2e959f0" providerId="AD" clId="Web-{87AC1516-CD62-9B34-AC39-D9B3C5A2F9B9}" dt="2023-02-27T19:24:50.132" v="2"/>
        <pc:sldMkLst>
          <pc:docMk/>
          <pc:sldMk cId="3906714529" sldId="29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826375" cy="5095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10229850" y="0"/>
            <a:ext cx="7824788" cy="509588"/>
          </a:xfrm>
          <a:prstGeom prst="rect">
            <a:avLst/>
          </a:prstGeom>
        </p:spPr>
        <p:txBody>
          <a:bodyPr vert="horz" lIns="91440" tIns="45720" rIns="91440" bIns="45720" rtlCol="0"/>
          <a:lstStyle>
            <a:lvl1pPr algn="r">
              <a:defRPr sz="1200"/>
            </a:lvl1pPr>
          </a:lstStyle>
          <a:p>
            <a:fld id="{B81253FF-E1CB-4A48-B16A-022A3862CC25}" type="datetimeFigureOut">
              <a:rPr lang="en-IE" smtClean="0"/>
              <a:t>12/06/2023</a:t>
            </a:fld>
            <a:endParaRPr lang="en-IE"/>
          </a:p>
        </p:txBody>
      </p:sp>
      <p:sp>
        <p:nvSpPr>
          <p:cNvPr id="4" name="Slide Image Placeholder 3"/>
          <p:cNvSpPr>
            <a:spLocks noGrp="1" noRot="1" noChangeAspect="1"/>
          </p:cNvSpPr>
          <p:nvPr>
            <p:ph type="sldImg" idx="2"/>
          </p:nvPr>
        </p:nvSpPr>
        <p:spPr>
          <a:xfrm>
            <a:off x="5981700" y="1270000"/>
            <a:ext cx="6096000" cy="34290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1806575" y="4889500"/>
            <a:ext cx="14446250" cy="400050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650413"/>
            <a:ext cx="7826375" cy="5095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10229850" y="9650413"/>
            <a:ext cx="7824788" cy="509587"/>
          </a:xfrm>
          <a:prstGeom prst="rect">
            <a:avLst/>
          </a:prstGeom>
        </p:spPr>
        <p:txBody>
          <a:bodyPr vert="horz" lIns="91440" tIns="45720" rIns="91440" bIns="45720" rtlCol="0" anchor="b"/>
          <a:lstStyle>
            <a:lvl1pPr algn="r">
              <a:defRPr sz="1200"/>
            </a:lvl1pPr>
          </a:lstStyle>
          <a:p>
            <a:fld id="{A7F61416-9831-4A64-AF72-3B09C0D9B4DC}" type="slidenum">
              <a:rPr lang="en-IE" smtClean="0"/>
              <a:t>‹#›</a:t>
            </a:fld>
            <a:endParaRPr lang="en-IE"/>
          </a:p>
        </p:txBody>
      </p:sp>
    </p:spTree>
    <p:extLst>
      <p:ext uri="{BB962C8B-B14F-4D97-AF65-F5344CB8AC3E}">
        <p14:creationId xmlns:p14="http://schemas.microsoft.com/office/powerpoint/2010/main" val="3710733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ncbi.nlm.nih.gov/pmc/articles/PMC8977563/"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0" i="0" kern="1200" dirty="0">
                <a:effectLst/>
              </a:rPr>
              <a:t>Hi everyone, we’re going to get started. [BARBARA RECORDS NOW.]</a:t>
            </a:r>
            <a:r>
              <a:rPr lang="en-IE" dirty="0"/>
              <a:t> </a:t>
            </a:r>
            <a:r>
              <a:rPr lang="en-IE" b="0" i="0" kern="1200" dirty="0">
                <a:effectLst/>
              </a:rPr>
              <a:t>I’m X, I’ll be chairing today’s session. [ONE SENTENCE INTRO ON WHO CHAIR IS] I’m being joined by Y AND Z who will be acting as our moderators and tech support. [ONE SENTENCE INTRO FROM MODERATOR AND TECH SUPPORT]</a:t>
            </a:r>
            <a:r>
              <a:rPr lang="en-IE" b="0" i="1" kern="1200" dirty="0">
                <a:effectLst/>
              </a:rPr>
              <a:t> </a:t>
            </a:r>
          </a:p>
          <a:p>
            <a:endParaRPr lang="en-IE" b="0" i="0" kern="1200" dirty="0">
              <a:effectLst/>
              <a:ea typeface="+mn-ea"/>
              <a:cs typeface="+mn-cs"/>
            </a:endParaRPr>
          </a:p>
          <a:p>
            <a:r>
              <a:rPr lang="en-IE" b="0" i="0" kern="1200" dirty="0">
                <a:effectLst/>
              </a:rPr>
              <a:t>So we have around 90 minutes today to chat -- which I’m sure once we get into it will just fly by. Hopefully everyone can see today’s agenda on the screen. We’ll be using some interactive tools today to help the discussion so if you have two screens, we’d recommend using both. If you are having technical difficulties, pop a message in the chat and MODERATOR </a:t>
            </a:r>
            <a:r>
              <a:rPr lang="en-IE" b="0" i="1" kern="1200" dirty="0">
                <a:effectLst/>
              </a:rPr>
              <a:t>(or RA if available)</a:t>
            </a:r>
            <a:r>
              <a:rPr lang="en-IE" b="0" i="0" kern="1200" dirty="0">
                <a:effectLst/>
              </a:rPr>
              <a:t> can try to assist.</a:t>
            </a:r>
          </a:p>
          <a:p>
            <a:endParaRPr lang="en-IE" b="0" i="0" kern="1200" dirty="0">
              <a:effectLst/>
              <a:ea typeface="+mn-ea"/>
              <a:cs typeface="+mn-cs"/>
            </a:endParaRPr>
          </a:p>
          <a:p>
            <a:r>
              <a:rPr lang="en-IE" b="0" i="0" kern="1200" dirty="0">
                <a:effectLst/>
              </a:rPr>
              <a:t>So, we’re going to start off with a brief summary about the work we’ve been doing recently which we’re going to hopefully build upon with you. You’ve all been engaged with this project because you’ve been involved in some sort of expert advisory group, the clinical guideline development process, or have relevant expertise. </a:t>
            </a:r>
          </a:p>
          <a:p>
            <a:endParaRPr lang="en-IE" b="0" i="0" kern="1200" dirty="0">
              <a:effectLst/>
              <a:ea typeface="+mn-ea"/>
              <a:cs typeface="+mn-cs"/>
            </a:endParaRPr>
          </a:p>
          <a:p>
            <a:r>
              <a:rPr lang="en-IE" b="0" i="0" kern="1200" dirty="0">
                <a:effectLst/>
              </a:rPr>
              <a:t>The goal for today is for everyone to share their thoughts and experiences with evidence synthesis summary formats and how they can be improved. Hopefully with your suggestions and help, we can design a few prototype summary formats to test and eventually integrate into regular use. </a:t>
            </a:r>
            <a:endParaRPr lang="en-IE" dirty="0"/>
          </a:p>
          <a:p>
            <a:endParaRPr lang="en-IE" sz="1200" b="0" i="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A7F61416-9831-4A64-AF72-3B09C0D9B4DC}" type="slidenum">
              <a:rPr lang="en-IE" smtClean="0"/>
              <a:t>1</a:t>
            </a:fld>
            <a:endParaRPr lang="en-IE"/>
          </a:p>
        </p:txBody>
      </p:sp>
    </p:spTree>
    <p:extLst>
      <p:ext uri="{BB962C8B-B14F-4D97-AF65-F5344CB8AC3E}">
        <p14:creationId xmlns:p14="http://schemas.microsoft.com/office/powerpoint/2010/main" val="3976002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kern="1200" dirty="0">
                <a:effectLst/>
              </a:rPr>
              <a:t>Lastly, some recommendations pertained to trusting the producers of the summary or the summary itself. A couple recommendations are presented here</a:t>
            </a:r>
            <a:r>
              <a:rPr lang="en-IE" b="1" kern="1200" dirty="0">
                <a:effectLst/>
              </a:rPr>
              <a:t>…</a:t>
            </a:r>
            <a:endParaRPr lang="en-IE" kern="1200" dirty="0">
              <a:effectLst/>
            </a:endParaRPr>
          </a:p>
          <a:p>
            <a:endParaRPr lang="en-IE" dirty="0"/>
          </a:p>
          <a:p>
            <a:pPr algn="ctr"/>
            <a:r>
              <a:rPr lang="en-IE" b="1" kern="1200" dirty="0">
                <a:effectLst/>
              </a:rPr>
              <a:t>ACTIVITY:</a:t>
            </a:r>
            <a:r>
              <a:rPr lang="en-IE" b="1" dirty="0"/>
              <a:t> </a:t>
            </a:r>
            <a:endParaRPr lang="en-IE" kern="1200" dirty="0">
              <a:effectLst/>
              <a:ea typeface="+mn-ea"/>
              <a:cs typeface="+mn-cs"/>
            </a:endParaRPr>
          </a:p>
          <a:p>
            <a:pPr algn="ctr"/>
            <a:r>
              <a:rPr lang="en-IE" b="1" i="1" dirty="0"/>
              <a:t>Please use </a:t>
            </a:r>
            <a:r>
              <a:rPr lang="en-IE" b="1" i="1" kern="1200" dirty="0">
                <a:effectLst/>
              </a:rPr>
              <a:t>your </a:t>
            </a:r>
            <a:r>
              <a:rPr lang="en-IE" b="1" i="1" dirty="0"/>
              <a:t>shape to mark </a:t>
            </a:r>
            <a:r>
              <a:rPr lang="en-IE" b="1" i="1" kern="1200" dirty="0">
                <a:effectLst/>
              </a:rPr>
              <a:t>the items that you agree with, that is, that you feel this item would be essential in a summary of any evidence synthesis. </a:t>
            </a:r>
            <a:r>
              <a:rPr lang="en-IE" b="1" i="1" dirty="0"/>
              <a:t>Feel free to add text near those you have questions or comments about.</a:t>
            </a:r>
            <a:endParaRPr lang="en-IE" dirty="0"/>
          </a:p>
          <a:p>
            <a:pPr algn="ctr"/>
            <a:endParaRPr lang="en-IE" dirty="0"/>
          </a:p>
          <a:p>
            <a:r>
              <a:rPr lang="en-IE" dirty="0"/>
              <a:t>Any last comments before we move on?</a:t>
            </a:r>
          </a:p>
          <a:p>
            <a:endParaRPr lang="en-IE" b="1" dirty="0">
              <a:cs typeface="Calibri"/>
            </a:endParaRPr>
          </a:p>
          <a:p>
            <a:pPr marL="171450" indent="-171450">
              <a:buFont typeface="Symbol"/>
              <a:buChar char="•"/>
            </a:pPr>
            <a:r>
              <a:rPr lang="en-IE" dirty="0"/>
              <a:t>What pieces of information would you look for to tell us whether you would use it and/or trust it? (logos? All author names? Funding sources? Just the org name?)</a:t>
            </a:r>
            <a:endParaRPr lang="en-IE" dirty="0">
              <a:cs typeface="Calibri"/>
            </a:endParaRPr>
          </a:p>
          <a:p>
            <a:pPr marL="171450" indent="-171450">
              <a:buFont typeface="Symbol"/>
              <a:buChar char="•"/>
            </a:pPr>
            <a:r>
              <a:rPr lang="en-IE" dirty="0"/>
              <a:t>Do you want information about the conflicts of interest of the original studies? The summary producers? (prior ex)</a:t>
            </a:r>
            <a:endParaRPr lang="en-IE" dirty="0">
              <a:cs typeface="Calibri"/>
            </a:endParaRPr>
          </a:p>
          <a:p>
            <a:pPr marL="171450" indent="-171450">
              <a:buFont typeface="Symbol"/>
              <a:buChar char="•"/>
            </a:pPr>
            <a:r>
              <a:rPr lang="en-IE" dirty="0"/>
              <a:t>How important is your relationship with the producer of the evidence synthesis product? (in terms of credibility)</a:t>
            </a:r>
            <a:endParaRPr lang="en-IE" dirty="0">
              <a:cs typeface="Calibri"/>
            </a:endParaRPr>
          </a:p>
          <a:p>
            <a:endParaRPr lang="en-IE" b="1" dirty="0">
              <a:cs typeface="Calibri"/>
            </a:endParaRPr>
          </a:p>
        </p:txBody>
      </p:sp>
      <p:sp>
        <p:nvSpPr>
          <p:cNvPr id="4" name="Slide Number Placeholder 3"/>
          <p:cNvSpPr>
            <a:spLocks noGrp="1"/>
          </p:cNvSpPr>
          <p:nvPr>
            <p:ph type="sldNum" sz="quarter" idx="10"/>
          </p:nvPr>
        </p:nvSpPr>
        <p:spPr/>
        <p:txBody>
          <a:bodyPr/>
          <a:lstStyle/>
          <a:p>
            <a:fld id="{A7F61416-9831-4A64-AF72-3B09C0D9B4DC}" type="slidenum">
              <a:rPr lang="en-IE" smtClean="0"/>
              <a:t>11</a:t>
            </a:fld>
            <a:endParaRPr lang="en-IE"/>
          </a:p>
        </p:txBody>
      </p:sp>
    </p:spTree>
    <p:extLst>
      <p:ext uri="{BB962C8B-B14F-4D97-AF65-F5344CB8AC3E}">
        <p14:creationId xmlns:p14="http://schemas.microsoft.com/office/powerpoint/2010/main" val="647290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Welcome back, I hope everyone had some time to stretch their legs and get a cup of tea or some water. Now moving forward from all our earlier discussions, we’re going to spend the rest of the time building the pieces of a format that we ideally would like to have one day. To kick off, we will revisit the few example summaries that you saw earlier which are from different organisations. This will hopefully give you a sense of some different options out there currently</a:t>
            </a:r>
            <a:endParaRPr lang="en-US" dirty="0"/>
          </a:p>
          <a:p>
            <a:endParaRPr lang="en-IE" dirty="0"/>
          </a:p>
          <a:p>
            <a:r>
              <a:rPr lang="en-IE" dirty="0"/>
              <a:t>First off, this is a very visual representation of a systematic review of the quantitative evidence. This one is created by a design agency. There's a few things going on here with the full list of authors, university logos and perhaps funders.</a:t>
            </a:r>
            <a:endParaRPr lang="en-IE" dirty="0">
              <a:cs typeface="Calibri" panose="020F0502020204030204"/>
            </a:endParaRPr>
          </a:p>
          <a:p>
            <a:endParaRPr lang="en-IE" dirty="0"/>
          </a:p>
          <a:p>
            <a:r>
              <a:rPr lang="en-IE" dirty="0">
                <a:hlinkClick r:id="rId3"/>
              </a:rPr>
              <a:t>https://www.ncbi.nlm.nih.gov/pmc/articles/PMC8977563/</a:t>
            </a:r>
            <a:r>
              <a:rPr lang="en-IE" dirty="0"/>
              <a:t>  </a:t>
            </a:r>
            <a:endParaRPr lang="en-IE" dirty="0">
              <a:cs typeface="Calibri"/>
            </a:endParaRPr>
          </a:p>
          <a:p>
            <a:endParaRPr lang="en-IE" dirty="0"/>
          </a:p>
          <a:p>
            <a:endParaRPr lang="en-IE" dirty="0">
              <a:cs typeface="Calibri" panose="020F0502020204030204"/>
            </a:endParaRPr>
          </a:p>
        </p:txBody>
      </p:sp>
      <p:sp>
        <p:nvSpPr>
          <p:cNvPr id="4" name="Slide Number Placeholder 3"/>
          <p:cNvSpPr>
            <a:spLocks noGrp="1"/>
          </p:cNvSpPr>
          <p:nvPr>
            <p:ph type="sldNum" sz="quarter" idx="5"/>
          </p:nvPr>
        </p:nvSpPr>
        <p:spPr/>
        <p:txBody>
          <a:bodyPr/>
          <a:lstStyle/>
          <a:p>
            <a:fld id="{A7F61416-9831-4A64-AF72-3B09C0D9B4DC}" type="slidenum">
              <a:rPr lang="en-IE" smtClean="0"/>
              <a:t>13</a:t>
            </a:fld>
            <a:endParaRPr lang="en-IE"/>
          </a:p>
        </p:txBody>
      </p:sp>
    </p:spTree>
    <p:extLst>
      <p:ext uri="{BB962C8B-B14F-4D97-AF65-F5344CB8AC3E}">
        <p14:creationId xmlns:p14="http://schemas.microsoft.com/office/powerpoint/2010/main" val="924656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i="1" dirty="0"/>
              <a:t>Next, we have an executive summary from the World Health Organisation on self-care interventions. This summary is actually of the guideline itself so keep that in mind. It is around 6 pages followed by recommendations in a table with italicised notes at the end indicating the quality of evidence to support them. It contains a few graphics, subheadings, and bullet points. (14a)</a:t>
            </a:r>
            <a:endParaRPr lang="en-US" dirty="0"/>
          </a:p>
        </p:txBody>
      </p:sp>
      <p:sp>
        <p:nvSpPr>
          <p:cNvPr id="4" name="Slide Number Placeholder 3"/>
          <p:cNvSpPr>
            <a:spLocks noGrp="1"/>
          </p:cNvSpPr>
          <p:nvPr>
            <p:ph type="sldNum" sz="quarter" idx="5"/>
          </p:nvPr>
        </p:nvSpPr>
        <p:spPr/>
        <p:txBody>
          <a:bodyPr/>
          <a:lstStyle/>
          <a:p>
            <a:fld id="{A7F61416-9831-4A64-AF72-3B09C0D9B4DC}" type="slidenum">
              <a:rPr lang="en-IE" smtClean="0"/>
              <a:t>14</a:t>
            </a:fld>
            <a:endParaRPr lang="en-IE"/>
          </a:p>
        </p:txBody>
      </p:sp>
    </p:spTree>
    <p:extLst>
      <p:ext uri="{BB962C8B-B14F-4D97-AF65-F5344CB8AC3E}">
        <p14:creationId xmlns:p14="http://schemas.microsoft.com/office/powerpoint/2010/main" val="23674111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This one is </a:t>
            </a:r>
            <a:r>
              <a:rPr lang="en-IE" kern="1200" dirty="0">
                <a:effectLst/>
              </a:rPr>
              <a:t>from Cochrane and it focuses on the effects of trying to turn unborn babies before the end of pregnancy. This format is not really amenable to printing, it is one long pdf which you can scroll through. A few screenshots of the ‘pages’ are shown here. It has visual representations of the data, some images, and logos of the creators at the end.</a:t>
            </a:r>
            <a:r>
              <a:rPr lang="en-IE" dirty="0"/>
              <a:t> </a:t>
            </a:r>
            <a:endParaRPr lang="en-US" dirty="0">
              <a:ea typeface="+mn-ea"/>
              <a:cs typeface="+mn-cs"/>
            </a:endParaRPr>
          </a:p>
          <a:p>
            <a:endParaRPr lang="en-IE" kern="1200" dirty="0">
              <a:effectLst/>
              <a:ea typeface="+mn-ea"/>
              <a:cs typeface="+mn-cs"/>
            </a:endParaRPr>
          </a:p>
          <a:p>
            <a:endParaRPr lang="en-IE" kern="1200" dirty="0">
              <a:effectLst/>
              <a:cs typeface="Calibri" panose="020F0502020204030204"/>
            </a:endParaRPr>
          </a:p>
          <a:p>
            <a:endParaRPr lang="en-IE" dirty="0">
              <a:cs typeface="Calibri"/>
            </a:endParaRPr>
          </a:p>
        </p:txBody>
      </p:sp>
      <p:sp>
        <p:nvSpPr>
          <p:cNvPr id="4" name="Slide Number Placeholder 3"/>
          <p:cNvSpPr>
            <a:spLocks noGrp="1"/>
          </p:cNvSpPr>
          <p:nvPr>
            <p:ph type="sldNum" sz="quarter" idx="10"/>
          </p:nvPr>
        </p:nvSpPr>
        <p:spPr/>
        <p:txBody>
          <a:bodyPr/>
          <a:lstStyle/>
          <a:p>
            <a:fld id="{A7F61416-9831-4A64-AF72-3B09C0D9B4DC}" type="slidenum">
              <a:rPr lang="en-IE" smtClean="0"/>
              <a:t>15</a:t>
            </a:fld>
            <a:endParaRPr lang="en-IE"/>
          </a:p>
        </p:txBody>
      </p:sp>
    </p:spTree>
    <p:extLst>
      <p:ext uri="{BB962C8B-B14F-4D97-AF65-F5344CB8AC3E}">
        <p14:creationId xmlns:p14="http://schemas.microsoft.com/office/powerpoint/2010/main" val="5665455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Next, we have an executive summary from the HRB CICER group. This one is on nutritional screening tools for adults in acute hospital settings. This executive summary is 9 pages and provides some subheadings, covers multiple review questions, and has a few summary of findings tables in it. </a:t>
            </a:r>
            <a:endParaRPr lang="en-US" dirty="0"/>
          </a:p>
          <a:p>
            <a:endParaRPr lang="en-IE" dirty="0"/>
          </a:p>
          <a:p>
            <a:r>
              <a:rPr lang="en-IE" dirty="0"/>
              <a:t>https://www.gov.ie/pdf/?file=https://assets.gov.ie/73022/919a8fb47e3842a0b03adeaed74e2419.pdf#page=null</a:t>
            </a:r>
            <a:endParaRPr lang="en-IE" dirty="0">
              <a:cs typeface="Calibri" panose="020F0502020204030204"/>
            </a:endParaRPr>
          </a:p>
          <a:p>
            <a:endParaRPr lang="en-IE" dirty="0">
              <a:cs typeface="Calibri" panose="020F0502020204030204"/>
            </a:endParaRPr>
          </a:p>
        </p:txBody>
      </p:sp>
      <p:sp>
        <p:nvSpPr>
          <p:cNvPr id="4" name="Slide Number Placeholder 3"/>
          <p:cNvSpPr>
            <a:spLocks noGrp="1"/>
          </p:cNvSpPr>
          <p:nvPr>
            <p:ph type="sldNum" sz="quarter" idx="5"/>
          </p:nvPr>
        </p:nvSpPr>
        <p:spPr/>
        <p:txBody>
          <a:bodyPr/>
          <a:lstStyle/>
          <a:p>
            <a:fld id="{A7F61416-9831-4A64-AF72-3B09C0D9B4DC}" type="slidenum">
              <a:rPr lang="en-IE" smtClean="0"/>
              <a:t>16</a:t>
            </a:fld>
            <a:endParaRPr lang="en-IE"/>
          </a:p>
        </p:txBody>
      </p:sp>
    </p:spTree>
    <p:extLst>
      <p:ext uri="{BB962C8B-B14F-4D97-AF65-F5344CB8AC3E}">
        <p14:creationId xmlns:p14="http://schemas.microsoft.com/office/powerpoint/2010/main" val="2013651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And lastly, this one focuses on screening for cervical cancer. This summary has more text than the others, some of which is hyperlinked to allow one to easily hop around different part of the document, and it has key messages and recommendations separated out in the coloured boxes. </a:t>
            </a:r>
            <a:endParaRPr lang="en-US" dirty="0"/>
          </a:p>
          <a:p>
            <a:endParaRPr lang="en-IE" dirty="0"/>
          </a:p>
          <a:p>
            <a:pPr algn="ctr"/>
            <a:r>
              <a:rPr lang="en-IE" b="1" dirty="0"/>
              <a:t>POLL ACTIVITY</a:t>
            </a:r>
            <a:endParaRPr lang="en-IE" dirty="0"/>
          </a:p>
          <a:p>
            <a:pPr algn="ctr"/>
            <a:r>
              <a:rPr lang="en-IE" b="1" dirty="0"/>
              <a:t>So a quick poll of everyone here: Which format do you like the most? Use your shape to mark your favourite. </a:t>
            </a:r>
            <a:endParaRPr lang="en-US" dirty="0"/>
          </a:p>
        </p:txBody>
      </p:sp>
      <p:sp>
        <p:nvSpPr>
          <p:cNvPr id="4" name="Slide Number Placeholder 3"/>
          <p:cNvSpPr>
            <a:spLocks noGrp="1"/>
          </p:cNvSpPr>
          <p:nvPr>
            <p:ph type="sldNum" sz="quarter" idx="5"/>
          </p:nvPr>
        </p:nvSpPr>
        <p:spPr/>
        <p:txBody>
          <a:bodyPr/>
          <a:lstStyle/>
          <a:p>
            <a:fld id="{A7F61416-9831-4A64-AF72-3B09C0D9B4DC}" type="slidenum">
              <a:rPr lang="en-IE" smtClean="0"/>
              <a:t>17</a:t>
            </a:fld>
            <a:endParaRPr lang="en-IE"/>
          </a:p>
        </p:txBody>
      </p:sp>
    </p:spTree>
    <p:extLst>
      <p:ext uri="{BB962C8B-B14F-4D97-AF65-F5344CB8AC3E}">
        <p14:creationId xmlns:p14="http://schemas.microsoft.com/office/powerpoint/2010/main" val="2366047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Symbol"/>
              <a:buChar char="•"/>
            </a:pPr>
            <a:r>
              <a:rPr lang="en-IE" dirty="0"/>
              <a:t>What is your overall impression of these formats? Are there certain characteristics that really stand out to you?  Is there anything about the formats you like (don’t like)? Why? </a:t>
            </a:r>
            <a:endParaRPr lang="en-US" dirty="0"/>
          </a:p>
          <a:p>
            <a:pPr marL="285750" indent="-285750">
              <a:buFont typeface="Symbol"/>
              <a:buChar char="•"/>
            </a:pPr>
            <a:r>
              <a:rPr lang="en-IE" dirty="0"/>
              <a:t>What are three things you like best about the document? </a:t>
            </a:r>
            <a:endParaRPr lang="en-US" dirty="0"/>
          </a:p>
          <a:p>
            <a:pPr marL="285750" indent="-285750">
              <a:buFont typeface="Symbol"/>
              <a:buChar char="•"/>
            </a:pPr>
            <a:r>
              <a:rPr lang="en-IE" dirty="0"/>
              <a:t>What are the three things you like least about the document? </a:t>
            </a:r>
            <a:endParaRPr lang="en-US" dirty="0"/>
          </a:p>
          <a:p>
            <a:pPr marL="285750" indent="-285750">
              <a:buFont typeface="Symbol"/>
              <a:buChar char="•"/>
            </a:pPr>
            <a:r>
              <a:rPr lang="en-IE" dirty="0"/>
              <a:t>Order of operations? What do you read first? What catches your attention? </a:t>
            </a:r>
            <a:endParaRPr lang="en-US" dirty="0"/>
          </a:p>
          <a:p>
            <a:pPr marL="285750" indent="-285750">
              <a:buFont typeface="Symbol"/>
              <a:buChar char="•"/>
            </a:pPr>
            <a:r>
              <a:rPr lang="en-IE" dirty="0"/>
              <a:t>Would you make any changes to the appearance of x? (If yes, what would you change?) </a:t>
            </a:r>
            <a:endParaRPr lang="en-US" dirty="0"/>
          </a:p>
          <a:p>
            <a:pPr marL="285750" indent="-285750">
              <a:buFont typeface="Symbol"/>
              <a:buChar char="•"/>
            </a:pPr>
            <a:r>
              <a:rPr lang="en-IE" dirty="0"/>
              <a:t>Which improvements would you suggest? </a:t>
            </a:r>
            <a:endParaRPr lang="en-US" dirty="0"/>
          </a:p>
          <a:p>
            <a:pPr marL="285750" indent="-285750">
              <a:buFont typeface="Symbol"/>
              <a:buChar char="•"/>
            </a:pPr>
            <a:r>
              <a:rPr lang="en-IE" dirty="0"/>
              <a:t>What is the reason for your preference? </a:t>
            </a:r>
            <a:endParaRPr lang="en-US" dirty="0"/>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A7F61416-9831-4A64-AF72-3B09C0D9B4DC}" type="slidenum">
              <a:rPr lang="en-IE" smtClean="0"/>
              <a:t>18</a:t>
            </a:fld>
            <a:endParaRPr lang="en-IE"/>
          </a:p>
        </p:txBody>
      </p:sp>
    </p:spTree>
    <p:extLst>
      <p:ext uri="{BB962C8B-B14F-4D97-AF65-F5344CB8AC3E}">
        <p14:creationId xmlns:p14="http://schemas.microsoft.com/office/powerpoint/2010/main" val="17247770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Symbol"/>
              <a:buChar char="•"/>
            </a:pPr>
            <a:r>
              <a:rPr lang="en-IE" dirty="0"/>
              <a:t>What is your overall impression of these formats? Are there certain characteristics that really stand out to you?  Is there anything about the formats you like (don’t like)? Why? </a:t>
            </a:r>
            <a:endParaRPr lang="en-US" dirty="0"/>
          </a:p>
          <a:p>
            <a:pPr marL="285750" indent="-285750">
              <a:buFont typeface="Symbol"/>
              <a:buChar char="•"/>
            </a:pPr>
            <a:r>
              <a:rPr lang="en-IE" dirty="0"/>
              <a:t>What are three things you like best about the document? </a:t>
            </a:r>
            <a:endParaRPr lang="en-US" dirty="0"/>
          </a:p>
          <a:p>
            <a:pPr marL="285750" indent="-285750">
              <a:buFont typeface="Symbol"/>
              <a:buChar char="•"/>
            </a:pPr>
            <a:r>
              <a:rPr lang="en-IE" dirty="0"/>
              <a:t>What are the three things you like least about the document? </a:t>
            </a:r>
            <a:endParaRPr lang="en-US" dirty="0"/>
          </a:p>
          <a:p>
            <a:pPr marL="285750" indent="-285750">
              <a:buFont typeface="Symbol"/>
              <a:buChar char="•"/>
            </a:pPr>
            <a:r>
              <a:rPr lang="en-IE" dirty="0"/>
              <a:t>Order of operations? What do you read first? What catches your attention? </a:t>
            </a:r>
            <a:endParaRPr lang="en-US" dirty="0"/>
          </a:p>
          <a:p>
            <a:pPr marL="285750" indent="-285750">
              <a:buFont typeface="Symbol"/>
              <a:buChar char="•"/>
            </a:pPr>
            <a:r>
              <a:rPr lang="en-IE" dirty="0"/>
              <a:t>Would you make any changes to the appearance of x? (If yes, what would you change?) </a:t>
            </a:r>
            <a:endParaRPr lang="en-US" dirty="0"/>
          </a:p>
          <a:p>
            <a:pPr marL="285750" indent="-285750">
              <a:buFont typeface="Symbol"/>
              <a:buChar char="•"/>
            </a:pPr>
            <a:r>
              <a:rPr lang="en-IE" dirty="0"/>
              <a:t>Which improvements would you suggest? </a:t>
            </a:r>
            <a:endParaRPr lang="en-US" dirty="0"/>
          </a:p>
          <a:p>
            <a:pPr marL="285750" indent="-285750">
              <a:buFont typeface="Symbol"/>
              <a:buChar char="•"/>
            </a:pPr>
            <a:r>
              <a:rPr lang="en-IE" dirty="0"/>
              <a:t>What is the reason for your preference? </a:t>
            </a:r>
            <a:endParaRPr lang="en-US" dirty="0"/>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A7F61416-9831-4A64-AF72-3B09C0D9B4DC}" type="slidenum">
              <a:rPr lang="en-IE" smtClean="0"/>
              <a:t>19</a:t>
            </a:fld>
            <a:endParaRPr lang="en-IE"/>
          </a:p>
        </p:txBody>
      </p:sp>
    </p:spTree>
    <p:extLst>
      <p:ext uri="{BB962C8B-B14F-4D97-AF65-F5344CB8AC3E}">
        <p14:creationId xmlns:p14="http://schemas.microsoft.com/office/powerpoint/2010/main" val="10688191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ow </a:t>
            </a:r>
            <a:r>
              <a:rPr lang="en-IE" kern="1200" dirty="0">
                <a:effectLst/>
              </a:rPr>
              <a:t>putting everything together from earlier, what we liked, what we didn’t like, some visual examples of how others have done things, we’re going to try adding the items that you would like to see in an ideal summary document. Keep in mind that there will always be a full technical report but we are focused on what information you would like to see included in a condensed summary of that full report. In this case, what is essential to include in a 1 page summary.</a:t>
            </a:r>
            <a:r>
              <a:rPr lang="en-IE" dirty="0"/>
              <a:t> </a:t>
            </a:r>
            <a:endParaRPr lang="en-US" kern="1200">
              <a:effectLst/>
            </a:endParaRPr>
          </a:p>
          <a:p>
            <a:endParaRPr lang="en-IE" kern="1200" dirty="0">
              <a:effectLst/>
              <a:ea typeface="+mn-ea"/>
              <a:cs typeface="+mn-cs"/>
            </a:endParaRPr>
          </a:p>
          <a:p>
            <a:pPr algn="ctr"/>
            <a:r>
              <a:rPr lang="en-IE" b="1" kern="1200" dirty="0">
                <a:effectLst/>
              </a:rPr>
              <a:t>ACTIVITY: There are </a:t>
            </a:r>
            <a:r>
              <a:rPr lang="en-IE" b="1" dirty="0"/>
              <a:t>items </a:t>
            </a:r>
            <a:r>
              <a:rPr lang="en-IE" b="1" kern="1200" dirty="0">
                <a:effectLst/>
              </a:rPr>
              <a:t>on the screen which </a:t>
            </a:r>
            <a:r>
              <a:rPr lang="en-IE" b="1" dirty="0"/>
              <a:t>we may </a:t>
            </a:r>
            <a:r>
              <a:rPr lang="en-IE" b="1" kern="1200" dirty="0">
                <a:effectLst/>
              </a:rPr>
              <a:t>have previously discussed. </a:t>
            </a:r>
            <a:r>
              <a:rPr lang="en-IE" b="1" dirty="0"/>
              <a:t>As you’ll see the list is </a:t>
            </a:r>
            <a:r>
              <a:rPr lang="en-IE" b="1" kern="1200" dirty="0">
                <a:effectLst/>
              </a:rPr>
              <a:t>the </a:t>
            </a:r>
            <a:r>
              <a:rPr lang="en-IE" b="1" dirty="0"/>
              <a:t>same in each </a:t>
            </a:r>
            <a:r>
              <a:rPr lang="en-IE" b="1" kern="1200" dirty="0">
                <a:effectLst/>
              </a:rPr>
              <a:t>column </a:t>
            </a:r>
            <a:r>
              <a:rPr lang="en-IE" b="1" dirty="0"/>
              <a:t>so you can only agree with the 1 placement. For example, if </a:t>
            </a:r>
            <a:r>
              <a:rPr lang="en-IE" b="1" kern="1200" dirty="0">
                <a:effectLst/>
              </a:rPr>
              <a:t>you think it </a:t>
            </a:r>
            <a:r>
              <a:rPr lang="en-IE" b="1" dirty="0"/>
              <a:t>is essential </a:t>
            </a:r>
            <a:r>
              <a:rPr lang="en-IE" b="1" kern="1200" dirty="0">
                <a:effectLst/>
              </a:rPr>
              <a:t>that </a:t>
            </a:r>
            <a:r>
              <a:rPr lang="en-IE" b="1" dirty="0"/>
              <a:t>logos should be on </a:t>
            </a:r>
            <a:r>
              <a:rPr lang="en-IE" b="1" kern="1200" dirty="0">
                <a:effectLst/>
              </a:rPr>
              <a:t>a </a:t>
            </a:r>
            <a:r>
              <a:rPr lang="en-IE" b="1" dirty="0"/>
              <a:t>1 page summary</a:t>
            </a:r>
            <a:r>
              <a:rPr lang="en-IE" b="1" kern="1200" dirty="0">
                <a:effectLst/>
              </a:rPr>
              <a:t>, </a:t>
            </a:r>
            <a:r>
              <a:rPr lang="en-IE" b="1" dirty="0"/>
              <a:t>put </a:t>
            </a:r>
            <a:r>
              <a:rPr lang="en-IE" b="1" kern="1200" dirty="0">
                <a:effectLst/>
              </a:rPr>
              <a:t>your </a:t>
            </a:r>
            <a:r>
              <a:rPr lang="en-IE" b="1" dirty="0"/>
              <a:t>stamp there. If </a:t>
            </a:r>
            <a:r>
              <a:rPr lang="en-IE" b="1" kern="1200" dirty="0">
                <a:effectLst/>
              </a:rPr>
              <a:t>you </a:t>
            </a:r>
            <a:r>
              <a:rPr lang="en-IE" b="1" dirty="0"/>
              <a:t>think </a:t>
            </a:r>
            <a:r>
              <a:rPr lang="en-IE" b="1" kern="1200" dirty="0">
                <a:effectLst/>
              </a:rPr>
              <a:t>a </a:t>
            </a:r>
            <a:r>
              <a:rPr lang="en-IE" b="1" dirty="0"/>
              <a:t>full list of authors could be not but perhaps not essential</a:t>
            </a:r>
            <a:r>
              <a:rPr lang="en-IE" b="1" kern="1200" dirty="0">
                <a:effectLst/>
              </a:rPr>
              <a:t>, you </a:t>
            </a:r>
            <a:r>
              <a:rPr lang="en-IE" b="1" dirty="0"/>
              <a:t>would </a:t>
            </a:r>
            <a:r>
              <a:rPr lang="en-IE" b="1" kern="1200" dirty="0">
                <a:effectLst/>
              </a:rPr>
              <a:t>put </a:t>
            </a:r>
            <a:r>
              <a:rPr lang="en-IE" b="1" dirty="0"/>
              <a:t>your stamp </a:t>
            </a:r>
            <a:r>
              <a:rPr lang="en-IE" b="1" kern="1200" dirty="0">
                <a:effectLst/>
              </a:rPr>
              <a:t>in </a:t>
            </a:r>
            <a:r>
              <a:rPr lang="en-IE" b="1" dirty="0"/>
              <a:t>that </a:t>
            </a:r>
            <a:r>
              <a:rPr lang="en-IE" b="1" kern="1200" dirty="0">
                <a:effectLst/>
              </a:rPr>
              <a:t>column.</a:t>
            </a:r>
            <a:r>
              <a:rPr lang="en-IE" b="1" dirty="0"/>
              <a:t> </a:t>
            </a:r>
            <a:endParaRPr lang="en-IE" dirty="0"/>
          </a:p>
          <a:p>
            <a:pPr algn="ctr"/>
            <a:endParaRPr lang="en-IE" kern="1200" dirty="0">
              <a:effectLst/>
              <a:ea typeface="+mn-ea"/>
              <a:cs typeface="+mn-cs"/>
            </a:endParaRPr>
          </a:p>
          <a:p>
            <a:pPr algn="ctr"/>
            <a:endParaRPr lang="en-IE" kern="1200" dirty="0">
              <a:effectLst/>
              <a:ea typeface="+mn-ea"/>
              <a:cs typeface="+mn-cs"/>
            </a:endParaRPr>
          </a:p>
          <a:p>
            <a:r>
              <a:rPr lang="en-IE" kern="1200" dirty="0">
                <a:effectLst/>
              </a:rPr>
              <a:t>Building upon that first page, we’ll take forward the essential items obviously but we’ll explore what you think should be included when you have a bit more space. In this case,</a:t>
            </a:r>
            <a:r>
              <a:rPr lang="en-IE" dirty="0"/>
              <a:t> </a:t>
            </a:r>
            <a:r>
              <a:rPr lang="en-IE" kern="1200" dirty="0">
                <a:effectLst/>
              </a:rPr>
              <a:t> EITHER 3 OR 5 PAGES.</a:t>
            </a:r>
            <a:r>
              <a:rPr lang="en-IE" dirty="0"/>
              <a:t> </a:t>
            </a:r>
            <a:endParaRPr lang="en-US" kern="1200">
              <a:effectLst/>
            </a:endParaRPr>
          </a:p>
          <a:p>
            <a:endParaRPr lang="en-IE" kern="1200" dirty="0">
              <a:effectLst/>
              <a:ea typeface="+mn-ea"/>
              <a:cs typeface="+mn-cs"/>
            </a:endParaRPr>
          </a:p>
          <a:p>
            <a:r>
              <a:rPr lang="en-IE" kern="1200" dirty="0">
                <a:effectLst/>
              </a:rPr>
              <a:t>So what items would you like to see in a longer 3 or 5 page summary document?</a:t>
            </a:r>
            <a:r>
              <a:rPr lang="en-IE" dirty="0"/>
              <a:t> </a:t>
            </a:r>
            <a:endParaRPr lang="en-US"/>
          </a:p>
          <a:p>
            <a:endParaRPr lang="en-IE" dirty="0"/>
          </a:p>
          <a:p>
            <a:endParaRPr lang="en-IE" dirty="0"/>
          </a:p>
          <a:p>
            <a:endParaRPr lang="en-IE" dirty="0"/>
          </a:p>
          <a:p>
            <a:r>
              <a:rPr lang="en-IE" dirty="0"/>
              <a:t>WRAP UP:</a:t>
            </a:r>
          </a:p>
          <a:p>
            <a:endParaRPr lang="en-IE" dirty="0"/>
          </a:p>
          <a:p>
            <a:r>
              <a:rPr lang="en-IE" dirty="0"/>
              <a:t>Do you have any other feedback, comments, or concerns regarding any of the materials we have discussed today? </a:t>
            </a:r>
          </a:p>
          <a:p>
            <a:endParaRPr lang="en-IE" dirty="0"/>
          </a:p>
          <a:p>
            <a:r>
              <a:rPr lang="en-IE" dirty="0"/>
              <a:t>Thanks to everyone for participating today. You all have our contact details so please feel free to get in touch if there’s any additional information you’d like to share with us or if you have any questions. We are doing a few of these groups and then combining all of the feedback to make some draft summary formats. At that time, we may be in touch with you again to see if you’d like to share your thoughts what we design. But in the meantime I hope you all have a lovely rest of your day/evening/week. Thanks again (insert awkward Zoom hand wave here.) Fin.  </a:t>
            </a:r>
          </a:p>
          <a:p>
            <a:endParaRPr lang="en-IE" kern="1200" dirty="0">
              <a:effectLst/>
              <a:ea typeface="+mn-ea"/>
              <a:cs typeface="+mn-cs"/>
            </a:endParaRPr>
          </a:p>
          <a:p>
            <a:endParaRPr lang="en-IE" dirty="0">
              <a:cs typeface="Calibri"/>
            </a:endParaRPr>
          </a:p>
        </p:txBody>
      </p:sp>
      <p:sp>
        <p:nvSpPr>
          <p:cNvPr id="4" name="Slide Number Placeholder 3"/>
          <p:cNvSpPr>
            <a:spLocks noGrp="1"/>
          </p:cNvSpPr>
          <p:nvPr>
            <p:ph type="sldNum" sz="quarter" idx="10"/>
          </p:nvPr>
        </p:nvSpPr>
        <p:spPr/>
        <p:txBody>
          <a:bodyPr/>
          <a:lstStyle/>
          <a:p>
            <a:fld id="{A7F61416-9831-4A64-AF72-3B09C0D9B4DC}" type="slidenum">
              <a:rPr lang="en-IE" smtClean="0"/>
              <a:t>20</a:t>
            </a:fld>
            <a:endParaRPr lang="en-IE"/>
          </a:p>
        </p:txBody>
      </p:sp>
    </p:spTree>
    <p:extLst>
      <p:ext uri="{BB962C8B-B14F-4D97-AF65-F5344CB8AC3E}">
        <p14:creationId xmlns:p14="http://schemas.microsoft.com/office/powerpoint/2010/main" val="1376306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ow </a:t>
            </a:r>
            <a:r>
              <a:rPr lang="en-IE" kern="1200" dirty="0">
                <a:effectLst/>
              </a:rPr>
              <a:t>putting everything together from earlier, what we liked, what we didn’t like, some visual examples of how others have done things, we’re going to try adding the items that you would like to see in an ideal summary document. Keep in mind that there will always be a full technical report but we are focused on what information you would like to see included in a condensed summary of that full report. In this case, what is essential to include in a 1 page summary.</a:t>
            </a:r>
            <a:r>
              <a:rPr lang="en-IE" dirty="0"/>
              <a:t> </a:t>
            </a:r>
            <a:endParaRPr lang="en-IE" kern="1200" dirty="0">
              <a:effectLst/>
              <a:ea typeface="+mn-ea"/>
              <a:cs typeface="+mn-cs"/>
            </a:endParaRPr>
          </a:p>
          <a:p>
            <a:endParaRPr lang="en-IE" kern="1200" dirty="0">
              <a:effectLst/>
              <a:ea typeface="+mn-ea"/>
              <a:cs typeface="+mn-cs"/>
            </a:endParaRPr>
          </a:p>
          <a:p>
            <a:pPr algn="ctr"/>
            <a:r>
              <a:rPr lang="en-IE" b="1" kern="1200" dirty="0">
                <a:effectLst/>
              </a:rPr>
              <a:t>ACTIVITY: There are </a:t>
            </a:r>
            <a:r>
              <a:rPr lang="en-IE" b="1" dirty="0"/>
              <a:t>items </a:t>
            </a:r>
            <a:r>
              <a:rPr lang="en-IE" b="1" kern="1200" dirty="0">
                <a:effectLst/>
              </a:rPr>
              <a:t>on the screen which </a:t>
            </a:r>
            <a:r>
              <a:rPr lang="en-IE" b="1" dirty="0"/>
              <a:t>we may </a:t>
            </a:r>
            <a:r>
              <a:rPr lang="en-IE" b="1" kern="1200" dirty="0">
                <a:effectLst/>
              </a:rPr>
              <a:t>have previously discussed. </a:t>
            </a:r>
            <a:r>
              <a:rPr lang="en-IE" b="1" dirty="0"/>
              <a:t>As you’ll see the list is </a:t>
            </a:r>
            <a:r>
              <a:rPr lang="en-IE" b="1" kern="1200" dirty="0">
                <a:effectLst/>
              </a:rPr>
              <a:t>the </a:t>
            </a:r>
            <a:r>
              <a:rPr lang="en-IE" b="1" dirty="0"/>
              <a:t>same in each </a:t>
            </a:r>
            <a:r>
              <a:rPr lang="en-IE" b="1" kern="1200" dirty="0">
                <a:effectLst/>
              </a:rPr>
              <a:t>column </a:t>
            </a:r>
            <a:r>
              <a:rPr lang="en-IE" b="1" dirty="0"/>
              <a:t>so you can only agree with the 1 placement. For example, if </a:t>
            </a:r>
            <a:r>
              <a:rPr lang="en-IE" b="1" kern="1200" dirty="0">
                <a:effectLst/>
              </a:rPr>
              <a:t>you think it </a:t>
            </a:r>
            <a:r>
              <a:rPr lang="en-IE" b="1" dirty="0"/>
              <a:t>is essential </a:t>
            </a:r>
            <a:r>
              <a:rPr lang="en-IE" b="1" kern="1200" dirty="0">
                <a:effectLst/>
              </a:rPr>
              <a:t>that </a:t>
            </a:r>
            <a:r>
              <a:rPr lang="en-IE" b="1" dirty="0"/>
              <a:t>logos should be on </a:t>
            </a:r>
            <a:r>
              <a:rPr lang="en-IE" b="1" kern="1200" dirty="0">
                <a:effectLst/>
              </a:rPr>
              <a:t>a </a:t>
            </a:r>
            <a:r>
              <a:rPr lang="en-IE" b="1" dirty="0"/>
              <a:t>1 page summary</a:t>
            </a:r>
            <a:r>
              <a:rPr lang="en-IE" b="1" kern="1200" dirty="0">
                <a:effectLst/>
              </a:rPr>
              <a:t>, </a:t>
            </a:r>
            <a:r>
              <a:rPr lang="en-IE" b="1" dirty="0"/>
              <a:t>put </a:t>
            </a:r>
            <a:r>
              <a:rPr lang="en-IE" b="1" kern="1200" dirty="0">
                <a:effectLst/>
              </a:rPr>
              <a:t>your </a:t>
            </a:r>
            <a:r>
              <a:rPr lang="en-IE" b="1" dirty="0"/>
              <a:t>stamp there. If </a:t>
            </a:r>
            <a:r>
              <a:rPr lang="en-IE" b="1" kern="1200" dirty="0">
                <a:effectLst/>
              </a:rPr>
              <a:t>you </a:t>
            </a:r>
            <a:r>
              <a:rPr lang="en-IE" b="1" dirty="0"/>
              <a:t>think </a:t>
            </a:r>
            <a:r>
              <a:rPr lang="en-IE" b="1" kern="1200" dirty="0">
                <a:effectLst/>
              </a:rPr>
              <a:t>a </a:t>
            </a:r>
            <a:r>
              <a:rPr lang="en-IE" b="1" dirty="0"/>
              <a:t>full list of authors could be not but perhaps not essential</a:t>
            </a:r>
            <a:r>
              <a:rPr lang="en-IE" b="1" kern="1200" dirty="0">
                <a:effectLst/>
              </a:rPr>
              <a:t>, you </a:t>
            </a:r>
            <a:r>
              <a:rPr lang="en-IE" b="1" dirty="0"/>
              <a:t>would </a:t>
            </a:r>
            <a:r>
              <a:rPr lang="en-IE" b="1" kern="1200" dirty="0">
                <a:effectLst/>
              </a:rPr>
              <a:t>put </a:t>
            </a:r>
            <a:r>
              <a:rPr lang="en-IE" b="1" dirty="0"/>
              <a:t>your stamp </a:t>
            </a:r>
            <a:r>
              <a:rPr lang="en-IE" b="1" kern="1200" dirty="0">
                <a:effectLst/>
              </a:rPr>
              <a:t>in </a:t>
            </a:r>
            <a:r>
              <a:rPr lang="en-IE" b="1" dirty="0"/>
              <a:t>that </a:t>
            </a:r>
            <a:r>
              <a:rPr lang="en-IE" b="1" kern="1200" dirty="0">
                <a:effectLst/>
              </a:rPr>
              <a:t>column.</a:t>
            </a:r>
            <a:r>
              <a:rPr lang="en-IE" b="1" dirty="0"/>
              <a:t> </a:t>
            </a:r>
            <a:endParaRPr lang="en-IE" dirty="0"/>
          </a:p>
          <a:p>
            <a:pPr algn="ctr"/>
            <a:endParaRPr lang="en-IE" kern="1200" dirty="0">
              <a:effectLst/>
              <a:ea typeface="+mn-ea"/>
              <a:cs typeface="+mn-cs"/>
            </a:endParaRPr>
          </a:p>
          <a:p>
            <a:pPr algn="ctr"/>
            <a:endParaRPr lang="en-IE" kern="1200" dirty="0">
              <a:effectLst/>
              <a:ea typeface="+mn-ea"/>
              <a:cs typeface="+mn-cs"/>
            </a:endParaRPr>
          </a:p>
          <a:p>
            <a:r>
              <a:rPr lang="en-IE" kern="1200" dirty="0">
                <a:effectLst/>
              </a:rPr>
              <a:t>Building upon that first page, we’ll take forward the essential items obviously but we’ll explore what you think should be included when you have a bit more space. In this case,</a:t>
            </a:r>
            <a:r>
              <a:rPr lang="en-IE" dirty="0"/>
              <a:t> </a:t>
            </a:r>
            <a:r>
              <a:rPr lang="en-IE" kern="1200" dirty="0">
                <a:effectLst/>
              </a:rPr>
              <a:t> EITHER 3 OR 5 PAGES.</a:t>
            </a:r>
            <a:r>
              <a:rPr lang="en-IE" dirty="0"/>
              <a:t> </a:t>
            </a:r>
            <a:endParaRPr lang="en-IE" kern="1200" dirty="0">
              <a:effectLst/>
              <a:ea typeface="+mn-ea"/>
              <a:cs typeface="+mn-cs"/>
            </a:endParaRPr>
          </a:p>
          <a:p>
            <a:endParaRPr lang="en-IE" kern="1200" dirty="0">
              <a:effectLst/>
              <a:ea typeface="+mn-ea"/>
              <a:cs typeface="+mn-cs"/>
            </a:endParaRPr>
          </a:p>
          <a:p>
            <a:r>
              <a:rPr lang="en-IE" kern="1200" dirty="0">
                <a:effectLst/>
              </a:rPr>
              <a:t>So what items would you like to see in a longer 3 or 5 page summary document?</a:t>
            </a:r>
            <a:r>
              <a:rPr lang="en-IE" dirty="0"/>
              <a:t> </a:t>
            </a:r>
          </a:p>
          <a:p>
            <a:endParaRPr lang="en-IE" kern="1200" dirty="0">
              <a:effectLst/>
              <a:cs typeface="Calibri" panose="020F0502020204030204"/>
            </a:endParaRPr>
          </a:p>
          <a:p>
            <a:endParaRPr lang="en-IE" dirty="0">
              <a:cs typeface="Calibri"/>
            </a:endParaRPr>
          </a:p>
          <a:p>
            <a:endParaRPr lang="en-IE" dirty="0">
              <a:cs typeface="Calibri"/>
            </a:endParaRPr>
          </a:p>
          <a:p>
            <a:r>
              <a:rPr lang="en-IE" dirty="0">
                <a:cs typeface="Calibri"/>
              </a:rPr>
              <a:t>WRAP UP:</a:t>
            </a:r>
          </a:p>
          <a:p>
            <a:endParaRPr lang="en-IE" dirty="0"/>
          </a:p>
          <a:p>
            <a:r>
              <a:rPr lang="en-IE" dirty="0"/>
              <a:t>Do you have any other feedback, comments, or concerns regarding any of the materials we have discussed today? </a:t>
            </a:r>
          </a:p>
          <a:p>
            <a:endParaRPr lang="en-IE" dirty="0"/>
          </a:p>
          <a:p>
            <a:r>
              <a:rPr lang="en-IE" dirty="0"/>
              <a:t>Thanks to everyone for participating today. You all have our contact details so please feel free to get in touch if there’s any additional information you’d like to share with us or if you have any questions. We are doing a few of these groups and then combining all of the feedback to make some draft summary formats. At that time, we may be in touch with you again to see if you’d like to share your thoughts what we design. But in the meantime I hope you all have a lovely rest of your day/evening/week. Thanks again (insert awkward Zoom hand wave here.) Fin.  </a:t>
            </a:r>
          </a:p>
          <a:p>
            <a:endParaRPr lang="en-IE" dirty="0">
              <a:cs typeface="Calibri"/>
            </a:endParaRPr>
          </a:p>
        </p:txBody>
      </p:sp>
      <p:sp>
        <p:nvSpPr>
          <p:cNvPr id="4" name="Slide Number Placeholder 3"/>
          <p:cNvSpPr>
            <a:spLocks noGrp="1"/>
          </p:cNvSpPr>
          <p:nvPr>
            <p:ph type="sldNum" sz="quarter" idx="10"/>
          </p:nvPr>
        </p:nvSpPr>
        <p:spPr/>
        <p:txBody>
          <a:bodyPr/>
          <a:lstStyle/>
          <a:p>
            <a:fld id="{A7F61416-9831-4A64-AF72-3B09C0D9B4DC}" type="slidenum">
              <a:rPr lang="en-IE" smtClean="0"/>
              <a:t>21</a:t>
            </a:fld>
            <a:endParaRPr lang="en-IE"/>
          </a:p>
        </p:txBody>
      </p:sp>
    </p:spTree>
    <p:extLst>
      <p:ext uri="{BB962C8B-B14F-4D97-AF65-F5344CB8AC3E}">
        <p14:creationId xmlns:p14="http://schemas.microsoft.com/office/powerpoint/2010/main" val="3113723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kern="1200" dirty="0">
                <a:effectLst/>
              </a:rPr>
              <a:t>Some examples of summary formats that are currently being used were presented to you on the ‘About You’ background form which was asked you to complete. So a quick reminder to complete that if you haven’t done so already (the link will be in the chat if you need it). But as a refresher, some examples are 1, 3 or 5 page summaries, abstracts, summary of findings tables, policy briefs, infographics, podcasts, visual summaries, </a:t>
            </a:r>
            <a:r>
              <a:rPr lang="en-IE" dirty="0"/>
              <a:t>interactive dashboards </a:t>
            </a:r>
            <a:r>
              <a:rPr lang="en-IE" kern="1200" dirty="0">
                <a:effectLst/>
              </a:rPr>
              <a:t>and the list goes on…</a:t>
            </a:r>
          </a:p>
          <a:p>
            <a:endParaRPr lang="en-IE" kern="1200" dirty="0">
              <a:effectLst/>
              <a:ea typeface="+mn-ea"/>
              <a:cs typeface="+mn-cs"/>
            </a:endParaRPr>
          </a:p>
          <a:p>
            <a:r>
              <a:rPr lang="en-IE" kern="1200" dirty="0">
                <a:effectLst/>
              </a:rPr>
              <a:t>On the screen are just three examples of executive summaries which we’ll revisit later. As you can see they take different approaches with formatting and with using visuals or infographics.</a:t>
            </a:r>
            <a:r>
              <a:rPr lang="en-IE" dirty="0"/>
              <a:t>  </a:t>
            </a:r>
          </a:p>
          <a:p>
            <a:endParaRPr lang="en-IE" dirty="0">
              <a:cs typeface="Calibri"/>
            </a:endParaRPr>
          </a:p>
        </p:txBody>
      </p:sp>
      <p:sp>
        <p:nvSpPr>
          <p:cNvPr id="4" name="Slide Number Placeholder 3"/>
          <p:cNvSpPr>
            <a:spLocks noGrp="1"/>
          </p:cNvSpPr>
          <p:nvPr>
            <p:ph type="sldNum" sz="quarter" idx="10"/>
          </p:nvPr>
        </p:nvSpPr>
        <p:spPr/>
        <p:txBody>
          <a:bodyPr/>
          <a:lstStyle/>
          <a:p>
            <a:fld id="{A7F61416-9831-4A64-AF72-3B09C0D9B4DC}" type="slidenum">
              <a:rPr lang="en-IE" smtClean="0"/>
              <a:t>2</a:t>
            </a:fld>
            <a:endParaRPr lang="en-IE"/>
          </a:p>
        </p:txBody>
      </p:sp>
    </p:spTree>
    <p:extLst>
      <p:ext uri="{BB962C8B-B14F-4D97-AF65-F5344CB8AC3E}">
        <p14:creationId xmlns:p14="http://schemas.microsoft.com/office/powerpoint/2010/main" val="34710524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ow </a:t>
            </a:r>
            <a:r>
              <a:rPr lang="en-IE" kern="1200" dirty="0">
                <a:effectLst/>
              </a:rPr>
              <a:t>putting everything together from earlier, what we liked, what we didn’t like, some visual examples of how others have done things, we’re going to try adding the items that you would like to see in an ideal summary document. Keep in mind that there will always be a full technical report but we are focused on what information you would like to see included in a condensed summary of that full report. In this case, what is essential to include in a 1 page summary.</a:t>
            </a:r>
            <a:r>
              <a:rPr lang="en-IE" dirty="0"/>
              <a:t> </a:t>
            </a:r>
            <a:endParaRPr lang="en-US" kern="1200">
              <a:effectLst/>
            </a:endParaRPr>
          </a:p>
          <a:p>
            <a:endParaRPr lang="en-IE" kern="1200" dirty="0">
              <a:effectLst/>
              <a:ea typeface="+mn-ea"/>
              <a:cs typeface="+mn-cs"/>
            </a:endParaRPr>
          </a:p>
          <a:p>
            <a:pPr algn="ctr"/>
            <a:r>
              <a:rPr lang="en-IE" b="1" kern="1200" dirty="0">
                <a:effectLst/>
              </a:rPr>
              <a:t>ACTIVITY: There are </a:t>
            </a:r>
            <a:r>
              <a:rPr lang="en-IE" b="1" dirty="0"/>
              <a:t>items </a:t>
            </a:r>
            <a:r>
              <a:rPr lang="en-IE" b="1" kern="1200" dirty="0">
                <a:effectLst/>
              </a:rPr>
              <a:t>on the screen which </a:t>
            </a:r>
            <a:r>
              <a:rPr lang="en-IE" b="1" dirty="0"/>
              <a:t>we may </a:t>
            </a:r>
            <a:r>
              <a:rPr lang="en-IE" b="1" kern="1200" dirty="0">
                <a:effectLst/>
              </a:rPr>
              <a:t>have previously discussed. </a:t>
            </a:r>
            <a:r>
              <a:rPr lang="en-IE" b="1" dirty="0"/>
              <a:t>As you’ll see the list is </a:t>
            </a:r>
            <a:r>
              <a:rPr lang="en-IE" b="1" kern="1200" dirty="0">
                <a:effectLst/>
              </a:rPr>
              <a:t>the </a:t>
            </a:r>
            <a:r>
              <a:rPr lang="en-IE" b="1" dirty="0"/>
              <a:t>same in each </a:t>
            </a:r>
            <a:r>
              <a:rPr lang="en-IE" b="1" kern="1200" dirty="0">
                <a:effectLst/>
              </a:rPr>
              <a:t>column </a:t>
            </a:r>
            <a:r>
              <a:rPr lang="en-IE" b="1" dirty="0"/>
              <a:t>so you can only agree with the 1 placement. For example, if </a:t>
            </a:r>
            <a:r>
              <a:rPr lang="en-IE" b="1" kern="1200" dirty="0">
                <a:effectLst/>
              </a:rPr>
              <a:t>you think it </a:t>
            </a:r>
            <a:r>
              <a:rPr lang="en-IE" b="1" dirty="0"/>
              <a:t>is essential </a:t>
            </a:r>
            <a:r>
              <a:rPr lang="en-IE" b="1" kern="1200" dirty="0">
                <a:effectLst/>
              </a:rPr>
              <a:t>that </a:t>
            </a:r>
            <a:r>
              <a:rPr lang="en-IE" b="1" dirty="0"/>
              <a:t>logos should be on </a:t>
            </a:r>
            <a:r>
              <a:rPr lang="en-IE" b="1" kern="1200" dirty="0">
                <a:effectLst/>
              </a:rPr>
              <a:t>a </a:t>
            </a:r>
            <a:r>
              <a:rPr lang="en-IE" b="1" dirty="0"/>
              <a:t>1 page summary</a:t>
            </a:r>
            <a:r>
              <a:rPr lang="en-IE" b="1" kern="1200" dirty="0">
                <a:effectLst/>
              </a:rPr>
              <a:t>, </a:t>
            </a:r>
            <a:r>
              <a:rPr lang="en-IE" b="1" dirty="0"/>
              <a:t>put </a:t>
            </a:r>
            <a:r>
              <a:rPr lang="en-IE" b="1" kern="1200" dirty="0">
                <a:effectLst/>
              </a:rPr>
              <a:t>your </a:t>
            </a:r>
            <a:r>
              <a:rPr lang="en-IE" b="1" dirty="0"/>
              <a:t>stamp there. If </a:t>
            </a:r>
            <a:r>
              <a:rPr lang="en-IE" b="1" kern="1200" dirty="0">
                <a:effectLst/>
              </a:rPr>
              <a:t>you </a:t>
            </a:r>
            <a:r>
              <a:rPr lang="en-IE" b="1" dirty="0"/>
              <a:t>think </a:t>
            </a:r>
            <a:r>
              <a:rPr lang="en-IE" b="1" kern="1200" dirty="0">
                <a:effectLst/>
              </a:rPr>
              <a:t>a </a:t>
            </a:r>
            <a:r>
              <a:rPr lang="en-IE" b="1" dirty="0"/>
              <a:t>full list of authors could be not but perhaps not essential</a:t>
            </a:r>
            <a:r>
              <a:rPr lang="en-IE" b="1" kern="1200" dirty="0">
                <a:effectLst/>
              </a:rPr>
              <a:t>, you </a:t>
            </a:r>
            <a:r>
              <a:rPr lang="en-IE" b="1" dirty="0"/>
              <a:t>would </a:t>
            </a:r>
            <a:r>
              <a:rPr lang="en-IE" b="1" kern="1200" dirty="0">
                <a:effectLst/>
              </a:rPr>
              <a:t>put </a:t>
            </a:r>
            <a:r>
              <a:rPr lang="en-IE" b="1" dirty="0"/>
              <a:t>your stamp </a:t>
            </a:r>
            <a:r>
              <a:rPr lang="en-IE" b="1" kern="1200" dirty="0">
                <a:effectLst/>
              </a:rPr>
              <a:t>in </a:t>
            </a:r>
            <a:r>
              <a:rPr lang="en-IE" b="1" dirty="0"/>
              <a:t>that </a:t>
            </a:r>
            <a:r>
              <a:rPr lang="en-IE" b="1" kern="1200" dirty="0">
                <a:effectLst/>
              </a:rPr>
              <a:t>column.</a:t>
            </a:r>
            <a:r>
              <a:rPr lang="en-IE" b="1" dirty="0"/>
              <a:t> </a:t>
            </a:r>
            <a:endParaRPr lang="en-IE" dirty="0"/>
          </a:p>
          <a:p>
            <a:pPr algn="ctr"/>
            <a:endParaRPr lang="en-IE" kern="1200" dirty="0">
              <a:effectLst/>
              <a:ea typeface="+mn-ea"/>
              <a:cs typeface="+mn-cs"/>
            </a:endParaRPr>
          </a:p>
          <a:p>
            <a:pPr algn="ctr"/>
            <a:endParaRPr lang="en-IE" kern="1200" dirty="0">
              <a:effectLst/>
              <a:ea typeface="+mn-ea"/>
              <a:cs typeface="+mn-cs"/>
            </a:endParaRPr>
          </a:p>
          <a:p>
            <a:r>
              <a:rPr lang="en-IE" kern="1200" dirty="0">
                <a:effectLst/>
              </a:rPr>
              <a:t>Building upon that first page, we’ll take forward the essential items obviously but we’ll explore what you think should be included when you have a bit more space. In this case,</a:t>
            </a:r>
            <a:r>
              <a:rPr lang="en-IE" dirty="0"/>
              <a:t> </a:t>
            </a:r>
            <a:r>
              <a:rPr lang="en-IE" kern="1200" dirty="0">
                <a:effectLst/>
              </a:rPr>
              <a:t> EITHER 3 OR 5 PAGES.</a:t>
            </a:r>
            <a:r>
              <a:rPr lang="en-IE" dirty="0"/>
              <a:t> </a:t>
            </a:r>
            <a:endParaRPr lang="en-US" kern="1200">
              <a:effectLst/>
            </a:endParaRPr>
          </a:p>
          <a:p>
            <a:endParaRPr lang="en-IE" kern="1200" dirty="0">
              <a:effectLst/>
              <a:ea typeface="+mn-ea"/>
              <a:cs typeface="+mn-cs"/>
            </a:endParaRPr>
          </a:p>
          <a:p>
            <a:r>
              <a:rPr lang="en-IE" kern="1200" dirty="0">
                <a:effectLst/>
              </a:rPr>
              <a:t>So what items would you like to see in a longer 3 or 5 page summary document?</a:t>
            </a:r>
            <a:r>
              <a:rPr lang="en-IE" dirty="0"/>
              <a:t> </a:t>
            </a:r>
            <a:endParaRPr lang="en-US"/>
          </a:p>
          <a:p>
            <a:endParaRPr lang="en-IE" dirty="0"/>
          </a:p>
          <a:p>
            <a:endParaRPr lang="en-IE" dirty="0"/>
          </a:p>
          <a:p>
            <a:endParaRPr lang="en-IE" dirty="0"/>
          </a:p>
          <a:p>
            <a:r>
              <a:rPr lang="en-IE" dirty="0"/>
              <a:t>WRAP UP:</a:t>
            </a:r>
          </a:p>
          <a:p>
            <a:endParaRPr lang="en-IE" dirty="0"/>
          </a:p>
          <a:p>
            <a:r>
              <a:rPr lang="en-IE" dirty="0"/>
              <a:t>Do you have any other feedback, comments, or concerns regarding any of the materials we have discussed today? </a:t>
            </a:r>
          </a:p>
          <a:p>
            <a:endParaRPr lang="en-IE" dirty="0"/>
          </a:p>
          <a:p>
            <a:r>
              <a:rPr lang="en-IE" dirty="0"/>
              <a:t>Thanks to everyone for participating today. You all have our contact details so please feel free to get in touch if there’s any additional information you’d like to share with us or if you have any questions. We are doing a few of these groups and then combining all of the feedback to make some draft summary formats. At that time, we may be in touch with you again to see if you’d like to share your thoughts what we design. But in the meantime I hope you all have a lovely rest of your day/evening/week. Thanks again (insert awkward Zoom hand wave here.) Fin.  </a:t>
            </a:r>
          </a:p>
          <a:p>
            <a:endParaRPr lang="en-IE" kern="1200" dirty="0">
              <a:effectLst/>
              <a:ea typeface="+mn-ea"/>
              <a:cs typeface="+mn-cs"/>
            </a:endParaRPr>
          </a:p>
          <a:p>
            <a:endParaRPr lang="en-IE" dirty="0">
              <a:cs typeface="Calibri"/>
            </a:endParaRPr>
          </a:p>
        </p:txBody>
      </p:sp>
      <p:sp>
        <p:nvSpPr>
          <p:cNvPr id="4" name="Slide Number Placeholder 3"/>
          <p:cNvSpPr>
            <a:spLocks noGrp="1"/>
          </p:cNvSpPr>
          <p:nvPr>
            <p:ph type="sldNum" sz="quarter" idx="10"/>
          </p:nvPr>
        </p:nvSpPr>
        <p:spPr/>
        <p:txBody>
          <a:bodyPr/>
          <a:lstStyle/>
          <a:p>
            <a:fld id="{A7F61416-9831-4A64-AF72-3B09C0D9B4DC}" type="slidenum">
              <a:rPr lang="en-IE" smtClean="0"/>
              <a:t>22</a:t>
            </a:fld>
            <a:endParaRPr lang="en-IE"/>
          </a:p>
        </p:txBody>
      </p:sp>
    </p:spTree>
    <p:extLst>
      <p:ext uri="{BB962C8B-B14F-4D97-AF65-F5344CB8AC3E}">
        <p14:creationId xmlns:p14="http://schemas.microsoft.com/office/powerpoint/2010/main" val="4249830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kern="1200" dirty="0">
                <a:effectLst/>
              </a:rPr>
              <a:t>As many of you likely know from being engaged with synthesizing the evidence yourself, making summary formats, or being involved in a group that’s talking about and trying to make decisions based on these summaries, things can get quite complex and nuanced, so we’re splitting up the conversation into different topics areas. We’ll start by sharing some of the main findings from our review and then get your thoughts on these different recommendations for what to include in a summary format (keeping in mind this may differ from person to person). We’ll then have a short comfort break and finish off the day honing in on the essentials to include in 1, 3 and 5 page summaries.</a:t>
            </a:r>
          </a:p>
        </p:txBody>
      </p:sp>
      <p:sp>
        <p:nvSpPr>
          <p:cNvPr id="4" name="Slide Number Placeholder 3"/>
          <p:cNvSpPr>
            <a:spLocks noGrp="1"/>
          </p:cNvSpPr>
          <p:nvPr>
            <p:ph type="sldNum" sz="quarter" idx="10"/>
          </p:nvPr>
        </p:nvSpPr>
        <p:spPr/>
        <p:txBody>
          <a:bodyPr/>
          <a:lstStyle/>
          <a:p>
            <a:fld id="{A7F61416-9831-4A64-AF72-3B09C0D9B4DC}" type="slidenum">
              <a:rPr lang="en-IE" smtClean="0"/>
              <a:t>3</a:t>
            </a:fld>
            <a:endParaRPr lang="en-IE"/>
          </a:p>
        </p:txBody>
      </p:sp>
    </p:spTree>
    <p:extLst>
      <p:ext uri="{BB962C8B-B14F-4D97-AF65-F5344CB8AC3E}">
        <p14:creationId xmlns:p14="http://schemas.microsoft.com/office/powerpoint/2010/main" val="2438662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kern="1200" dirty="0">
                <a:effectLst/>
              </a:rPr>
              <a:t>First off, to bring you up to speed, we’ll give you a bit of context to how we got here. Most recently, we conducted a mixed methods systematic review which explored what was out there in terms of different types of evidence synthesis summary formats and how those involved in clinical guideline development (like yourselves) viewed these different formats.</a:t>
            </a:r>
            <a:r>
              <a:rPr lang="en-IE" dirty="0"/>
              <a:t> </a:t>
            </a:r>
            <a:endParaRPr lang="en-IE" kern="1200" dirty="0">
              <a:effectLst/>
              <a:ea typeface="+mn-ea"/>
              <a:cs typeface="+mn-cs"/>
            </a:endParaRPr>
          </a:p>
          <a:p>
            <a:endParaRPr lang="en-IE" kern="1200" dirty="0">
              <a:effectLst/>
              <a:ea typeface="+mn-ea"/>
              <a:cs typeface="+mn-cs"/>
            </a:endParaRPr>
          </a:p>
          <a:p>
            <a:r>
              <a:rPr lang="en-IE" kern="1200" dirty="0">
                <a:effectLst/>
              </a:rPr>
              <a:t>Being a mixed methods review, we searched for information from quantitative studies like randomised controlled trials and qualitative studies like interviews and focus groups. We found 20 different studies, which looked at a variety of different formats like summary of findings tables, policy briefs, infographics, interactive dashboards, etc. We pooled together all of the results from these studies and created 6 main areas that the findings fell into. These included things like comments on the content and structure of information -- to things like what kind of knowledge base was required to actually use the information that was presented.</a:t>
            </a:r>
          </a:p>
          <a:p>
            <a:endParaRPr lang="en-IE" kern="1200" dirty="0">
              <a:effectLst/>
              <a:ea typeface="+mn-ea"/>
              <a:cs typeface="+mn-cs"/>
            </a:endParaRPr>
          </a:p>
          <a:p>
            <a:r>
              <a:rPr lang="en-IE" kern="1200" dirty="0">
                <a:effectLst/>
              </a:rPr>
              <a:t>There was no clear summary format that was preferred by the participants in the studies but for practicality’s sake today we’re going to focus mostly on the ‘written’ formats like tables, and figures, 1, 3, or 5 page summaries. Keeping in mind the whole that there will always be a full technical report available. We’re just focusing on what should go in the summary.</a:t>
            </a:r>
            <a:r>
              <a:rPr lang="en-IE" dirty="0"/>
              <a:t> </a:t>
            </a:r>
            <a:endParaRPr lang="en-IE" kern="1200" dirty="0">
              <a:effectLst/>
              <a:ea typeface="+mn-ea"/>
              <a:cs typeface="+mn-cs"/>
            </a:endParaRPr>
          </a:p>
          <a:p>
            <a:endParaRPr lang="en-IE" kern="1200" dirty="0">
              <a:effectLst/>
              <a:ea typeface="+mn-ea"/>
              <a:cs typeface="+mn-cs"/>
            </a:endParaRPr>
          </a:p>
          <a:p>
            <a:r>
              <a:rPr lang="en-IE" kern="1200" dirty="0">
                <a:effectLst/>
              </a:rPr>
              <a:t>So our starting point today is going to be linked to these 94 recommendations which fell into these 6 different categories. We’re hoping to focus on the recommendations that had a stronger evidence base to support them and also those which maybe didn’t have as strong of a consensus so we can chat about and explore them more. So that’s the basis of what we’ve been doing and the plan for today…</a:t>
            </a:r>
            <a:r>
              <a:rPr lang="en-IE" dirty="0"/>
              <a:t> </a:t>
            </a:r>
            <a:r>
              <a:rPr lang="en-IE" kern="1200" dirty="0">
                <a:effectLst/>
              </a:rPr>
              <a:t> if anyone has any questions before we jump into the tech and introductions?</a:t>
            </a:r>
            <a:r>
              <a:rPr lang="en-IE" dirty="0"/>
              <a:t> </a:t>
            </a:r>
            <a:endParaRPr lang="en-IE" kern="1200" dirty="0">
              <a:effectLst/>
              <a:ea typeface="+mn-ea"/>
              <a:cs typeface="+mn-cs"/>
            </a:endParaRPr>
          </a:p>
          <a:p>
            <a:endParaRPr lang="en-IE" kern="1200" dirty="0">
              <a:effectLst/>
              <a:ea typeface="+mn-ea"/>
              <a:cs typeface="+mn-cs"/>
            </a:endParaRPr>
          </a:p>
          <a:p>
            <a:pPr algn="ctr"/>
            <a:r>
              <a:rPr lang="en-IE" b="1" kern="1200" dirty="0">
                <a:effectLst/>
              </a:rPr>
              <a:t>PAUSE FOR QUESTIONS</a:t>
            </a:r>
            <a:r>
              <a:rPr lang="en-IE" b="1" dirty="0"/>
              <a:t> </a:t>
            </a:r>
            <a:endParaRPr lang="en-IE" dirty="0"/>
          </a:p>
          <a:p>
            <a:endParaRPr lang="en-IE" dirty="0">
              <a:cs typeface="Calibri"/>
            </a:endParaRPr>
          </a:p>
        </p:txBody>
      </p:sp>
      <p:sp>
        <p:nvSpPr>
          <p:cNvPr id="4" name="Slide Number Placeholder 3"/>
          <p:cNvSpPr>
            <a:spLocks noGrp="1"/>
          </p:cNvSpPr>
          <p:nvPr>
            <p:ph type="sldNum" sz="quarter" idx="10"/>
          </p:nvPr>
        </p:nvSpPr>
        <p:spPr/>
        <p:txBody>
          <a:bodyPr/>
          <a:lstStyle/>
          <a:p>
            <a:fld id="{A7F61416-9831-4A64-AF72-3B09C0D9B4DC}" type="slidenum">
              <a:rPr lang="en-IE" smtClean="0"/>
              <a:t>4</a:t>
            </a:fld>
            <a:endParaRPr lang="en-IE"/>
          </a:p>
        </p:txBody>
      </p:sp>
    </p:spTree>
    <p:extLst>
      <p:ext uri="{BB962C8B-B14F-4D97-AF65-F5344CB8AC3E}">
        <p14:creationId xmlns:p14="http://schemas.microsoft.com/office/powerpoint/2010/main" val="260582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kern="1200" dirty="0">
                <a:effectLst/>
              </a:rPr>
              <a:t>Okay, some brief ground rules so things go as smoothly as possible...</a:t>
            </a:r>
            <a:r>
              <a:rPr lang="en-IE" dirty="0"/>
              <a:t> </a:t>
            </a:r>
            <a:endParaRPr lang="en-IE" kern="1200" dirty="0">
              <a:effectLst/>
              <a:ea typeface="+mn-ea"/>
              <a:cs typeface="+mn-cs"/>
            </a:endParaRPr>
          </a:p>
          <a:p>
            <a:endParaRPr lang="en-IE" kern="1200" dirty="0">
              <a:effectLst/>
              <a:ea typeface="+mn-ea"/>
              <a:cs typeface="+mn-cs"/>
            </a:endParaRPr>
          </a:p>
          <a:p>
            <a:r>
              <a:rPr lang="en-IE" kern="1200" dirty="0">
                <a:effectLst/>
              </a:rPr>
              <a:t>First off, we’re recording today’s session. If there’s feedback, please mute yourself and if the signal is bad, please feel free to turn off your camera. This is a group where people may have shared experiences or very different opinions so please try to respect each other’s perspectives and ideas and try to avoid interrupting and talking over people if possible.</a:t>
            </a:r>
            <a:r>
              <a:rPr lang="en-IE" dirty="0"/>
              <a:t> </a:t>
            </a:r>
            <a:endParaRPr lang="en-IE" kern="1200" dirty="0">
              <a:effectLst/>
              <a:ea typeface="+mn-ea"/>
              <a:cs typeface="+mn-cs"/>
            </a:endParaRPr>
          </a:p>
          <a:p>
            <a:endParaRPr lang="en-IE" kern="1200" dirty="0">
              <a:effectLst/>
              <a:ea typeface="+mn-ea"/>
              <a:cs typeface="+mn-cs"/>
            </a:endParaRPr>
          </a:p>
          <a:p>
            <a:r>
              <a:rPr lang="en-IE" kern="1200" dirty="0">
                <a:effectLst/>
              </a:rPr>
              <a:t>Building upon each other’s ideas is great and there’s no such thing as a stupid question so please if you’re ever feeling lost or not heard, you can send a message in the chat or you can use the raise hand function (under reactions at the bottom of your screen) to make sure we see that you would like to talk. Discussions may meander from time to time so we’ll try to take your feedback into account but we might try to redirect the conversation back to the topic at hand if we ever get off track.</a:t>
            </a:r>
          </a:p>
          <a:p>
            <a:endParaRPr lang="en-IE" kern="1200" dirty="0">
              <a:effectLst/>
              <a:ea typeface="+mn-ea"/>
              <a:cs typeface="+mn-cs"/>
            </a:endParaRPr>
          </a:p>
          <a:p>
            <a:r>
              <a:rPr lang="en-IE" kern="1200" dirty="0">
                <a:effectLst/>
              </a:rPr>
              <a:t>Now to start, we’re going to do a quick activity so you can both practice the drawing</a:t>
            </a:r>
            <a:r>
              <a:rPr lang="en-IE" dirty="0"/>
              <a:t>, stamp,</a:t>
            </a:r>
            <a:r>
              <a:rPr lang="en-IE" kern="1200" dirty="0">
                <a:effectLst/>
              </a:rPr>
              <a:t> and </a:t>
            </a:r>
            <a:r>
              <a:rPr lang="en-IE" dirty="0"/>
              <a:t>text functionalities </a:t>
            </a:r>
            <a:r>
              <a:rPr lang="en-IE" kern="1200" dirty="0">
                <a:effectLst/>
              </a:rPr>
              <a:t>on here and so we can all get to know each other. You were all assigned a colour </a:t>
            </a:r>
            <a:r>
              <a:rPr lang="en-IE" dirty="0"/>
              <a:t>and shape </a:t>
            </a:r>
            <a:r>
              <a:rPr lang="en-IE" kern="1200" dirty="0">
                <a:effectLst/>
              </a:rPr>
              <a:t>to use in the final reminder email that we sent. In case you forgot, they will be put in the chat. So for the entire discussion today, please use your colour </a:t>
            </a:r>
            <a:r>
              <a:rPr lang="en-IE" dirty="0"/>
              <a:t>and shape where applicable </a:t>
            </a:r>
            <a:r>
              <a:rPr lang="en-IE" kern="1200" dirty="0">
                <a:effectLst/>
              </a:rPr>
              <a:t>so we can tell who is saying what.</a:t>
            </a:r>
            <a:r>
              <a:rPr lang="en-IE" dirty="0"/>
              <a:t> </a:t>
            </a:r>
            <a:endParaRPr lang="en-IE" kern="1200" dirty="0">
              <a:effectLst/>
              <a:ea typeface="+mn-ea"/>
              <a:cs typeface="+mn-cs"/>
            </a:endParaRPr>
          </a:p>
          <a:p>
            <a:endParaRPr lang="en-IE" kern="1200" dirty="0">
              <a:effectLst/>
              <a:ea typeface="+mn-ea"/>
              <a:cs typeface="+mn-cs"/>
            </a:endParaRPr>
          </a:p>
          <a:p>
            <a:r>
              <a:rPr lang="en-IE" dirty="0"/>
              <a:t>On your screen there should be an annotation toolbar which will allow you </a:t>
            </a:r>
            <a:r>
              <a:rPr lang="en-IE" kern="1200" dirty="0">
                <a:effectLst/>
              </a:rPr>
              <a:t>to </a:t>
            </a:r>
            <a:r>
              <a:rPr lang="en-IE" dirty="0"/>
              <a:t>directly add content </a:t>
            </a:r>
            <a:r>
              <a:rPr lang="en-IE" kern="1200" dirty="0">
                <a:effectLst/>
              </a:rPr>
              <a:t>to the </a:t>
            </a:r>
            <a:r>
              <a:rPr lang="en-IE" dirty="0"/>
              <a:t>slides</a:t>
            </a:r>
            <a:r>
              <a:rPr lang="en-IE" kern="1200" dirty="0">
                <a:effectLst/>
              </a:rPr>
              <a:t>. </a:t>
            </a:r>
            <a:r>
              <a:rPr lang="en-IE" dirty="0"/>
              <a:t>As I’m </a:t>
            </a:r>
            <a:r>
              <a:rPr lang="en-IE" kern="1200" dirty="0">
                <a:effectLst/>
              </a:rPr>
              <a:t>the </a:t>
            </a:r>
            <a:r>
              <a:rPr lang="en-IE" dirty="0"/>
              <a:t>host, my toolbar might look a bit different than yours but essentially if you want to add text </a:t>
            </a:r>
            <a:r>
              <a:rPr lang="en-IE" kern="1200" dirty="0">
                <a:effectLst/>
              </a:rPr>
              <a:t>to the </a:t>
            </a:r>
            <a:r>
              <a:rPr lang="en-IE" dirty="0"/>
              <a:t>slide</a:t>
            </a:r>
            <a:r>
              <a:rPr lang="en-IE" kern="1200" dirty="0">
                <a:effectLst/>
              </a:rPr>
              <a:t>, you can </a:t>
            </a:r>
            <a:r>
              <a:rPr lang="en-IE" dirty="0"/>
              <a:t>select </a:t>
            </a:r>
            <a:r>
              <a:rPr lang="en-IE" kern="1200" dirty="0">
                <a:effectLst/>
              </a:rPr>
              <a:t>the </a:t>
            </a:r>
            <a:r>
              <a:rPr lang="en-IE" dirty="0"/>
              <a:t>text and </a:t>
            </a:r>
            <a:r>
              <a:rPr lang="en-IE" kern="1200" dirty="0">
                <a:effectLst/>
              </a:rPr>
              <a:t>your colour</a:t>
            </a:r>
            <a:r>
              <a:rPr lang="en-IE" dirty="0"/>
              <a:t>. And if </a:t>
            </a:r>
            <a:r>
              <a:rPr lang="en-IE" kern="1200" dirty="0">
                <a:effectLst/>
              </a:rPr>
              <a:t>you want</a:t>
            </a:r>
            <a:r>
              <a:rPr lang="en-IE" dirty="0"/>
              <a:t> to add a shape to the slide you can find </a:t>
            </a:r>
            <a:r>
              <a:rPr lang="en-IE" kern="1200" dirty="0">
                <a:effectLst/>
              </a:rPr>
              <a:t>your </a:t>
            </a:r>
            <a:r>
              <a:rPr lang="en-IE" dirty="0"/>
              <a:t>shape under stamp or under draw</a:t>
            </a:r>
            <a:r>
              <a:rPr lang="en-IE" kern="1200" dirty="0">
                <a:effectLst/>
              </a:rPr>
              <a:t>.</a:t>
            </a:r>
          </a:p>
          <a:p>
            <a:pPr algn="ctr"/>
            <a:r>
              <a:rPr lang="en-IE" b="1" kern="1200" dirty="0">
                <a:effectLst/>
              </a:rPr>
              <a:t>COLOUR </a:t>
            </a:r>
            <a:r>
              <a:rPr lang="en-IE" b="1" dirty="0"/>
              <a:t>AND SHAPE </a:t>
            </a:r>
            <a:r>
              <a:rPr lang="en-IE" b="1" kern="1200" dirty="0">
                <a:effectLst/>
              </a:rPr>
              <a:t>ASSIGNMENT AND INTRODUCTION ACTIVITY</a:t>
            </a:r>
            <a:endParaRPr lang="en-IE" kern="1200" dirty="0">
              <a:effectLst/>
            </a:endParaRPr>
          </a:p>
          <a:p>
            <a:endParaRPr lang="en-IE" kern="1200" dirty="0">
              <a:effectLst/>
              <a:ea typeface="+mn-ea"/>
              <a:cs typeface="+mn-cs"/>
            </a:endParaRPr>
          </a:p>
          <a:p>
            <a:r>
              <a:rPr lang="en-IE" dirty="0"/>
              <a:t>For a little practice, you can start by typing your name anywhere on the screen. And then add your stamp next to your name. As people are done, </a:t>
            </a:r>
            <a:r>
              <a:rPr lang="en-IE" kern="1200" dirty="0">
                <a:effectLst/>
              </a:rPr>
              <a:t>we’ll </a:t>
            </a:r>
            <a:r>
              <a:rPr lang="en-IE" dirty="0"/>
              <a:t>start </a:t>
            </a:r>
            <a:r>
              <a:rPr lang="en-IE" kern="1200" dirty="0">
                <a:effectLst/>
              </a:rPr>
              <a:t>with </a:t>
            </a:r>
            <a:r>
              <a:rPr lang="en-IE" dirty="0"/>
              <a:t>introductions to each other</a:t>
            </a:r>
            <a:r>
              <a:rPr lang="en-IE" kern="1200" dirty="0">
                <a:effectLst/>
              </a:rPr>
              <a:t>. If you can share a few sentences about your background </a:t>
            </a:r>
            <a:r>
              <a:rPr lang="en-IE" dirty="0"/>
              <a:t>or </a:t>
            </a:r>
            <a:r>
              <a:rPr lang="en-IE" kern="1200" dirty="0">
                <a:effectLst/>
              </a:rPr>
              <a:t>experience with guideline development, evidence synthesis, or developing summary documents.</a:t>
            </a:r>
            <a:endParaRPr lang="en-IE" kern="1200" dirty="0">
              <a:effectLst/>
              <a:cs typeface="Calibri"/>
            </a:endParaRPr>
          </a:p>
          <a:p>
            <a:endParaRPr lang="en-IE" dirty="0">
              <a:cs typeface="Calibri"/>
            </a:endParaRPr>
          </a:p>
        </p:txBody>
      </p:sp>
      <p:sp>
        <p:nvSpPr>
          <p:cNvPr id="4" name="Slide Number Placeholder 3"/>
          <p:cNvSpPr>
            <a:spLocks noGrp="1"/>
          </p:cNvSpPr>
          <p:nvPr>
            <p:ph type="sldNum" sz="quarter" idx="10"/>
          </p:nvPr>
        </p:nvSpPr>
        <p:spPr/>
        <p:txBody>
          <a:bodyPr/>
          <a:lstStyle/>
          <a:p>
            <a:fld id="{A7F61416-9831-4A64-AF72-3B09C0D9B4DC}" type="slidenum">
              <a:rPr lang="en-IE" smtClean="0"/>
              <a:t>5</a:t>
            </a:fld>
            <a:endParaRPr lang="en-IE"/>
          </a:p>
        </p:txBody>
      </p:sp>
    </p:spTree>
    <p:extLst>
      <p:ext uri="{BB962C8B-B14F-4D97-AF65-F5344CB8AC3E}">
        <p14:creationId xmlns:p14="http://schemas.microsoft.com/office/powerpoint/2010/main" val="1610034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kern="1200" dirty="0">
                <a:effectLst/>
              </a:rPr>
              <a:t>Now that we all know who’s who</a:t>
            </a:r>
            <a:r>
              <a:rPr lang="en-IE" dirty="0"/>
              <a:t> and </a:t>
            </a:r>
            <a:r>
              <a:rPr lang="en-IE" kern="1200" dirty="0">
                <a:effectLst/>
              </a:rPr>
              <a:t>how to </a:t>
            </a:r>
            <a:r>
              <a:rPr lang="en-IE" dirty="0"/>
              <a:t>add shapes </a:t>
            </a:r>
            <a:r>
              <a:rPr lang="en-IE" kern="1200" dirty="0">
                <a:effectLst/>
              </a:rPr>
              <a:t>and </a:t>
            </a:r>
            <a:r>
              <a:rPr lang="en-IE" dirty="0"/>
              <a:t>text</a:t>
            </a:r>
            <a:r>
              <a:rPr lang="en-IE" kern="1200" dirty="0">
                <a:effectLst/>
              </a:rPr>
              <a:t>, we’re going to start off with a few of those recommendations from our review that we found the most support for. These recommendations were supported by both quantitative and qualitative evidence, and largely dealt with, the quality of evidence, the knowledge required to use a summary, and how to present the information.</a:t>
            </a:r>
            <a:r>
              <a:rPr lang="en-IE" dirty="0"/>
              <a:t> </a:t>
            </a:r>
            <a:endParaRPr lang="en-IE" kern="1200" dirty="0">
              <a:effectLst/>
              <a:ea typeface="+mn-ea"/>
              <a:cs typeface="+mn-cs"/>
            </a:endParaRPr>
          </a:p>
          <a:p>
            <a:endParaRPr lang="en-IE" kern="1200" dirty="0">
              <a:effectLst/>
              <a:ea typeface="+mn-ea"/>
              <a:cs typeface="+mn-cs"/>
            </a:endParaRPr>
          </a:p>
          <a:p>
            <a:pPr algn="ctr"/>
            <a:r>
              <a:rPr lang="en-IE" b="1" kern="1200" dirty="0">
                <a:effectLst/>
              </a:rPr>
              <a:t>ACTIVITY:</a:t>
            </a:r>
            <a:r>
              <a:rPr lang="en-IE" b="1" dirty="0"/>
              <a:t> </a:t>
            </a:r>
            <a:endParaRPr lang="en-IE" kern="1200" dirty="0">
              <a:effectLst/>
              <a:ea typeface="+mn-ea"/>
              <a:cs typeface="+mn-cs"/>
            </a:endParaRPr>
          </a:p>
          <a:p>
            <a:pPr algn="ctr"/>
            <a:r>
              <a:rPr lang="en-IE" b="1" i="1" dirty="0"/>
              <a:t>Please use </a:t>
            </a:r>
            <a:r>
              <a:rPr lang="en-IE" b="1" i="1" kern="1200" dirty="0">
                <a:effectLst/>
              </a:rPr>
              <a:t>your </a:t>
            </a:r>
            <a:r>
              <a:rPr lang="en-IE" b="1" i="1" dirty="0"/>
              <a:t>shape to mark </a:t>
            </a:r>
            <a:r>
              <a:rPr lang="en-IE" b="1" i="1" kern="1200" dirty="0">
                <a:effectLst/>
              </a:rPr>
              <a:t>the items that you agree with, that is, that you feel this item would be essential in a summary of any evidence synthesis. </a:t>
            </a:r>
            <a:r>
              <a:rPr lang="en-IE" b="1" i="1" dirty="0"/>
              <a:t>Feel free to add text near those you have questions or comments about.</a:t>
            </a:r>
            <a:endParaRPr lang="en-IE" kern="1200" dirty="0">
              <a:effectLst/>
              <a:ea typeface="+mn-ea"/>
              <a:cs typeface="+mn-cs"/>
            </a:endParaRPr>
          </a:p>
          <a:p>
            <a:endParaRPr lang="en-IE" kern="1200" dirty="0">
              <a:effectLst/>
              <a:ea typeface="+mn-ea"/>
              <a:cs typeface="+mn-cs"/>
            </a:endParaRPr>
          </a:p>
          <a:p>
            <a:r>
              <a:rPr lang="en-IE" kern="1200" dirty="0">
                <a:effectLst/>
              </a:rPr>
              <a:t>Does anyone want to kick us off with some thoughts on any of these?</a:t>
            </a:r>
            <a:r>
              <a:rPr lang="en-IE" i="1" kern="1200" dirty="0">
                <a:effectLst/>
              </a:rPr>
              <a:t> (Start with ones with least consensus. If no speakers, focus on any outliers within each category.)</a:t>
            </a:r>
            <a:endParaRPr lang="en-IE" kern="1200" dirty="0">
              <a:effectLst/>
            </a:endParaRPr>
          </a:p>
          <a:p>
            <a:pPr marL="171450" indent="-171450">
              <a:buFont typeface="Symbol"/>
              <a:buChar char="•"/>
            </a:pPr>
            <a:r>
              <a:rPr lang="en-IE" kern="1200" dirty="0">
                <a:effectLst/>
              </a:rPr>
              <a:t>Did anyone have any initial comments about the three items in purple about quality of evidence?</a:t>
            </a:r>
            <a:r>
              <a:rPr lang="en-IE" dirty="0"/>
              <a:t> </a:t>
            </a:r>
            <a:endParaRPr lang="en-IE" kern="1200" dirty="0">
              <a:effectLst/>
              <a:ea typeface="+mn-ea"/>
              <a:cs typeface="+mn-cs"/>
            </a:endParaRPr>
          </a:p>
          <a:p>
            <a:pPr marL="171450" indent="-171450">
              <a:buFont typeface="Symbol"/>
              <a:buChar char="•"/>
            </a:pPr>
            <a:r>
              <a:rPr lang="en-IE" kern="1200" dirty="0">
                <a:effectLst/>
              </a:rPr>
              <a:t>Did anyone have any initial comments about the items in teal about knowledge?</a:t>
            </a:r>
            <a:r>
              <a:rPr lang="en-IE" dirty="0"/>
              <a:t> </a:t>
            </a:r>
          </a:p>
          <a:p>
            <a:endParaRPr lang="en-IE" dirty="0"/>
          </a:p>
          <a:p>
            <a:r>
              <a:rPr lang="en-IE" dirty="0"/>
              <a:t>Any last comments on anything related to these two themes before we move on? </a:t>
            </a:r>
          </a:p>
          <a:p>
            <a:pPr lvl="0"/>
            <a:endParaRPr lang="en-IE" sz="1200" kern="1200" dirty="0">
              <a:solidFill>
                <a:schemeClr val="tx1"/>
              </a:solidFill>
              <a:effectLst/>
              <a:latin typeface="+mn-lt"/>
              <a:cs typeface="Calibri"/>
            </a:endParaRPr>
          </a:p>
          <a:p>
            <a:r>
              <a:rPr lang="en-IE" b="1" u="sng" dirty="0">
                <a:cs typeface="Calibri"/>
              </a:rPr>
              <a:t>PROMPTS:</a:t>
            </a:r>
          </a:p>
          <a:p>
            <a:r>
              <a:rPr lang="en-IE" i="1" dirty="0"/>
              <a:t>Within the quality of evidence theme…</a:t>
            </a:r>
            <a:endParaRPr lang="en-IE" dirty="0"/>
          </a:p>
          <a:p>
            <a:pPr marL="285750" indent="-285750">
              <a:buFont typeface="Symbol"/>
              <a:buChar char="•"/>
            </a:pPr>
            <a:r>
              <a:rPr lang="en-IE" dirty="0"/>
              <a:t>How important do you think it is to provide a reader with ranked evidence and recommendations? (prior ex)</a:t>
            </a:r>
          </a:p>
          <a:p>
            <a:pPr marL="285750" indent="-285750">
              <a:buFont typeface="Symbol"/>
              <a:buChar char="•"/>
            </a:pPr>
            <a:r>
              <a:rPr lang="en-IE" dirty="0"/>
              <a:t>How much information do you want about </a:t>
            </a:r>
            <a:r>
              <a:rPr lang="en-IE" i="1" dirty="0"/>
              <a:t>how</a:t>
            </a:r>
            <a:r>
              <a:rPr lang="en-IE" dirty="0"/>
              <a:t> the authors arrived at their assessments? Do you think this information should go in the footnotes or somewhere else? (prior ex)</a:t>
            </a:r>
          </a:p>
          <a:p>
            <a:endParaRPr lang="en-IE" dirty="0"/>
          </a:p>
          <a:p>
            <a:r>
              <a:rPr lang="en-IE" i="1" dirty="0"/>
              <a:t>Within the knowledge required theme…</a:t>
            </a:r>
            <a:endParaRPr lang="en-IE" dirty="0"/>
          </a:p>
          <a:p>
            <a:pPr marL="285750" indent="-285750">
              <a:buFont typeface="Symbol"/>
              <a:buChar char="•"/>
            </a:pPr>
            <a:r>
              <a:rPr lang="en-IE" dirty="0"/>
              <a:t>When defining statistical terms, how much information do you want or need? Would an interpretation aid for statistics be helpful? (prior ex) Where do you think is the best place for this?  </a:t>
            </a:r>
          </a:p>
          <a:p>
            <a:pPr marL="285750" indent="-285750">
              <a:buFont typeface="Symbol"/>
              <a:buChar char="•"/>
            </a:pPr>
            <a:r>
              <a:rPr lang="en-IE" dirty="0"/>
              <a:t>Are there certain terms that you think are especially important to define? (e.g., relative risk, confidence intervals, any info around forest plots?) (prior ex)</a:t>
            </a:r>
          </a:p>
          <a:p>
            <a:pPr marL="285750" indent="-285750">
              <a:buFont typeface="Symbol"/>
              <a:buChar char="•"/>
            </a:pPr>
            <a:r>
              <a:rPr lang="en-IE" dirty="0"/>
              <a:t>How do you feel about statistical abbreviations? (prior ex)</a:t>
            </a:r>
          </a:p>
          <a:p>
            <a:endParaRPr lang="en-IE" dirty="0">
              <a:cs typeface="Calibri"/>
            </a:endParaRPr>
          </a:p>
          <a:p>
            <a:endParaRPr lang="en-IE" dirty="0">
              <a:cs typeface="Calibri"/>
            </a:endParaRPr>
          </a:p>
        </p:txBody>
      </p:sp>
      <p:sp>
        <p:nvSpPr>
          <p:cNvPr id="4" name="Slide Number Placeholder 3"/>
          <p:cNvSpPr>
            <a:spLocks noGrp="1"/>
          </p:cNvSpPr>
          <p:nvPr>
            <p:ph type="sldNum" sz="quarter" idx="10"/>
          </p:nvPr>
        </p:nvSpPr>
        <p:spPr/>
        <p:txBody>
          <a:bodyPr/>
          <a:lstStyle/>
          <a:p>
            <a:fld id="{A7F61416-9831-4A64-AF72-3B09C0D9B4DC}" type="slidenum">
              <a:rPr lang="en-IE" smtClean="0"/>
              <a:t>7</a:t>
            </a:fld>
            <a:endParaRPr lang="en-IE"/>
          </a:p>
        </p:txBody>
      </p:sp>
    </p:spTree>
    <p:extLst>
      <p:ext uri="{BB962C8B-B14F-4D97-AF65-F5344CB8AC3E}">
        <p14:creationId xmlns:p14="http://schemas.microsoft.com/office/powerpoint/2010/main" val="593350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Now these have to deal with how </a:t>
            </a:r>
            <a:r>
              <a:rPr lang="en-IE" kern="1200" dirty="0">
                <a:effectLst/>
              </a:rPr>
              <a:t>the information </a:t>
            </a:r>
            <a:r>
              <a:rPr lang="en-IE" dirty="0"/>
              <a:t>is presented on the page.</a:t>
            </a:r>
          </a:p>
          <a:p>
            <a:endParaRPr lang="en-IE" dirty="0"/>
          </a:p>
          <a:p>
            <a:pPr algn="ctr"/>
            <a:r>
              <a:rPr lang="en-IE" b="1" dirty="0"/>
              <a:t>ACTIVITY: </a:t>
            </a:r>
            <a:endParaRPr lang="en-IE" kern="1200" dirty="0">
              <a:effectLst/>
              <a:cs typeface="Calibri"/>
            </a:endParaRPr>
          </a:p>
          <a:p>
            <a:pPr algn="ctr"/>
            <a:r>
              <a:rPr lang="en-IE" b="1" i="1" dirty="0"/>
              <a:t>Please use your shape to mark </a:t>
            </a:r>
            <a:r>
              <a:rPr lang="en-IE" b="1" i="1" kern="1200" dirty="0">
                <a:effectLst/>
              </a:rPr>
              <a:t>the </a:t>
            </a:r>
            <a:r>
              <a:rPr lang="en-IE" b="1" i="1" dirty="0"/>
              <a:t>items that you agree with, </a:t>
            </a:r>
            <a:r>
              <a:rPr lang="en-IE" b="1" i="1" kern="1200" dirty="0">
                <a:effectLst/>
              </a:rPr>
              <a:t>that is</a:t>
            </a:r>
            <a:r>
              <a:rPr lang="en-IE" b="1" i="1" dirty="0"/>
              <a:t>, that </a:t>
            </a:r>
            <a:r>
              <a:rPr lang="en-IE" b="1" i="1" kern="1200" dirty="0">
                <a:effectLst/>
              </a:rPr>
              <a:t>you </a:t>
            </a:r>
            <a:r>
              <a:rPr lang="en-IE" b="1" i="1" dirty="0"/>
              <a:t>feel this item would be essential </a:t>
            </a:r>
            <a:r>
              <a:rPr lang="en-IE" b="1" i="1" kern="1200" dirty="0">
                <a:effectLst/>
              </a:rPr>
              <a:t>in a summary</a:t>
            </a:r>
            <a:r>
              <a:rPr lang="en-IE" b="1" i="1" dirty="0"/>
              <a:t> of any evidence synthesis. Feel free to add text near those you have questions or comments about.</a:t>
            </a:r>
            <a:endParaRPr lang="en-IE" dirty="0"/>
          </a:p>
          <a:p>
            <a:endParaRPr lang="en-IE" dirty="0"/>
          </a:p>
          <a:p>
            <a:endParaRPr lang="en-IE" dirty="0"/>
          </a:p>
          <a:p>
            <a:pPr marL="285750" indent="-285750">
              <a:buFont typeface="Symbol"/>
              <a:buChar char="•"/>
            </a:pPr>
            <a:r>
              <a:rPr lang="en-IE" dirty="0"/>
              <a:t>Did anyone have any initial comments these three items</a:t>
            </a:r>
            <a:r>
              <a:rPr lang="en-IE" kern="1200" dirty="0">
                <a:effectLst/>
              </a:rPr>
              <a:t>? </a:t>
            </a:r>
            <a:r>
              <a:rPr lang="en-IE" dirty="0"/>
              <a:t>For example, ‘structured’ could be viewed as a vague term so when you think of a structured summary, what does that look </a:t>
            </a:r>
            <a:r>
              <a:rPr lang="en-IE" kern="1200" dirty="0">
                <a:effectLst/>
              </a:rPr>
              <a:t>like </a:t>
            </a:r>
            <a:r>
              <a:rPr lang="en-IE" dirty="0"/>
              <a:t>visually </a:t>
            </a:r>
            <a:r>
              <a:rPr lang="en-IE" kern="1200" dirty="0">
                <a:effectLst/>
              </a:rPr>
              <a:t>to </a:t>
            </a:r>
            <a:r>
              <a:rPr lang="en-IE" dirty="0"/>
              <a:t>you</a:t>
            </a:r>
            <a:r>
              <a:rPr lang="en-IE" kern="1200" dirty="0">
                <a:effectLst/>
              </a:rPr>
              <a:t>?</a:t>
            </a:r>
            <a:r>
              <a:rPr lang="en-IE" dirty="0"/>
              <a:t> </a:t>
            </a:r>
            <a:endParaRPr lang="en-IE" kern="1200" dirty="0">
              <a:effectLst/>
              <a:cs typeface="Calibri"/>
            </a:endParaRPr>
          </a:p>
          <a:p>
            <a:pPr marL="285750" indent="-285750">
              <a:buFont typeface="Symbol"/>
              <a:buChar char="•"/>
            </a:pPr>
            <a:r>
              <a:rPr lang="en-IE" dirty="0"/>
              <a:t>What kind of information </a:t>
            </a:r>
            <a:r>
              <a:rPr lang="en-IE" kern="1200" dirty="0">
                <a:effectLst/>
              </a:rPr>
              <a:t>would you </a:t>
            </a:r>
            <a:r>
              <a:rPr lang="en-IE" dirty="0"/>
              <a:t>want included in </a:t>
            </a:r>
            <a:r>
              <a:rPr lang="en-IE" kern="1200" dirty="0">
                <a:effectLst/>
              </a:rPr>
              <a:t>a </a:t>
            </a:r>
            <a:r>
              <a:rPr lang="en-IE" dirty="0"/>
              <a:t>narrative summary?</a:t>
            </a:r>
            <a:endParaRPr lang="en-IE" dirty="0">
              <a:cs typeface="Calibri"/>
            </a:endParaRPr>
          </a:p>
          <a:p>
            <a:endParaRPr lang="en-IE" dirty="0"/>
          </a:p>
          <a:p>
            <a:r>
              <a:rPr lang="en-IE" dirty="0"/>
              <a:t>Any last comments before we move on</a:t>
            </a:r>
            <a:r>
              <a:rPr lang="en-IE" kern="1200" dirty="0">
                <a:effectLst/>
              </a:rPr>
              <a:t>?</a:t>
            </a:r>
            <a:endParaRPr lang="en-IE" kern="1200" dirty="0">
              <a:effectLst/>
              <a:cs typeface="Calibri"/>
            </a:endParaRPr>
          </a:p>
          <a:p>
            <a:endParaRPr lang="en-IE" dirty="0">
              <a:cs typeface="Calibri"/>
            </a:endParaRPr>
          </a:p>
          <a:p>
            <a:r>
              <a:rPr lang="en-IE" dirty="0">
                <a:cs typeface="Calibri"/>
              </a:rPr>
              <a:t>PROMPTS:</a:t>
            </a:r>
          </a:p>
          <a:p>
            <a:r>
              <a:rPr lang="en-IE" i="1" dirty="0"/>
              <a:t>Within the presenting information theme…</a:t>
            </a:r>
            <a:endParaRPr lang="en-IE"/>
          </a:p>
          <a:p>
            <a:pPr marL="171450" indent="-171450">
              <a:buFont typeface="Symbol"/>
              <a:buChar char="•"/>
            </a:pPr>
            <a:r>
              <a:rPr lang="en-IE" dirty="0"/>
              <a:t>Can you suggest ways to emphasize the information that is important to you in a summary? (lit rev)</a:t>
            </a:r>
            <a:endParaRPr lang="en-IE" dirty="0">
              <a:cs typeface="Calibri"/>
            </a:endParaRPr>
          </a:p>
          <a:p>
            <a:pPr marL="171450" indent="-171450">
              <a:buFont typeface="Symbol"/>
              <a:buChar char="•"/>
            </a:pPr>
            <a:r>
              <a:rPr lang="en-IE" dirty="0"/>
              <a:t>One can provide some structure by using prominent subheadings --  what would you like those to be? (prior ex)</a:t>
            </a:r>
            <a:endParaRPr lang="en-IE" dirty="0">
              <a:cs typeface="Calibri"/>
            </a:endParaRPr>
          </a:p>
          <a:p>
            <a:pPr marL="171450" indent="-171450">
              <a:buFont typeface="Symbol"/>
              <a:buChar char="•"/>
            </a:pPr>
            <a:r>
              <a:rPr lang="en-IE" dirty="0"/>
              <a:t>How would you feel about a typical academic format like </a:t>
            </a:r>
            <a:r>
              <a:rPr lang="en-IE" dirty="0" err="1"/>
              <a:t>IMRaD</a:t>
            </a:r>
            <a:r>
              <a:rPr lang="en-IE" dirty="0"/>
              <a:t> being used? (introduction, methods, results, and discussion)</a:t>
            </a:r>
            <a:endParaRPr lang="en-IE" dirty="0">
              <a:cs typeface="Calibri"/>
            </a:endParaRPr>
          </a:p>
          <a:p>
            <a:pPr marL="171450" indent="-171450">
              <a:buFont typeface="Symbol"/>
              <a:buChar char="•"/>
            </a:pPr>
            <a:r>
              <a:rPr lang="en-IE" dirty="0"/>
              <a:t>How important do you think it is to report what worked and what didn’t? (prior ex)</a:t>
            </a:r>
            <a:endParaRPr lang="en-IE" dirty="0">
              <a:cs typeface="Calibri"/>
            </a:endParaRPr>
          </a:p>
          <a:p>
            <a:endParaRPr lang="en-IE" dirty="0">
              <a:cs typeface="Calibri"/>
            </a:endParaRPr>
          </a:p>
        </p:txBody>
      </p:sp>
      <p:sp>
        <p:nvSpPr>
          <p:cNvPr id="4" name="Slide Number Placeholder 3"/>
          <p:cNvSpPr>
            <a:spLocks noGrp="1"/>
          </p:cNvSpPr>
          <p:nvPr>
            <p:ph type="sldNum" sz="quarter" idx="10"/>
          </p:nvPr>
        </p:nvSpPr>
        <p:spPr/>
        <p:txBody>
          <a:bodyPr/>
          <a:lstStyle/>
          <a:p>
            <a:fld id="{A7F61416-9831-4A64-AF72-3B09C0D9B4DC}" type="slidenum">
              <a:rPr lang="en-IE" smtClean="0"/>
              <a:t>8</a:t>
            </a:fld>
            <a:endParaRPr lang="en-IE"/>
          </a:p>
        </p:txBody>
      </p:sp>
    </p:spTree>
    <p:extLst>
      <p:ext uri="{BB962C8B-B14F-4D97-AF65-F5344CB8AC3E}">
        <p14:creationId xmlns:p14="http://schemas.microsoft.com/office/powerpoint/2010/main" val="2370099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kern="1200" dirty="0">
                <a:effectLst/>
              </a:rPr>
              <a:t>Here are some examples of items about presenting information that had strong support from at least 3 studies but not support from both the trials and qualitative evidence. Some of these may have been discussed previously and some may have not been mentioned.</a:t>
            </a:r>
            <a:r>
              <a:rPr lang="en-IE" dirty="0"/>
              <a:t> </a:t>
            </a:r>
            <a:endParaRPr lang="en-IE" kern="1200" dirty="0">
              <a:effectLst/>
              <a:ea typeface="+mn-ea"/>
              <a:cs typeface="+mn-cs"/>
            </a:endParaRPr>
          </a:p>
          <a:p>
            <a:endParaRPr lang="en-IE" kern="1200" dirty="0">
              <a:effectLst/>
              <a:ea typeface="+mn-ea"/>
              <a:cs typeface="+mn-cs"/>
            </a:endParaRPr>
          </a:p>
          <a:p>
            <a:pPr algn="ctr"/>
            <a:r>
              <a:rPr lang="en-IE" b="1" kern="1200" dirty="0">
                <a:effectLst/>
              </a:rPr>
              <a:t>ACTIVITY:</a:t>
            </a:r>
            <a:r>
              <a:rPr lang="en-IE" b="1" dirty="0"/>
              <a:t> </a:t>
            </a:r>
            <a:endParaRPr lang="en-IE" kern="1200" dirty="0">
              <a:effectLst/>
              <a:ea typeface="+mn-ea"/>
              <a:cs typeface="+mn-cs"/>
            </a:endParaRPr>
          </a:p>
          <a:p>
            <a:pPr algn="ctr"/>
            <a:r>
              <a:rPr lang="en-IE" b="1" i="1" dirty="0"/>
              <a:t>Please use </a:t>
            </a:r>
            <a:r>
              <a:rPr lang="en-IE" b="1" i="1" kern="1200" dirty="0">
                <a:effectLst/>
              </a:rPr>
              <a:t>your </a:t>
            </a:r>
            <a:r>
              <a:rPr lang="en-IE" b="1" i="1" dirty="0"/>
              <a:t>shape to mark </a:t>
            </a:r>
            <a:r>
              <a:rPr lang="en-IE" b="1" i="1" kern="1200" dirty="0">
                <a:effectLst/>
              </a:rPr>
              <a:t>the items that you agree with, that is, that you feel this item would be essential in a summary of any evidence synthesis. </a:t>
            </a:r>
            <a:r>
              <a:rPr lang="en-IE" b="1" i="1" dirty="0"/>
              <a:t>Feel free to add text near those you have questions or comments about.</a:t>
            </a:r>
            <a:endParaRPr lang="en-IE" dirty="0"/>
          </a:p>
          <a:p>
            <a:pPr algn="ctr"/>
            <a:endParaRPr lang="en-IE" kern="1200" dirty="0">
              <a:effectLst/>
              <a:ea typeface="+mn-ea"/>
              <a:cs typeface="+mn-cs"/>
            </a:endParaRPr>
          </a:p>
          <a:p>
            <a:r>
              <a:rPr lang="en-IE" dirty="0"/>
              <a:t>Any last comments before we move on?</a:t>
            </a:r>
            <a:endParaRPr lang="en-IE" kern="1200" dirty="0">
              <a:effectLst/>
              <a:ea typeface="+mn-ea"/>
              <a:cs typeface="+mn-cs"/>
            </a:endParaRPr>
          </a:p>
          <a:p>
            <a:endParaRPr lang="en-IE" dirty="0">
              <a:cs typeface="Calibri"/>
            </a:endParaRPr>
          </a:p>
          <a:p>
            <a:endParaRPr lang="en-IE" dirty="0">
              <a:cs typeface="Calibri"/>
            </a:endParaRPr>
          </a:p>
          <a:p>
            <a:pPr marL="171450" indent="-171450">
              <a:buFont typeface="Symbol"/>
              <a:buChar char="•"/>
            </a:pPr>
            <a:r>
              <a:rPr lang="en-IE" dirty="0"/>
              <a:t>How useful is a summary that presents the results in bullets, tables, and figures? </a:t>
            </a:r>
            <a:endParaRPr lang="en-IE" dirty="0">
              <a:cs typeface="Calibri" panose="020F0502020204030204"/>
            </a:endParaRPr>
          </a:p>
          <a:p>
            <a:pPr marL="171450" indent="-171450">
              <a:buFont typeface="Symbol"/>
              <a:buChar char="•"/>
            </a:pPr>
            <a:r>
              <a:rPr lang="en-IE" dirty="0"/>
              <a:t>Say you’re involved in multiple syntheses or groups, how important is it to you that the presentation of information is consistent? So with repeated exposure, the format is the same? (prior ex)</a:t>
            </a:r>
            <a:endParaRPr lang="en-IE" dirty="0">
              <a:cs typeface="Calibri"/>
            </a:endParaRPr>
          </a:p>
          <a:p>
            <a:endParaRPr lang="en-IE" dirty="0">
              <a:cs typeface="Calibri"/>
            </a:endParaRPr>
          </a:p>
        </p:txBody>
      </p:sp>
      <p:sp>
        <p:nvSpPr>
          <p:cNvPr id="4" name="Slide Number Placeholder 3"/>
          <p:cNvSpPr>
            <a:spLocks noGrp="1"/>
          </p:cNvSpPr>
          <p:nvPr>
            <p:ph type="sldNum" sz="quarter" idx="10"/>
          </p:nvPr>
        </p:nvSpPr>
        <p:spPr/>
        <p:txBody>
          <a:bodyPr/>
          <a:lstStyle/>
          <a:p>
            <a:fld id="{A7F61416-9831-4A64-AF72-3B09C0D9B4DC}" type="slidenum">
              <a:rPr lang="en-IE" smtClean="0"/>
              <a:t>9</a:t>
            </a:fld>
            <a:endParaRPr lang="en-IE"/>
          </a:p>
        </p:txBody>
      </p:sp>
    </p:spTree>
    <p:extLst>
      <p:ext uri="{BB962C8B-B14F-4D97-AF65-F5344CB8AC3E}">
        <p14:creationId xmlns:p14="http://schemas.microsoft.com/office/powerpoint/2010/main" val="2437788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kern="1200" dirty="0">
                <a:effectLst/>
              </a:rPr>
              <a:t>the interest of time, there are other items with strong support from the presenting information theme but we’re </a:t>
            </a:r>
            <a:r>
              <a:rPr lang="en-IE" kern="1200" dirty="0" err="1">
                <a:effectLst/>
              </a:rPr>
              <a:t>gonna</a:t>
            </a:r>
            <a:r>
              <a:rPr lang="en-IE" kern="1200" dirty="0">
                <a:effectLst/>
              </a:rPr>
              <a:t> switch gears and talk about tailoring information and providing context to the results. So, here are a few recommendations that have been previously proposed.</a:t>
            </a:r>
          </a:p>
          <a:p>
            <a:pPr marL="285750" indent="-285750">
              <a:buFont typeface="Symbol"/>
              <a:buChar char="•"/>
            </a:pPr>
            <a:r>
              <a:rPr lang="en-IE" kern="1200" dirty="0">
                <a:effectLst/>
              </a:rPr>
              <a:t>For example, how important do you think it is to give recommendations for clinical care, policies, or implementation within a summary?</a:t>
            </a:r>
            <a:r>
              <a:rPr lang="en-IE" dirty="0"/>
              <a:t> </a:t>
            </a:r>
            <a:endParaRPr lang="en-IE" kern="1200" dirty="0">
              <a:effectLst/>
              <a:ea typeface="+mn-ea"/>
              <a:cs typeface="+mn-cs"/>
            </a:endParaRPr>
          </a:p>
          <a:p>
            <a:pPr marL="285750" indent="-285750">
              <a:buFont typeface="Symbol"/>
              <a:buChar char="•"/>
            </a:pPr>
            <a:r>
              <a:rPr lang="en-IE" kern="1200" dirty="0">
                <a:effectLst/>
              </a:rPr>
              <a:t>And how much control do you want over the level of detail that you’re getting within a summary?</a:t>
            </a:r>
            <a:r>
              <a:rPr lang="en-IE" dirty="0"/>
              <a:t> </a:t>
            </a:r>
            <a:endParaRPr lang="en-IE" kern="1200" dirty="0">
              <a:effectLst/>
              <a:ea typeface="+mn-ea"/>
              <a:cs typeface="+mn-cs"/>
            </a:endParaRPr>
          </a:p>
          <a:p>
            <a:endParaRPr lang="en-IE" kern="1200" dirty="0">
              <a:effectLst/>
              <a:ea typeface="+mn-ea"/>
              <a:cs typeface="+mn-cs"/>
            </a:endParaRPr>
          </a:p>
          <a:p>
            <a:pPr algn="ctr"/>
            <a:r>
              <a:rPr lang="en-IE" b="1" kern="1200" dirty="0">
                <a:effectLst/>
              </a:rPr>
              <a:t>ACTIVITY:</a:t>
            </a:r>
            <a:r>
              <a:rPr lang="en-IE" b="1" dirty="0"/>
              <a:t> </a:t>
            </a:r>
            <a:endParaRPr lang="en-IE" kern="1200" dirty="0">
              <a:effectLst/>
              <a:ea typeface="+mn-ea"/>
              <a:cs typeface="+mn-cs"/>
            </a:endParaRPr>
          </a:p>
          <a:p>
            <a:pPr algn="ctr"/>
            <a:r>
              <a:rPr lang="en-IE" b="1" i="1" dirty="0"/>
              <a:t>Please use </a:t>
            </a:r>
            <a:r>
              <a:rPr lang="en-IE" b="1" i="1" kern="1200" dirty="0">
                <a:effectLst/>
              </a:rPr>
              <a:t>your </a:t>
            </a:r>
            <a:r>
              <a:rPr lang="en-IE" b="1" i="1" dirty="0"/>
              <a:t>shape to mark </a:t>
            </a:r>
            <a:r>
              <a:rPr lang="en-IE" b="1" i="1" kern="1200" dirty="0">
                <a:effectLst/>
              </a:rPr>
              <a:t>the items that you agree with, that is, that you feel this item would be essential in a summary of any evidence synthesis. </a:t>
            </a:r>
            <a:r>
              <a:rPr lang="en-IE" b="1" i="1" dirty="0"/>
              <a:t>Feel free to add text near those you have questions or comments about.</a:t>
            </a:r>
            <a:endParaRPr lang="en-IE" dirty="0"/>
          </a:p>
          <a:p>
            <a:pPr algn="ctr"/>
            <a:endParaRPr lang="en-IE" dirty="0"/>
          </a:p>
          <a:p>
            <a:r>
              <a:rPr lang="en-IE" dirty="0"/>
              <a:t>Any last comments before we move on?</a:t>
            </a:r>
          </a:p>
          <a:p>
            <a:endParaRPr lang="en-IE" dirty="0">
              <a:cs typeface="Calibri" panose="020F0502020204030204"/>
            </a:endParaRPr>
          </a:p>
          <a:p>
            <a:pPr marL="171450" indent="-171450">
              <a:buFont typeface="Symbol"/>
              <a:buChar char="•"/>
            </a:pPr>
            <a:r>
              <a:rPr lang="en-IE" dirty="0"/>
              <a:t>Do you think that an example clinical scenario should be presented? (prior ex)</a:t>
            </a:r>
          </a:p>
          <a:p>
            <a:pPr marL="171450" indent="-171450">
              <a:buFont typeface="Symbol"/>
              <a:buChar char="•"/>
            </a:pPr>
            <a:r>
              <a:rPr lang="en-IE" dirty="0"/>
              <a:t>What would you be willing to trade-off to get your summary in a timely fashion? (lit rev)</a:t>
            </a:r>
            <a:endParaRPr lang="en-IE" dirty="0">
              <a:cs typeface="Calibri"/>
            </a:endParaRPr>
          </a:p>
          <a:p>
            <a:pPr marL="171450" indent="-171450">
              <a:buFont typeface="Symbol"/>
              <a:buChar char="•"/>
            </a:pPr>
            <a:r>
              <a:rPr lang="en-IE" dirty="0"/>
              <a:t>How important do you think it is that limitations of findings be included on a 1 page summary? A longer format? (prior ex) </a:t>
            </a:r>
            <a:endParaRPr lang="en-IE" dirty="0">
              <a:cs typeface="Calibri"/>
            </a:endParaRPr>
          </a:p>
          <a:p>
            <a:pPr marL="171450" indent="-171450">
              <a:buFont typeface="Symbol"/>
              <a:buChar char="•"/>
            </a:pPr>
            <a:r>
              <a:rPr lang="en-IE" dirty="0"/>
              <a:t>In terms of ramifications of methodological approaches (e.g., a rapid review or different types of syntheses done) is this something that you would like included? (prior ex)</a:t>
            </a:r>
          </a:p>
          <a:p>
            <a:pPr marL="171450" indent="-171450">
              <a:buFont typeface="Symbol"/>
              <a:buChar char="•"/>
            </a:pPr>
            <a:r>
              <a:rPr lang="en-IE" dirty="0"/>
              <a:t>How important is it to you that the format is flexible (e.g., doesn’t require internet, printable, PDF)? What format would you prefer the summary to be in? (prior ex)</a:t>
            </a:r>
          </a:p>
          <a:p>
            <a:endParaRPr lang="en-IE" dirty="0">
              <a:cs typeface="Calibri"/>
            </a:endParaRPr>
          </a:p>
          <a:p>
            <a:pPr algn="ctr"/>
            <a:endParaRPr lang="en-IE" dirty="0">
              <a:cs typeface="Calibri"/>
            </a:endParaRPr>
          </a:p>
          <a:p>
            <a:endParaRPr lang="en-IE" dirty="0">
              <a:cs typeface="Calibri"/>
            </a:endParaRPr>
          </a:p>
        </p:txBody>
      </p:sp>
      <p:sp>
        <p:nvSpPr>
          <p:cNvPr id="4" name="Slide Number Placeholder 3"/>
          <p:cNvSpPr>
            <a:spLocks noGrp="1"/>
          </p:cNvSpPr>
          <p:nvPr>
            <p:ph type="sldNum" sz="quarter" idx="10"/>
          </p:nvPr>
        </p:nvSpPr>
        <p:spPr/>
        <p:txBody>
          <a:bodyPr/>
          <a:lstStyle/>
          <a:p>
            <a:fld id="{A7F61416-9831-4A64-AF72-3B09C0D9B4DC}" type="slidenum">
              <a:rPr lang="en-IE" smtClean="0"/>
              <a:t>10</a:t>
            </a:fld>
            <a:endParaRPr lang="en-IE"/>
          </a:p>
        </p:txBody>
      </p:sp>
    </p:spTree>
    <p:extLst>
      <p:ext uri="{BB962C8B-B14F-4D97-AF65-F5344CB8AC3E}">
        <p14:creationId xmlns:p14="http://schemas.microsoft.com/office/powerpoint/2010/main" val="1656433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4704" y="9482667"/>
            <a:ext cx="18054697" cy="6773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384172"/>
            <a:ext cx="18054697" cy="948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625346" y="1124373"/>
            <a:ext cx="14899005" cy="5283200"/>
          </a:xfrm>
        </p:spPr>
        <p:txBody>
          <a:bodyPr anchor="b">
            <a:normAutofit/>
          </a:bodyPr>
          <a:lstStyle>
            <a:lvl1pPr algn="l">
              <a:lnSpc>
                <a:spcPct val="85000"/>
              </a:lnSpc>
              <a:defRPr sz="11850" spc="-74"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629451" y="6600919"/>
            <a:ext cx="14899005" cy="1693333"/>
          </a:xfrm>
        </p:spPr>
        <p:txBody>
          <a:bodyPr lIns="91440" rIns="91440">
            <a:normAutofit/>
          </a:bodyPr>
          <a:lstStyle>
            <a:lvl1pPr marL="0" indent="0" algn="l">
              <a:buNone/>
              <a:defRPr sz="3555" cap="all" spc="296" baseline="0">
                <a:solidFill>
                  <a:schemeClr val="tx2"/>
                </a:solidFill>
                <a:latin typeface="+mj-lt"/>
              </a:defRPr>
            </a:lvl1pPr>
            <a:lvl2pPr marL="677250" indent="0" algn="ctr">
              <a:buNone/>
              <a:defRPr sz="3555"/>
            </a:lvl2pPr>
            <a:lvl3pPr marL="1354501" indent="0" algn="ctr">
              <a:buNone/>
              <a:defRPr sz="3555"/>
            </a:lvl3pPr>
            <a:lvl4pPr marL="2031751" indent="0" algn="ctr">
              <a:buNone/>
              <a:defRPr sz="2963"/>
            </a:lvl4pPr>
            <a:lvl5pPr marL="2709001" indent="0" algn="ctr">
              <a:buNone/>
              <a:defRPr sz="2963"/>
            </a:lvl5pPr>
            <a:lvl6pPr marL="3386252" indent="0" algn="ctr">
              <a:buNone/>
              <a:defRPr sz="2963"/>
            </a:lvl6pPr>
            <a:lvl7pPr marL="4063502" indent="0" algn="ctr">
              <a:buNone/>
              <a:defRPr sz="2963"/>
            </a:lvl7pPr>
            <a:lvl8pPr marL="4740753" indent="0" algn="ctr">
              <a:buNone/>
              <a:defRPr sz="2963"/>
            </a:lvl8pPr>
            <a:lvl9pPr marL="5418003" indent="0" algn="ctr">
              <a:buNone/>
              <a:defRPr sz="2963"/>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F15528-21DE-4FAA-801E-634DDDAF4B2B}" type="slidenum">
              <a:rPr lang="en-IE" smtClean="0"/>
              <a:t>‹#›</a:t>
            </a:fld>
            <a:endParaRPr lang="en-IE"/>
          </a:p>
        </p:txBody>
      </p:sp>
      <p:cxnSp>
        <p:nvCxnSpPr>
          <p:cNvPr id="9" name="Straight Connector 8"/>
          <p:cNvCxnSpPr/>
          <p:nvPr/>
        </p:nvCxnSpPr>
        <p:spPr>
          <a:xfrm>
            <a:off x="1788843" y="6434667"/>
            <a:ext cx="1462811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7452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F15528-21DE-4FAA-801E-634DDDAF4B2B}" type="slidenum">
              <a:rPr lang="en-IE" smtClean="0"/>
              <a:t>‹#›</a:t>
            </a:fld>
            <a:endParaRPr lang="en-IE"/>
          </a:p>
        </p:txBody>
      </p:sp>
    </p:spTree>
    <p:extLst>
      <p:ext uri="{BB962C8B-B14F-4D97-AF65-F5344CB8AC3E}">
        <p14:creationId xmlns:p14="http://schemas.microsoft.com/office/powerpoint/2010/main" val="3379520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04" y="9482667"/>
            <a:ext cx="18054697" cy="6773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384172"/>
            <a:ext cx="18054697" cy="948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2923758" y="614486"/>
            <a:ext cx="3894058" cy="85295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41584" y="614486"/>
            <a:ext cx="11456432" cy="8529514"/>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F15528-21DE-4FAA-801E-634DDDAF4B2B}" type="slidenum">
              <a:rPr lang="en-IE" smtClean="0"/>
              <a:t>‹#›</a:t>
            </a:fld>
            <a:endParaRPr lang="en-IE"/>
          </a:p>
        </p:txBody>
      </p:sp>
    </p:spTree>
    <p:extLst>
      <p:ext uri="{BB962C8B-B14F-4D97-AF65-F5344CB8AC3E}">
        <p14:creationId xmlns:p14="http://schemas.microsoft.com/office/powerpoint/2010/main" val="1463183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F15528-21DE-4FAA-801E-634DDDAF4B2B}" type="slidenum">
              <a:rPr lang="en-IE" smtClean="0"/>
              <a:t>‹#›</a:t>
            </a:fld>
            <a:endParaRPr lang="en-IE"/>
          </a:p>
        </p:txBody>
      </p:sp>
    </p:spTree>
    <p:extLst>
      <p:ext uri="{BB962C8B-B14F-4D97-AF65-F5344CB8AC3E}">
        <p14:creationId xmlns:p14="http://schemas.microsoft.com/office/powerpoint/2010/main" val="1949587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4704" y="9482667"/>
            <a:ext cx="18054697" cy="6773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384172"/>
            <a:ext cx="18054697" cy="948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124373"/>
            <a:ext cx="14899005" cy="5283200"/>
          </a:xfrm>
        </p:spPr>
        <p:txBody>
          <a:bodyPr anchor="b" anchorCtr="0">
            <a:normAutofit/>
          </a:bodyPr>
          <a:lstStyle>
            <a:lvl1pPr>
              <a:lnSpc>
                <a:spcPct val="85000"/>
              </a:lnSpc>
              <a:defRPr sz="1185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625346" y="6597227"/>
            <a:ext cx="14899005" cy="1693333"/>
          </a:xfrm>
        </p:spPr>
        <p:txBody>
          <a:bodyPr lIns="91440" rIns="91440" anchor="t" anchorCtr="0">
            <a:normAutofit/>
          </a:bodyPr>
          <a:lstStyle>
            <a:lvl1pPr marL="0" indent="0">
              <a:buNone/>
              <a:defRPr sz="3555" cap="all" spc="296" baseline="0">
                <a:solidFill>
                  <a:schemeClr val="tx2"/>
                </a:solidFill>
                <a:latin typeface="+mj-lt"/>
              </a:defRPr>
            </a:lvl1pPr>
            <a:lvl2pPr marL="677250" indent="0">
              <a:buNone/>
              <a:defRPr sz="2666">
                <a:solidFill>
                  <a:schemeClr val="tx1">
                    <a:tint val="75000"/>
                  </a:schemeClr>
                </a:solidFill>
              </a:defRPr>
            </a:lvl2pPr>
            <a:lvl3pPr marL="1354501" indent="0">
              <a:buNone/>
              <a:defRPr sz="2370">
                <a:solidFill>
                  <a:schemeClr val="tx1">
                    <a:tint val="75000"/>
                  </a:schemeClr>
                </a:solidFill>
              </a:defRPr>
            </a:lvl3pPr>
            <a:lvl4pPr marL="2031751" indent="0">
              <a:buNone/>
              <a:defRPr sz="2074">
                <a:solidFill>
                  <a:schemeClr val="tx1">
                    <a:tint val="75000"/>
                  </a:schemeClr>
                </a:solidFill>
              </a:defRPr>
            </a:lvl4pPr>
            <a:lvl5pPr marL="2709001" indent="0">
              <a:buNone/>
              <a:defRPr sz="2074">
                <a:solidFill>
                  <a:schemeClr val="tx1">
                    <a:tint val="75000"/>
                  </a:schemeClr>
                </a:solidFill>
              </a:defRPr>
            </a:lvl5pPr>
            <a:lvl6pPr marL="3386252" indent="0">
              <a:buNone/>
              <a:defRPr sz="2074">
                <a:solidFill>
                  <a:schemeClr val="tx1">
                    <a:tint val="75000"/>
                  </a:schemeClr>
                </a:solidFill>
              </a:defRPr>
            </a:lvl6pPr>
            <a:lvl7pPr marL="4063502" indent="0">
              <a:buNone/>
              <a:defRPr sz="2074">
                <a:solidFill>
                  <a:schemeClr val="tx1">
                    <a:tint val="75000"/>
                  </a:schemeClr>
                </a:solidFill>
              </a:defRPr>
            </a:lvl7pPr>
            <a:lvl8pPr marL="4740753" indent="0">
              <a:buNone/>
              <a:defRPr sz="2074">
                <a:solidFill>
                  <a:schemeClr val="tx1">
                    <a:tint val="75000"/>
                  </a:schemeClr>
                </a:solidFill>
              </a:defRPr>
            </a:lvl8pPr>
            <a:lvl9pPr marL="5418003" indent="0">
              <a:buNone/>
              <a:defRPr sz="2074">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F15528-21DE-4FAA-801E-634DDDAF4B2B}" type="slidenum">
              <a:rPr lang="en-IE" smtClean="0"/>
              <a:t>‹#›</a:t>
            </a:fld>
            <a:endParaRPr lang="en-IE"/>
          </a:p>
        </p:txBody>
      </p:sp>
      <p:cxnSp>
        <p:nvCxnSpPr>
          <p:cNvPr id="9" name="Straight Connector 8"/>
          <p:cNvCxnSpPr/>
          <p:nvPr/>
        </p:nvCxnSpPr>
        <p:spPr>
          <a:xfrm>
            <a:off x="1788843" y="6434667"/>
            <a:ext cx="1462811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5539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25346" y="424598"/>
            <a:ext cx="14899005" cy="2149270"/>
          </a:xfrm>
        </p:spPr>
        <p:txBody>
          <a:bodyPr/>
          <a:lstStyle/>
          <a:p>
            <a:r>
              <a:rPr lang="en-US"/>
              <a:t>Click to edit Master title style</a:t>
            </a:r>
          </a:p>
        </p:txBody>
      </p:sp>
      <p:sp>
        <p:nvSpPr>
          <p:cNvPr id="3" name="Content Placeholder 2"/>
          <p:cNvSpPr>
            <a:spLocks noGrp="1"/>
          </p:cNvSpPr>
          <p:nvPr>
            <p:ph sz="half" idx="1"/>
          </p:nvPr>
        </p:nvSpPr>
        <p:spPr>
          <a:xfrm>
            <a:off x="1625345" y="2734421"/>
            <a:ext cx="7314057" cy="596053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10294" y="2734422"/>
            <a:ext cx="7314057" cy="596053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6/12/2023</a:t>
            </a:fld>
            <a:endParaRPr lang="en-US"/>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B6F15528-21DE-4FAA-801E-634DDDAF4B2B}" type="slidenum">
              <a:rPr lang="en-IE" smtClean="0"/>
              <a:t>‹#›</a:t>
            </a:fld>
            <a:endParaRPr lang="en-IE"/>
          </a:p>
        </p:txBody>
      </p:sp>
    </p:spTree>
    <p:extLst>
      <p:ext uri="{BB962C8B-B14F-4D97-AF65-F5344CB8AC3E}">
        <p14:creationId xmlns:p14="http://schemas.microsoft.com/office/powerpoint/2010/main" val="2343495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25346" y="424598"/>
            <a:ext cx="14899005" cy="2149270"/>
          </a:xfrm>
        </p:spPr>
        <p:txBody>
          <a:bodyPr/>
          <a:lstStyle/>
          <a:p>
            <a:r>
              <a:rPr lang="en-US"/>
              <a:t>Click to edit Master title style</a:t>
            </a:r>
          </a:p>
        </p:txBody>
      </p:sp>
      <p:sp>
        <p:nvSpPr>
          <p:cNvPr id="3" name="Text Placeholder 2"/>
          <p:cNvSpPr>
            <a:spLocks noGrp="1"/>
          </p:cNvSpPr>
          <p:nvPr>
            <p:ph type="body" idx="1"/>
          </p:nvPr>
        </p:nvSpPr>
        <p:spPr>
          <a:xfrm>
            <a:off x="1625346" y="2734892"/>
            <a:ext cx="7314057" cy="1090788"/>
          </a:xfrm>
        </p:spPr>
        <p:txBody>
          <a:bodyPr lIns="91440" rIns="91440" anchor="ctr">
            <a:normAutofit/>
          </a:bodyPr>
          <a:lstStyle>
            <a:lvl1pPr marL="0" indent="0">
              <a:buNone/>
              <a:defRPr sz="2963" b="0" cap="all" baseline="0">
                <a:solidFill>
                  <a:schemeClr val="tx2"/>
                </a:solidFill>
              </a:defRPr>
            </a:lvl1pPr>
            <a:lvl2pPr marL="677250" indent="0">
              <a:buNone/>
              <a:defRPr sz="2963" b="1"/>
            </a:lvl2pPr>
            <a:lvl3pPr marL="1354501" indent="0">
              <a:buNone/>
              <a:defRPr sz="2666" b="1"/>
            </a:lvl3pPr>
            <a:lvl4pPr marL="2031751" indent="0">
              <a:buNone/>
              <a:defRPr sz="2370" b="1"/>
            </a:lvl4pPr>
            <a:lvl5pPr marL="2709001" indent="0">
              <a:buNone/>
              <a:defRPr sz="2370" b="1"/>
            </a:lvl5pPr>
            <a:lvl6pPr marL="3386252" indent="0">
              <a:buNone/>
              <a:defRPr sz="2370" b="1"/>
            </a:lvl6pPr>
            <a:lvl7pPr marL="4063502" indent="0">
              <a:buNone/>
              <a:defRPr sz="2370" b="1"/>
            </a:lvl7pPr>
            <a:lvl8pPr marL="4740753" indent="0">
              <a:buNone/>
              <a:defRPr sz="2370" b="1"/>
            </a:lvl8pPr>
            <a:lvl9pPr marL="5418003" indent="0">
              <a:buNone/>
              <a:defRPr sz="2370" b="1"/>
            </a:lvl9pPr>
          </a:lstStyle>
          <a:p>
            <a:pPr lvl="0"/>
            <a:r>
              <a:rPr lang="en-US"/>
              <a:t>Edit Master text styles</a:t>
            </a:r>
          </a:p>
        </p:txBody>
      </p:sp>
      <p:sp>
        <p:nvSpPr>
          <p:cNvPr id="4" name="Content Placeholder 3"/>
          <p:cNvSpPr>
            <a:spLocks noGrp="1"/>
          </p:cNvSpPr>
          <p:nvPr>
            <p:ph sz="half" idx="2"/>
          </p:nvPr>
        </p:nvSpPr>
        <p:spPr>
          <a:xfrm>
            <a:off x="1625346" y="3825680"/>
            <a:ext cx="7314057" cy="50047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10294" y="2734892"/>
            <a:ext cx="7314057" cy="1090788"/>
          </a:xfrm>
        </p:spPr>
        <p:txBody>
          <a:bodyPr lIns="91440" rIns="91440" anchor="ctr">
            <a:normAutofit/>
          </a:bodyPr>
          <a:lstStyle>
            <a:lvl1pPr marL="0" indent="0">
              <a:buNone/>
              <a:defRPr sz="2963" b="0" cap="all" baseline="0">
                <a:solidFill>
                  <a:schemeClr val="tx2"/>
                </a:solidFill>
              </a:defRPr>
            </a:lvl1pPr>
            <a:lvl2pPr marL="677250" indent="0">
              <a:buNone/>
              <a:defRPr sz="2963" b="1"/>
            </a:lvl2pPr>
            <a:lvl3pPr marL="1354501" indent="0">
              <a:buNone/>
              <a:defRPr sz="2666" b="1"/>
            </a:lvl3pPr>
            <a:lvl4pPr marL="2031751" indent="0">
              <a:buNone/>
              <a:defRPr sz="2370" b="1"/>
            </a:lvl4pPr>
            <a:lvl5pPr marL="2709001" indent="0">
              <a:buNone/>
              <a:defRPr sz="2370" b="1"/>
            </a:lvl5pPr>
            <a:lvl6pPr marL="3386252" indent="0">
              <a:buNone/>
              <a:defRPr sz="2370" b="1"/>
            </a:lvl6pPr>
            <a:lvl7pPr marL="4063502" indent="0">
              <a:buNone/>
              <a:defRPr sz="2370" b="1"/>
            </a:lvl7pPr>
            <a:lvl8pPr marL="4740753" indent="0">
              <a:buNone/>
              <a:defRPr sz="2370" b="1"/>
            </a:lvl8pPr>
            <a:lvl9pPr marL="5418003" indent="0">
              <a:buNone/>
              <a:defRPr sz="2370" b="1"/>
            </a:lvl9pPr>
          </a:lstStyle>
          <a:p>
            <a:pPr lvl="0"/>
            <a:r>
              <a:rPr lang="en-US"/>
              <a:t>Edit Master text styles</a:t>
            </a:r>
          </a:p>
        </p:txBody>
      </p:sp>
      <p:sp>
        <p:nvSpPr>
          <p:cNvPr id="6" name="Content Placeholder 5"/>
          <p:cNvSpPr>
            <a:spLocks noGrp="1"/>
          </p:cNvSpPr>
          <p:nvPr>
            <p:ph sz="quarter" idx="4"/>
          </p:nvPr>
        </p:nvSpPr>
        <p:spPr>
          <a:xfrm>
            <a:off x="9210294" y="3825680"/>
            <a:ext cx="7314057" cy="50047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6/12/2023</a:t>
            </a:fld>
            <a:endParaRPr lang="en-US"/>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B6F15528-21DE-4FAA-801E-634DDDAF4B2B}" type="slidenum">
              <a:rPr lang="en-IE" smtClean="0"/>
              <a:t>‹#›</a:t>
            </a:fld>
            <a:endParaRPr lang="en-IE"/>
          </a:p>
        </p:txBody>
      </p:sp>
    </p:spTree>
    <p:extLst>
      <p:ext uri="{BB962C8B-B14F-4D97-AF65-F5344CB8AC3E}">
        <p14:creationId xmlns:p14="http://schemas.microsoft.com/office/powerpoint/2010/main" val="4148787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6/12/2023</a:t>
            </a:fld>
            <a:endParaRPr lang="en-US"/>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B6F15528-21DE-4FAA-801E-634DDDAF4B2B}" type="slidenum">
              <a:rPr lang="en-IE" smtClean="0"/>
              <a:t>‹#›</a:t>
            </a:fld>
            <a:endParaRPr lang="en-IE"/>
          </a:p>
        </p:txBody>
      </p:sp>
    </p:spTree>
    <p:extLst>
      <p:ext uri="{BB962C8B-B14F-4D97-AF65-F5344CB8AC3E}">
        <p14:creationId xmlns:p14="http://schemas.microsoft.com/office/powerpoint/2010/main" val="2595448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4704" y="9482667"/>
            <a:ext cx="18054697" cy="6773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23" y="9384172"/>
            <a:ext cx="18054697" cy="948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8BD707-D9CF-40AE-B4C6-C98DA3205C09}" type="datetimeFigureOut">
              <a:rPr lang="en-US" smtClean="0"/>
              <a:t>6/12/2023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E"/>
          </a:p>
        </p:txBody>
      </p:sp>
      <p:sp>
        <p:nvSpPr>
          <p:cNvPr id="9" name="Slide Number Placeholder 8"/>
          <p:cNvSpPr>
            <a:spLocks noGrp="1"/>
          </p:cNvSpPr>
          <p:nvPr>
            <p:ph type="sldNum" sz="quarter" idx="12"/>
          </p:nvPr>
        </p:nvSpPr>
        <p:spPr/>
        <p:txBody>
          <a:bodyPr/>
          <a:lstStyle/>
          <a:p>
            <a:fld id="{B6F15528-21DE-4FAA-801E-634DDDAF4B2B}" type="slidenum">
              <a:rPr lang="en-IE" smtClean="0"/>
              <a:t>‹#›</a:t>
            </a:fld>
            <a:endParaRPr lang="en-IE"/>
          </a:p>
        </p:txBody>
      </p:sp>
    </p:spTree>
    <p:extLst>
      <p:ext uri="{BB962C8B-B14F-4D97-AF65-F5344CB8AC3E}">
        <p14:creationId xmlns:p14="http://schemas.microsoft.com/office/powerpoint/2010/main" val="4026618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5" y="0"/>
            <a:ext cx="6000234" cy="1016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5984355" y="0"/>
            <a:ext cx="94812" cy="101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77227" y="880532"/>
            <a:ext cx="4740593" cy="3386667"/>
          </a:xfrm>
        </p:spPr>
        <p:txBody>
          <a:bodyPr anchor="b">
            <a:normAutofit/>
          </a:bodyPr>
          <a:lstStyle>
            <a:lvl1pPr>
              <a:defRPr sz="5333" b="0">
                <a:solidFill>
                  <a:srgbClr val="FFFFFF"/>
                </a:solidFill>
              </a:defRPr>
            </a:lvl1pPr>
          </a:lstStyle>
          <a:p>
            <a:r>
              <a:rPr lang="en-US"/>
              <a:t>Click to edit Master title style</a:t>
            </a:r>
          </a:p>
        </p:txBody>
      </p:sp>
      <p:sp>
        <p:nvSpPr>
          <p:cNvPr id="3" name="Content Placeholder 2"/>
          <p:cNvSpPr>
            <a:spLocks noGrp="1"/>
          </p:cNvSpPr>
          <p:nvPr>
            <p:ph idx="1"/>
          </p:nvPr>
        </p:nvSpPr>
        <p:spPr>
          <a:xfrm>
            <a:off x="7110889" y="1083734"/>
            <a:ext cx="9616631" cy="778933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227" y="4334933"/>
            <a:ext cx="4740593" cy="5006110"/>
          </a:xfrm>
        </p:spPr>
        <p:txBody>
          <a:bodyPr lIns="91440" rIns="91440">
            <a:normAutofit/>
          </a:bodyPr>
          <a:lstStyle>
            <a:lvl1pPr marL="0" indent="0">
              <a:buNone/>
              <a:defRPr sz="2222">
                <a:solidFill>
                  <a:srgbClr val="FFFFFF"/>
                </a:solidFill>
              </a:defRPr>
            </a:lvl1pPr>
            <a:lvl2pPr marL="677250" indent="0">
              <a:buNone/>
              <a:defRPr sz="1778"/>
            </a:lvl2pPr>
            <a:lvl3pPr marL="1354501" indent="0">
              <a:buNone/>
              <a:defRPr sz="1481"/>
            </a:lvl3pPr>
            <a:lvl4pPr marL="2031751" indent="0">
              <a:buNone/>
              <a:defRPr sz="1333"/>
            </a:lvl4pPr>
            <a:lvl5pPr marL="2709001" indent="0">
              <a:buNone/>
              <a:defRPr sz="1333"/>
            </a:lvl5pPr>
            <a:lvl6pPr marL="3386252" indent="0">
              <a:buNone/>
              <a:defRPr sz="1333"/>
            </a:lvl6pPr>
            <a:lvl7pPr marL="4063502" indent="0">
              <a:buNone/>
              <a:defRPr sz="1333"/>
            </a:lvl7pPr>
            <a:lvl8pPr marL="4740753" indent="0">
              <a:buNone/>
              <a:defRPr sz="1333"/>
            </a:lvl8pPr>
            <a:lvl9pPr marL="5418003" indent="0">
              <a:buNone/>
              <a:defRPr sz="1333"/>
            </a:lvl9pPr>
          </a:lstStyle>
          <a:p>
            <a:pPr lvl="0"/>
            <a:r>
              <a:rPr lang="en-US"/>
              <a:t>Edit Master text styles</a:t>
            </a:r>
          </a:p>
        </p:txBody>
      </p:sp>
      <p:sp>
        <p:nvSpPr>
          <p:cNvPr id="5" name="Date Placeholder 4"/>
          <p:cNvSpPr>
            <a:spLocks noGrp="1"/>
          </p:cNvSpPr>
          <p:nvPr>
            <p:ph type="dt" sz="half" idx="10"/>
          </p:nvPr>
        </p:nvSpPr>
        <p:spPr>
          <a:xfrm>
            <a:off x="689540" y="9570053"/>
            <a:ext cx="3878668" cy="540926"/>
          </a:xfrm>
        </p:spPr>
        <p:txBody>
          <a:bodyPr/>
          <a:lstStyle>
            <a:lvl1pPr algn="l">
              <a:defRPr/>
            </a:lvl1pPr>
          </a:lstStyle>
          <a:p>
            <a:fld id="{1D8BD707-D9CF-40AE-B4C6-C98DA3205C09}" type="datetimeFigureOut">
              <a:rPr lang="en-US" smtClean="0"/>
              <a:t>6/12/2023</a:t>
            </a:fld>
            <a:endParaRPr lang="en-US"/>
          </a:p>
        </p:txBody>
      </p:sp>
      <p:sp>
        <p:nvSpPr>
          <p:cNvPr id="6" name="Footer Placeholder 5"/>
          <p:cNvSpPr>
            <a:spLocks noGrp="1"/>
          </p:cNvSpPr>
          <p:nvPr>
            <p:ph type="ftr" sz="quarter" idx="11"/>
          </p:nvPr>
        </p:nvSpPr>
        <p:spPr>
          <a:xfrm>
            <a:off x="7110889" y="9570053"/>
            <a:ext cx="6885146" cy="540926"/>
          </a:xfrm>
        </p:spPr>
        <p:txBody>
          <a:bodyPr/>
          <a:lstStyle>
            <a:lvl1pPr algn="l">
              <a:defRPr>
                <a:solidFill>
                  <a:schemeClr val="tx2"/>
                </a:solidFill>
              </a:defRPr>
            </a:lvl1pPr>
          </a:lstStyle>
          <a:p>
            <a:endParaRPr lang="en-I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IE" smtClean="0"/>
              <a:t>‹#›</a:t>
            </a:fld>
            <a:endParaRPr lang="en-IE"/>
          </a:p>
        </p:txBody>
      </p:sp>
    </p:spTree>
    <p:extLst>
      <p:ext uri="{BB962C8B-B14F-4D97-AF65-F5344CB8AC3E}">
        <p14:creationId xmlns:p14="http://schemas.microsoft.com/office/powerpoint/2010/main" val="2062659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7337778"/>
            <a:ext cx="18054697" cy="282222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3" y="7281594"/>
            <a:ext cx="18054697" cy="948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7518400"/>
            <a:ext cx="14980272" cy="1219200"/>
          </a:xfrm>
        </p:spPr>
        <p:txBody>
          <a:bodyPr lIns="91440" tIns="0" rIns="91440" bIns="0" anchor="b">
            <a:noAutofit/>
          </a:bodyPr>
          <a:lstStyle>
            <a:lvl1pPr>
              <a:defRPr sz="5333"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23" y="0"/>
            <a:ext cx="18059378" cy="7281594"/>
          </a:xfrm>
          <a:blipFill>
            <a:blip r:embed="rId2"/>
            <a:stretch>
              <a:fillRect/>
            </a:stretch>
          </a:blipFill>
        </p:spPr>
        <p:txBody>
          <a:bodyPr lIns="457200" tIns="457200" anchor="t"/>
          <a:lstStyle>
            <a:lvl1pPr marL="0" indent="0">
              <a:buNone/>
              <a:defRPr sz="4740">
                <a:solidFill>
                  <a:schemeClr val="bg1"/>
                </a:solidFill>
              </a:defRPr>
            </a:lvl1pPr>
            <a:lvl2pPr marL="677250" indent="0">
              <a:buNone/>
              <a:defRPr sz="4148"/>
            </a:lvl2pPr>
            <a:lvl3pPr marL="1354501" indent="0">
              <a:buNone/>
              <a:defRPr sz="3555"/>
            </a:lvl3pPr>
            <a:lvl4pPr marL="2031751" indent="0">
              <a:buNone/>
              <a:defRPr sz="2963"/>
            </a:lvl4pPr>
            <a:lvl5pPr marL="2709001" indent="0">
              <a:buNone/>
              <a:defRPr sz="2963"/>
            </a:lvl5pPr>
            <a:lvl6pPr marL="3386252" indent="0">
              <a:buNone/>
              <a:defRPr sz="2963"/>
            </a:lvl6pPr>
            <a:lvl7pPr marL="4063502" indent="0">
              <a:buNone/>
              <a:defRPr sz="2963"/>
            </a:lvl7pPr>
            <a:lvl8pPr marL="4740753" indent="0">
              <a:buNone/>
              <a:defRPr sz="2963"/>
            </a:lvl8pPr>
            <a:lvl9pPr marL="5418003" indent="0">
              <a:buNone/>
              <a:defRPr sz="2963"/>
            </a:lvl9pPr>
          </a:lstStyle>
          <a:p>
            <a:r>
              <a:rPr lang="en-US"/>
              <a:t>Click icon to add picture</a:t>
            </a:r>
          </a:p>
        </p:txBody>
      </p:sp>
      <p:sp>
        <p:nvSpPr>
          <p:cNvPr id="4" name="Text Placeholder 3"/>
          <p:cNvSpPr>
            <a:spLocks noGrp="1"/>
          </p:cNvSpPr>
          <p:nvPr>
            <p:ph type="body" sz="half" idx="2"/>
          </p:nvPr>
        </p:nvSpPr>
        <p:spPr>
          <a:xfrm>
            <a:off x="1625346" y="8751145"/>
            <a:ext cx="14980272" cy="880533"/>
          </a:xfrm>
        </p:spPr>
        <p:txBody>
          <a:bodyPr lIns="91440" tIns="0" rIns="91440" bIns="0">
            <a:normAutofit/>
          </a:bodyPr>
          <a:lstStyle>
            <a:lvl1pPr marL="0" indent="0">
              <a:spcBef>
                <a:spcPts val="0"/>
              </a:spcBef>
              <a:spcAft>
                <a:spcPts val="889"/>
              </a:spcAft>
              <a:buNone/>
              <a:defRPr sz="2222">
                <a:solidFill>
                  <a:srgbClr val="FFFFFF"/>
                </a:solidFill>
              </a:defRPr>
            </a:lvl1pPr>
            <a:lvl2pPr marL="677250" indent="0">
              <a:buNone/>
              <a:defRPr sz="1778"/>
            </a:lvl2pPr>
            <a:lvl3pPr marL="1354501" indent="0">
              <a:buNone/>
              <a:defRPr sz="1481"/>
            </a:lvl3pPr>
            <a:lvl4pPr marL="2031751" indent="0">
              <a:buNone/>
              <a:defRPr sz="1333"/>
            </a:lvl4pPr>
            <a:lvl5pPr marL="2709001" indent="0">
              <a:buNone/>
              <a:defRPr sz="1333"/>
            </a:lvl5pPr>
            <a:lvl6pPr marL="3386252" indent="0">
              <a:buNone/>
              <a:defRPr sz="1333"/>
            </a:lvl6pPr>
            <a:lvl7pPr marL="4063502" indent="0">
              <a:buNone/>
              <a:defRPr sz="1333"/>
            </a:lvl7pPr>
            <a:lvl8pPr marL="4740753" indent="0">
              <a:buNone/>
              <a:defRPr sz="1333"/>
            </a:lvl8pPr>
            <a:lvl9pPr marL="5418003" indent="0">
              <a:buNone/>
              <a:defRPr sz="1333"/>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6/12/2023</a:t>
            </a:fld>
            <a:endParaRPr lang="en-US"/>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B6F15528-21DE-4FAA-801E-634DDDAF4B2B}" type="slidenum">
              <a:rPr lang="en-IE" smtClean="0"/>
              <a:t>‹#›</a:t>
            </a:fld>
            <a:endParaRPr lang="en-IE"/>
          </a:p>
        </p:txBody>
      </p:sp>
    </p:spTree>
    <p:extLst>
      <p:ext uri="{BB962C8B-B14F-4D97-AF65-F5344CB8AC3E}">
        <p14:creationId xmlns:p14="http://schemas.microsoft.com/office/powerpoint/2010/main" val="2685941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9482667"/>
            <a:ext cx="18059400" cy="6773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9384172"/>
            <a:ext cx="18059401" cy="977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625346" y="424598"/>
            <a:ext cx="14899005" cy="214927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625346" y="2734421"/>
            <a:ext cx="14899005" cy="5960533"/>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25347" y="9570053"/>
            <a:ext cx="3662051" cy="540926"/>
          </a:xfrm>
          <a:prstGeom prst="rect">
            <a:avLst/>
          </a:prstGeom>
        </p:spPr>
        <p:txBody>
          <a:bodyPr vert="horz" lIns="91440" tIns="45720" rIns="91440" bIns="45720" rtlCol="0" anchor="ctr"/>
          <a:lstStyle>
            <a:lvl1pPr algn="l">
              <a:defRPr sz="1333">
                <a:solidFill>
                  <a:srgbClr val="FFFFFF"/>
                </a:solidFill>
              </a:defRPr>
            </a:lvl1pPr>
          </a:lstStyle>
          <a:p>
            <a:fld id="{1D8BD707-D9CF-40AE-B4C6-C98DA3205C09}" type="datetimeFigureOut">
              <a:rPr lang="en-US" smtClean="0"/>
              <a:t>6/12/2023</a:t>
            </a:fld>
            <a:endParaRPr lang="en-US"/>
          </a:p>
        </p:txBody>
      </p:sp>
      <p:sp>
        <p:nvSpPr>
          <p:cNvPr id="5" name="Footer Placeholder 4"/>
          <p:cNvSpPr>
            <a:spLocks noGrp="1"/>
          </p:cNvSpPr>
          <p:nvPr>
            <p:ph type="ftr" sz="quarter" idx="3"/>
          </p:nvPr>
        </p:nvSpPr>
        <p:spPr>
          <a:xfrm>
            <a:off x="5460162" y="9570053"/>
            <a:ext cx="7143778" cy="540926"/>
          </a:xfrm>
          <a:prstGeom prst="rect">
            <a:avLst/>
          </a:prstGeom>
        </p:spPr>
        <p:txBody>
          <a:bodyPr vert="horz" lIns="91440" tIns="45720" rIns="91440" bIns="45720" rtlCol="0" anchor="ctr"/>
          <a:lstStyle>
            <a:lvl1pPr algn="ctr">
              <a:defRPr sz="1333" cap="all" baseline="0">
                <a:solidFill>
                  <a:srgbClr val="FFFFFF"/>
                </a:solidFill>
              </a:defRPr>
            </a:lvl1pPr>
          </a:lstStyle>
          <a:p>
            <a:endParaRPr lang="en-IE"/>
          </a:p>
        </p:txBody>
      </p:sp>
      <p:sp>
        <p:nvSpPr>
          <p:cNvPr id="6" name="Slide Number Placeholder 5"/>
          <p:cNvSpPr>
            <a:spLocks noGrp="1"/>
          </p:cNvSpPr>
          <p:nvPr>
            <p:ph type="sldNum" sz="quarter" idx="4"/>
          </p:nvPr>
        </p:nvSpPr>
        <p:spPr>
          <a:xfrm>
            <a:off x="14665054" y="9570053"/>
            <a:ext cx="1943437" cy="540926"/>
          </a:xfrm>
          <a:prstGeom prst="rect">
            <a:avLst/>
          </a:prstGeom>
        </p:spPr>
        <p:txBody>
          <a:bodyPr vert="horz" lIns="91440" tIns="45720" rIns="91440" bIns="45720" rtlCol="0" anchor="ctr"/>
          <a:lstStyle>
            <a:lvl1pPr algn="r">
              <a:defRPr sz="1555">
                <a:solidFill>
                  <a:srgbClr val="FFFFFF"/>
                </a:solidFill>
              </a:defRPr>
            </a:lvl1pPr>
          </a:lstStyle>
          <a:p>
            <a:fld id="{B6F15528-21DE-4FAA-801E-634DDDAF4B2B}" type="slidenum">
              <a:rPr lang="en-IE" smtClean="0"/>
              <a:t>‹#›</a:t>
            </a:fld>
            <a:endParaRPr lang="en-IE"/>
          </a:p>
        </p:txBody>
      </p:sp>
      <p:cxnSp>
        <p:nvCxnSpPr>
          <p:cNvPr id="10" name="Straight Connector 9"/>
          <p:cNvCxnSpPr/>
          <p:nvPr/>
        </p:nvCxnSpPr>
        <p:spPr>
          <a:xfrm>
            <a:off x="1767919" y="2574585"/>
            <a:ext cx="147635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772586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1354501" rtl="0" eaLnBrk="1" latinLnBrk="0" hangingPunct="1">
        <a:lnSpc>
          <a:spcPct val="85000"/>
        </a:lnSpc>
        <a:spcBef>
          <a:spcPct val="0"/>
        </a:spcBef>
        <a:buNone/>
        <a:defRPr sz="7110" kern="1200" spc="-74" baseline="0">
          <a:solidFill>
            <a:schemeClr val="tx1">
              <a:lumMod val="75000"/>
              <a:lumOff val="25000"/>
            </a:schemeClr>
          </a:solidFill>
          <a:latin typeface="+mj-lt"/>
          <a:ea typeface="+mj-ea"/>
          <a:cs typeface="+mj-cs"/>
        </a:defRPr>
      </a:lvl1pPr>
    </p:titleStyle>
    <p:bodyStyle>
      <a:lvl1pPr marL="135450" indent="-135450" algn="l" defTabSz="1354501" rtl="0" eaLnBrk="1" latinLnBrk="0" hangingPunct="1">
        <a:lnSpc>
          <a:spcPct val="90000"/>
        </a:lnSpc>
        <a:spcBef>
          <a:spcPts val="1778"/>
        </a:spcBef>
        <a:spcAft>
          <a:spcPts val="296"/>
        </a:spcAft>
        <a:buClr>
          <a:schemeClr val="accent1"/>
        </a:buClr>
        <a:buSzPct val="100000"/>
        <a:buFont typeface="Calibri" panose="020F0502020204030204" pitchFamily="34" charset="0"/>
        <a:buChar char=" "/>
        <a:defRPr sz="2963" kern="1200">
          <a:solidFill>
            <a:schemeClr val="tx1">
              <a:lumMod val="75000"/>
              <a:lumOff val="25000"/>
            </a:schemeClr>
          </a:solidFill>
          <a:latin typeface="+mn-lt"/>
          <a:ea typeface="+mn-ea"/>
          <a:cs typeface="+mn-cs"/>
        </a:defRPr>
      </a:lvl1pPr>
      <a:lvl2pPr marL="568890" indent="-270900" algn="l" defTabSz="1354501" rtl="0" eaLnBrk="1" latinLnBrk="0" hangingPunct="1">
        <a:lnSpc>
          <a:spcPct val="90000"/>
        </a:lnSpc>
        <a:spcBef>
          <a:spcPts val="296"/>
        </a:spcBef>
        <a:spcAft>
          <a:spcPts val="593"/>
        </a:spcAft>
        <a:buClr>
          <a:schemeClr val="accent1"/>
        </a:buClr>
        <a:buFont typeface="Calibri" pitchFamily="34" charset="0"/>
        <a:buChar char="◦"/>
        <a:defRPr sz="2666" kern="1200">
          <a:solidFill>
            <a:schemeClr val="tx1">
              <a:lumMod val="75000"/>
              <a:lumOff val="25000"/>
            </a:schemeClr>
          </a:solidFill>
          <a:latin typeface="+mn-lt"/>
          <a:ea typeface="+mn-ea"/>
          <a:cs typeface="+mn-cs"/>
        </a:defRPr>
      </a:lvl2pPr>
      <a:lvl3pPr marL="839790" indent="-270900"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3pPr>
      <a:lvl4pPr marL="1110691" indent="-270900"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4pPr>
      <a:lvl5pPr marL="1381591" indent="-270900"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5pPr>
      <a:lvl6pPr marL="1629430" indent="-338625"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6pPr>
      <a:lvl7pPr marL="1925690" indent="-338625"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7pPr>
      <a:lvl8pPr marL="2221950" indent="-338625"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8pPr>
      <a:lvl9pPr marL="2518210" indent="-338625"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9pPr>
    </p:bodyStyle>
    <p:otherStyle>
      <a:defPPr>
        <a:defRPr lang="en-US"/>
      </a:defPPr>
      <a:lvl1pPr marL="0" algn="l" defTabSz="1354501" rtl="0" eaLnBrk="1" latinLnBrk="0" hangingPunct="1">
        <a:defRPr sz="2666" kern="1200">
          <a:solidFill>
            <a:schemeClr val="tx1"/>
          </a:solidFill>
          <a:latin typeface="+mn-lt"/>
          <a:ea typeface="+mn-ea"/>
          <a:cs typeface="+mn-cs"/>
        </a:defRPr>
      </a:lvl1pPr>
      <a:lvl2pPr marL="677250" algn="l" defTabSz="1354501" rtl="0" eaLnBrk="1" latinLnBrk="0" hangingPunct="1">
        <a:defRPr sz="2666" kern="1200">
          <a:solidFill>
            <a:schemeClr val="tx1"/>
          </a:solidFill>
          <a:latin typeface="+mn-lt"/>
          <a:ea typeface="+mn-ea"/>
          <a:cs typeface="+mn-cs"/>
        </a:defRPr>
      </a:lvl2pPr>
      <a:lvl3pPr marL="1354501" algn="l" defTabSz="1354501" rtl="0" eaLnBrk="1" latinLnBrk="0" hangingPunct="1">
        <a:defRPr sz="2666" kern="1200">
          <a:solidFill>
            <a:schemeClr val="tx1"/>
          </a:solidFill>
          <a:latin typeface="+mn-lt"/>
          <a:ea typeface="+mn-ea"/>
          <a:cs typeface="+mn-cs"/>
        </a:defRPr>
      </a:lvl3pPr>
      <a:lvl4pPr marL="2031751" algn="l" defTabSz="1354501" rtl="0" eaLnBrk="1" latinLnBrk="0" hangingPunct="1">
        <a:defRPr sz="2666" kern="1200">
          <a:solidFill>
            <a:schemeClr val="tx1"/>
          </a:solidFill>
          <a:latin typeface="+mn-lt"/>
          <a:ea typeface="+mn-ea"/>
          <a:cs typeface="+mn-cs"/>
        </a:defRPr>
      </a:lvl4pPr>
      <a:lvl5pPr marL="2709001" algn="l" defTabSz="1354501" rtl="0" eaLnBrk="1" latinLnBrk="0" hangingPunct="1">
        <a:defRPr sz="2666" kern="1200">
          <a:solidFill>
            <a:schemeClr val="tx1"/>
          </a:solidFill>
          <a:latin typeface="+mn-lt"/>
          <a:ea typeface="+mn-ea"/>
          <a:cs typeface="+mn-cs"/>
        </a:defRPr>
      </a:lvl5pPr>
      <a:lvl6pPr marL="3386252" algn="l" defTabSz="1354501" rtl="0" eaLnBrk="1" latinLnBrk="0" hangingPunct="1">
        <a:defRPr sz="2666" kern="1200">
          <a:solidFill>
            <a:schemeClr val="tx1"/>
          </a:solidFill>
          <a:latin typeface="+mn-lt"/>
          <a:ea typeface="+mn-ea"/>
          <a:cs typeface="+mn-cs"/>
        </a:defRPr>
      </a:lvl6pPr>
      <a:lvl7pPr marL="4063502" algn="l" defTabSz="1354501" rtl="0" eaLnBrk="1" latinLnBrk="0" hangingPunct="1">
        <a:defRPr sz="2666" kern="1200">
          <a:solidFill>
            <a:schemeClr val="tx1"/>
          </a:solidFill>
          <a:latin typeface="+mn-lt"/>
          <a:ea typeface="+mn-ea"/>
          <a:cs typeface="+mn-cs"/>
        </a:defRPr>
      </a:lvl7pPr>
      <a:lvl8pPr marL="4740753" algn="l" defTabSz="1354501" rtl="0" eaLnBrk="1" latinLnBrk="0" hangingPunct="1">
        <a:defRPr sz="2666" kern="1200">
          <a:solidFill>
            <a:schemeClr val="tx1"/>
          </a:solidFill>
          <a:latin typeface="+mn-lt"/>
          <a:ea typeface="+mn-ea"/>
          <a:cs typeface="+mn-cs"/>
        </a:defRPr>
      </a:lvl8pPr>
      <a:lvl9pPr marL="5418003" algn="l" defTabSz="1354501" rtl="0" eaLnBrk="1" latinLnBrk="0" hangingPunct="1">
        <a:defRPr sz="266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1499093"/>
            <a:ext cx="18059400" cy="86858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itle 1"/>
          <p:cNvSpPr>
            <a:spLocks noGrp="1"/>
          </p:cNvSpPr>
          <p:nvPr>
            <p:ph type="title"/>
          </p:nvPr>
        </p:nvSpPr>
        <p:spPr>
          <a:xfrm>
            <a:off x="1625345" y="876221"/>
            <a:ext cx="14899005" cy="1049586"/>
          </a:xfrm>
        </p:spPr>
        <p:txBody>
          <a:bodyPr>
            <a:noAutofit/>
          </a:bodyPr>
          <a:lstStyle/>
          <a:p>
            <a:pPr algn="ctr"/>
            <a:r>
              <a:rPr lang="en-IE" sz="9600"/>
              <a:t>TODAY’S AGENDA</a:t>
            </a:r>
          </a:p>
        </p:txBody>
      </p:sp>
      <p:sp>
        <p:nvSpPr>
          <p:cNvPr id="5" name="Rectangle 4"/>
          <p:cNvSpPr/>
          <p:nvPr/>
        </p:nvSpPr>
        <p:spPr>
          <a:xfrm rot="20972714">
            <a:off x="3330491" y="2217166"/>
            <a:ext cx="2700000" cy="2700000"/>
          </a:xfrm>
          <a:prstGeom prst="rect">
            <a:avLst/>
          </a:prstGeom>
          <a:solidFill>
            <a:srgbClr val="5A5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600">
                <a:effectLst>
                  <a:outerShdw blurRad="38100" dist="38100" dir="2700000" algn="tl">
                    <a:srgbClr val="000000">
                      <a:alpha val="43137"/>
                    </a:srgbClr>
                  </a:outerShdw>
                </a:effectLst>
              </a:rPr>
              <a:t>10 MINUTES</a:t>
            </a:r>
          </a:p>
          <a:p>
            <a:pPr algn="ctr"/>
            <a:r>
              <a:rPr lang="en-IE" sz="2600">
                <a:effectLst>
                  <a:outerShdw blurRad="38100" dist="38100" dir="2700000" algn="tl">
                    <a:srgbClr val="000000">
                      <a:alpha val="43137"/>
                    </a:srgbClr>
                  </a:outerShdw>
                </a:effectLst>
              </a:rPr>
              <a:t>Welcome, </a:t>
            </a:r>
          </a:p>
          <a:p>
            <a:pPr algn="ctr"/>
            <a:r>
              <a:rPr lang="en-IE" sz="2600">
                <a:effectLst>
                  <a:outerShdw blurRad="38100" dist="38100" dir="2700000" algn="tl">
                    <a:srgbClr val="000000">
                      <a:alpha val="43137"/>
                    </a:srgbClr>
                  </a:outerShdw>
                </a:effectLst>
              </a:rPr>
              <a:t>project background, </a:t>
            </a:r>
          </a:p>
          <a:p>
            <a:pPr algn="ctr"/>
            <a:r>
              <a:rPr lang="en-IE" sz="2600">
                <a:effectLst>
                  <a:outerShdw blurRad="38100" dist="38100" dir="2700000" algn="tl">
                    <a:srgbClr val="000000">
                      <a:alpha val="43137"/>
                    </a:srgbClr>
                  </a:outerShdw>
                </a:effectLst>
              </a:rPr>
              <a:t>and ground rules</a:t>
            </a:r>
          </a:p>
        </p:txBody>
      </p:sp>
      <p:sp>
        <p:nvSpPr>
          <p:cNvPr id="8" name="Rectangle 7"/>
          <p:cNvSpPr/>
          <p:nvPr/>
        </p:nvSpPr>
        <p:spPr>
          <a:xfrm>
            <a:off x="1625345" y="5461001"/>
            <a:ext cx="15211471" cy="762000"/>
          </a:xfrm>
          <a:prstGeom prst="rect">
            <a:avLst/>
          </a:prstGeom>
          <a:solidFill>
            <a:srgbClr val="F39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400">
                <a:effectLst>
                  <a:outerShdw blurRad="38100" dist="38100" dir="2700000" algn="tl">
                    <a:srgbClr val="000000">
                      <a:alpha val="43137"/>
                    </a:srgbClr>
                  </a:outerShdw>
                </a:effectLst>
              </a:rPr>
              <a:t>10 MINUTE COMFORT BREAK</a:t>
            </a:r>
          </a:p>
        </p:txBody>
      </p:sp>
      <p:sp>
        <p:nvSpPr>
          <p:cNvPr id="16" name="Rectangle 15"/>
          <p:cNvSpPr/>
          <p:nvPr/>
        </p:nvSpPr>
        <p:spPr>
          <a:xfrm>
            <a:off x="7724848" y="1879600"/>
            <a:ext cx="2700000" cy="2700000"/>
          </a:xfrm>
          <a:prstGeom prst="rect">
            <a:avLst/>
          </a:prstGeom>
          <a:solidFill>
            <a:srgbClr val="2090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800">
                <a:effectLst>
                  <a:outerShdw blurRad="38100" dist="38100" dir="2700000" algn="tl">
                    <a:srgbClr val="000000">
                      <a:alpha val="43137"/>
                    </a:srgbClr>
                  </a:outerShdw>
                </a:effectLst>
              </a:rPr>
              <a:t>10 MINUTES</a:t>
            </a:r>
          </a:p>
          <a:p>
            <a:pPr algn="ctr"/>
            <a:r>
              <a:rPr lang="en-IE" sz="2800">
                <a:effectLst>
                  <a:outerShdw blurRad="38100" dist="38100" dir="2700000" algn="tl">
                    <a:srgbClr val="000000">
                      <a:alpha val="43137"/>
                    </a:srgbClr>
                  </a:outerShdw>
                </a:effectLst>
              </a:rPr>
              <a:t>Introductions and tech demo</a:t>
            </a:r>
          </a:p>
        </p:txBody>
      </p:sp>
      <p:sp>
        <p:nvSpPr>
          <p:cNvPr id="17" name="Rectangle 16"/>
          <p:cNvSpPr/>
          <p:nvPr/>
        </p:nvSpPr>
        <p:spPr>
          <a:xfrm rot="656124">
            <a:off x="12128232" y="2130048"/>
            <a:ext cx="2700000" cy="2700000"/>
          </a:xfrm>
          <a:prstGeom prst="rect">
            <a:avLst/>
          </a:prstGeom>
          <a:solidFill>
            <a:srgbClr val="A4C2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600">
                <a:effectLst>
                  <a:outerShdw blurRad="38100" dist="38100" dir="2700000" algn="tl">
                    <a:srgbClr val="000000">
                      <a:alpha val="43137"/>
                    </a:srgbClr>
                  </a:outerShdw>
                </a:effectLst>
              </a:rPr>
              <a:t>30 MINUTES</a:t>
            </a:r>
          </a:p>
          <a:p>
            <a:pPr algn="ctr"/>
            <a:r>
              <a:rPr lang="en-IE" sz="2600">
                <a:effectLst>
                  <a:outerShdw blurRad="38100" dist="38100" dir="2700000" algn="tl">
                    <a:srgbClr val="000000">
                      <a:alpha val="43137"/>
                    </a:srgbClr>
                  </a:outerShdw>
                </a:effectLst>
              </a:rPr>
              <a:t>Preferences and thoughts about recommendations</a:t>
            </a:r>
          </a:p>
        </p:txBody>
      </p:sp>
      <p:sp>
        <p:nvSpPr>
          <p:cNvPr id="18" name="Rectangle 17"/>
          <p:cNvSpPr/>
          <p:nvPr/>
        </p:nvSpPr>
        <p:spPr>
          <a:xfrm rot="466665">
            <a:off x="5237578" y="6792646"/>
            <a:ext cx="2700000" cy="2700000"/>
          </a:xfrm>
          <a:prstGeom prst="rect">
            <a:avLst/>
          </a:prstGeom>
          <a:solidFill>
            <a:srgbClr val="D722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800">
                <a:effectLst>
                  <a:outerShdw blurRad="38100" dist="38100" dir="2700000" algn="tl">
                    <a:srgbClr val="000000">
                      <a:alpha val="43137"/>
                    </a:srgbClr>
                  </a:outerShdw>
                </a:effectLst>
              </a:rPr>
              <a:t>10 MINUTES</a:t>
            </a:r>
          </a:p>
          <a:p>
            <a:pPr algn="ctr"/>
            <a:r>
              <a:rPr lang="en-IE" sz="2800">
                <a:effectLst>
                  <a:outerShdw blurRad="38100" dist="38100" dir="2700000" algn="tl">
                    <a:srgbClr val="000000">
                      <a:alpha val="43137"/>
                    </a:srgbClr>
                  </a:outerShdw>
                </a:effectLst>
              </a:rPr>
              <a:t>Thoughts on example formats</a:t>
            </a:r>
          </a:p>
        </p:txBody>
      </p:sp>
      <p:sp>
        <p:nvSpPr>
          <p:cNvPr id="19" name="Rectangle 18"/>
          <p:cNvSpPr/>
          <p:nvPr/>
        </p:nvSpPr>
        <p:spPr>
          <a:xfrm rot="20919791">
            <a:off x="10296354" y="6840359"/>
            <a:ext cx="2700000" cy="2700000"/>
          </a:xfrm>
          <a:prstGeom prst="rect">
            <a:avLst/>
          </a:prstGeom>
          <a:solidFill>
            <a:srgbClr val="A73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800"/>
              <a:t>20 MINUTES</a:t>
            </a:r>
          </a:p>
          <a:p>
            <a:pPr algn="ctr"/>
            <a:r>
              <a:rPr lang="en-IE" sz="2800"/>
              <a:t>Identifying essential items</a:t>
            </a:r>
          </a:p>
          <a:p>
            <a:pPr algn="ctr"/>
            <a:r>
              <a:rPr lang="en-IE" sz="2800"/>
              <a:t> (5, 3 and 1 page summaries)</a:t>
            </a:r>
          </a:p>
        </p:txBody>
      </p:sp>
    </p:spTree>
    <p:extLst>
      <p:ext uri="{BB962C8B-B14F-4D97-AF65-F5344CB8AC3E}">
        <p14:creationId xmlns:p14="http://schemas.microsoft.com/office/powerpoint/2010/main" val="1413677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Rounded Rectangle 19"/>
          <p:cNvSpPr/>
          <p:nvPr/>
        </p:nvSpPr>
        <p:spPr>
          <a:xfrm>
            <a:off x="315873" y="6483032"/>
            <a:ext cx="3168000" cy="16560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pPr>
            <a:r>
              <a:rPr lang="en-IE" sz="28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Framed within the local context</a:t>
            </a:r>
          </a:p>
        </p:txBody>
      </p:sp>
      <p:sp>
        <p:nvSpPr>
          <p:cNvPr id="21" name="Rounded Rectangle 20"/>
          <p:cNvSpPr/>
          <p:nvPr/>
        </p:nvSpPr>
        <p:spPr>
          <a:xfrm>
            <a:off x="4998482" y="6483032"/>
            <a:ext cx="3168000" cy="16560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pPr>
            <a:r>
              <a:rPr lang="en-IE" sz="28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Implementation/ application information</a:t>
            </a:r>
          </a:p>
        </p:txBody>
      </p:sp>
      <p:sp>
        <p:nvSpPr>
          <p:cNvPr id="22" name="Rounded Rectangle 21"/>
          <p:cNvSpPr/>
          <p:nvPr/>
        </p:nvSpPr>
        <p:spPr>
          <a:xfrm>
            <a:off x="14363700" y="6439732"/>
            <a:ext cx="3168000" cy="16560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pPr>
            <a:r>
              <a:rPr lang="en-IE" sz="2800">
                <a:effectLst>
                  <a:outerShdw blurRad="38100" dist="38100" dir="2700000" algn="tl">
                    <a:srgbClr val="000000">
                      <a:alpha val="43137"/>
                    </a:srgbClr>
                  </a:outerShdw>
                </a:effectLst>
              </a:rPr>
              <a:t>Recommendations for practice/policies</a:t>
            </a:r>
            <a:endParaRPr lang="en-IE" sz="28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Rounded Rectangle 24"/>
          <p:cNvSpPr/>
          <p:nvPr/>
        </p:nvSpPr>
        <p:spPr>
          <a:xfrm>
            <a:off x="9681091" y="6439732"/>
            <a:ext cx="3168000" cy="16560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pPr>
            <a:r>
              <a:rPr lang="en-IE" sz="2800">
                <a:effectLst>
                  <a:outerShdw blurRad="38100" dist="38100" dir="2700000" algn="tl">
                    <a:srgbClr val="000000">
                      <a:alpha val="43137"/>
                    </a:srgbClr>
                  </a:outerShdw>
                </a:effectLst>
              </a:rPr>
              <a:t>Effective intervention </a:t>
            </a:r>
          </a:p>
          <a:p>
            <a:pPr algn="ctr">
              <a:lnSpc>
                <a:spcPct val="107000"/>
              </a:lnSpc>
            </a:pPr>
            <a:r>
              <a:rPr lang="en-IE" sz="2800">
                <a:effectLst>
                  <a:outerShdw blurRad="38100" dist="38100" dir="2700000" algn="tl">
                    <a:srgbClr val="000000">
                      <a:alpha val="43137"/>
                    </a:srgbClr>
                  </a:outerShdw>
                </a:effectLst>
              </a:rPr>
              <a:t>details to help implementation</a:t>
            </a:r>
            <a:endParaRPr lang="en-IE" sz="28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Rounded Rectangle 27"/>
          <p:cNvSpPr/>
          <p:nvPr/>
        </p:nvSpPr>
        <p:spPr>
          <a:xfrm>
            <a:off x="7581900" y="2870200"/>
            <a:ext cx="3168000" cy="1656000"/>
          </a:xfrm>
          <a:prstGeom prst="roundRect">
            <a:avLst/>
          </a:prstGeom>
          <a:solidFill>
            <a:srgbClr val="A73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E" sz="2800">
                <a:effectLst>
                  <a:outerShdw blurRad="38100" dist="38100" dir="2700000" algn="tl">
                    <a:srgbClr val="000000">
                      <a:alpha val="43137"/>
                    </a:srgbClr>
                  </a:outerShdw>
                </a:effectLst>
              </a:rPr>
              <a:t>Choice and control over the amount of detail received</a:t>
            </a:r>
          </a:p>
        </p:txBody>
      </p:sp>
      <p:sp>
        <p:nvSpPr>
          <p:cNvPr id="11" name="Title 17"/>
          <p:cNvSpPr txBox="1">
            <a:spLocks/>
          </p:cNvSpPr>
          <p:nvPr/>
        </p:nvSpPr>
        <p:spPr>
          <a:xfrm>
            <a:off x="0" y="0"/>
            <a:ext cx="18059400" cy="1117600"/>
          </a:xfrm>
          <a:prstGeom prst="rect">
            <a:avLst/>
          </a:prstGeom>
        </p:spPr>
        <p:txBody>
          <a:bodyPr vert="horz" lIns="91440" tIns="45720" rIns="91440" bIns="45720" rtlCol="0" anchor="b">
            <a:normAutofit/>
          </a:bodyPr>
          <a:lstStyle>
            <a:lvl1pPr marL="0" algn="l" defTabSz="1354501" rtl="0" eaLnBrk="1" latinLnBrk="0" hangingPunct="1">
              <a:lnSpc>
                <a:spcPct val="85000"/>
              </a:lnSpc>
              <a:spcBef>
                <a:spcPct val="0"/>
              </a:spcBef>
              <a:buNone/>
              <a:defRPr sz="7110" kern="1200" spc="-74" baseline="0">
                <a:solidFill>
                  <a:schemeClr val="tx1">
                    <a:lumMod val="75000"/>
                    <a:lumOff val="25000"/>
                  </a:schemeClr>
                </a:solidFill>
                <a:latin typeface="+mj-lt"/>
                <a:ea typeface="+mj-ea"/>
                <a:cs typeface="+mj-cs"/>
              </a:defRPr>
            </a:lvl1pPr>
          </a:lstStyle>
          <a:p>
            <a:pPr algn="ctr"/>
            <a:r>
              <a:rPr lang="en-IE" sz="6000"/>
              <a:t>RECOMMENDATIONS WITH STRONG SUPPORT</a:t>
            </a:r>
          </a:p>
        </p:txBody>
      </p:sp>
      <p:sp>
        <p:nvSpPr>
          <p:cNvPr id="12" name="Title 17"/>
          <p:cNvSpPr txBox="1">
            <a:spLocks/>
          </p:cNvSpPr>
          <p:nvPr/>
        </p:nvSpPr>
        <p:spPr>
          <a:xfrm>
            <a:off x="-29240" y="942300"/>
            <a:ext cx="18059400" cy="1117600"/>
          </a:xfrm>
          <a:prstGeom prst="rect">
            <a:avLst/>
          </a:prstGeom>
        </p:spPr>
        <p:txBody>
          <a:bodyPr vert="horz" lIns="91440" tIns="45720" rIns="91440" bIns="45720" rtlCol="0" anchor="b">
            <a:normAutofit/>
          </a:bodyPr>
          <a:lstStyle>
            <a:lvl1pPr marL="0" algn="l" defTabSz="1354501" rtl="0" eaLnBrk="1" latinLnBrk="0" hangingPunct="1">
              <a:lnSpc>
                <a:spcPct val="85000"/>
              </a:lnSpc>
              <a:spcBef>
                <a:spcPct val="0"/>
              </a:spcBef>
              <a:buNone/>
              <a:defRPr sz="7110" kern="1200" spc="-74" baseline="0">
                <a:solidFill>
                  <a:schemeClr val="tx1">
                    <a:lumMod val="75000"/>
                    <a:lumOff val="25000"/>
                  </a:schemeClr>
                </a:solidFill>
                <a:latin typeface="+mj-lt"/>
                <a:ea typeface="+mj-ea"/>
                <a:cs typeface="+mj-cs"/>
              </a:defRPr>
            </a:lvl1pPr>
          </a:lstStyle>
          <a:p>
            <a:pPr algn="ctr"/>
            <a:r>
              <a:rPr lang="en-IE" sz="3200" b="1" i="1"/>
              <a:t>Please use your shape to mark the items that you agree with</a:t>
            </a:r>
            <a:r>
              <a:rPr lang="en-IE" sz="3200" i="1"/>
              <a:t>. </a:t>
            </a:r>
          </a:p>
          <a:p>
            <a:pPr algn="ctr"/>
            <a:r>
              <a:rPr lang="en-IE" sz="3200" i="1"/>
              <a:t>Feel free to add text near those you have questions or comments about. </a:t>
            </a:r>
          </a:p>
        </p:txBody>
      </p:sp>
      <p:sp>
        <p:nvSpPr>
          <p:cNvPr id="13" name="Title 17"/>
          <p:cNvSpPr txBox="1">
            <a:spLocks/>
          </p:cNvSpPr>
          <p:nvPr/>
        </p:nvSpPr>
        <p:spPr>
          <a:xfrm>
            <a:off x="6346500" y="1803400"/>
            <a:ext cx="5638800" cy="1117600"/>
          </a:xfrm>
          <a:prstGeom prst="rect">
            <a:avLst/>
          </a:prstGeom>
        </p:spPr>
        <p:txBody>
          <a:bodyPr vert="horz" lIns="91440" tIns="45720" rIns="91440" bIns="45720" rtlCol="0" anchor="b">
            <a:normAutofit/>
          </a:bodyPr>
          <a:lstStyle>
            <a:lvl1pPr marL="0" algn="l" defTabSz="1354501" rtl="0" eaLnBrk="1" latinLnBrk="0" hangingPunct="1">
              <a:lnSpc>
                <a:spcPct val="85000"/>
              </a:lnSpc>
              <a:spcBef>
                <a:spcPct val="0"/>
              </a:spcBef>
              <a:buNone/>
              <a:defRPr sz="7110" kern="1200" spc="-74" baseline="0">
                <a:solidFill>
                  <a:schemeClr val="tx1">
                    <a:lumMod val="75000"/>
                    <a:lumOff val="25000"/>
                  </a:schemeClr>
                </a:solidFill>
                <a:latin typeface="+mj-lt"/>
                <a:ea typeface="+mj-ea"/>
                <a:cs typeface="+mj-cs"/>
              </a:defRPr>
            </a:lvl1pPr>
          </a:lstStyle>
          <a:p>
            <a:pPr algn="ctr"/>
            <a:r>
              <a:rPr lang="en-IE" sz="3200" b="1" i="1"/>
              <a:t>Tailoring information </a:t>
            </a:r>
            <a:endParaRPr lang="en-IE" sz="3200" i="1"/>
          </a:p>
        </p:txBody>
      </p:sp>
      <p:sp>
        <p:nvSpPr>
          <p:cNvPr id="14" name="Title 17"/>
          <p:cNvSpPr txBox="1">
            <a:spLocks/>
          </p:cNvSpPr>
          <p:nvPr/>
        </p:nvSpPr>
        <p:spPr>
          <a:xfrm>
            <a:off x="2171700" y="6013756"/>
            <a:ext cx="14079374" cy="514044"/>
          </a:xfrm>
          <a:prstGeom prst="rect">
            <a:avLst/>
          </a:prstGeom>
        </p:spPr>
        <p:txBody>
          <a:bodyPr vert="horz" lIns="91440" tIns="45720" rIns="91440" bIns="45720" rtlCol="0" anchor="b">
            <a:normAutofit/>
          </a:bodyPr>
          <a:lstStyle>
            <a:lvl1pPr marL="0" algn="l" defTabSz="1354501" rtl="0" eaLnBrk="1" latinLnBrk="0" hangingPunct="1">
              <a:lnSpc>
                <a:spcPct val="85000"/>
              </a:lnSpc>
              <a:spcBef>
                <a:spcPct val="0"/>
              </a:spcBef>
              <a:buNone/>
              <a:defRPr sz="7110" kern="1200" spc="-74" baseline="0">
                <a:solidFill>
                  <a:schemeClr val="tx1">
                    <a:lumMod val="75000"/>
                    <a:lumOff val="25000"/>
                  </a:schemeClr>
                </a:solidFill>
                <a:latin typeface="+mj-lt"/>
                <a:ea typeface="+mj-ea"/>
                <a:cs typeface="+mj-cs"/>
              </a:defRPr>
            </a:lvl1pPr>
          </a:lstStyle>
          <a:p>
            <a:pPr algn="ctr"/>
            <a:r>
              <a:rPr lang="en-IE" sz="3200" b="1" i="1"/>
              <a:t>Contextualising information </a:t>
            </a:r>
            <a:endParaRPr lang="en-IE" sz="3200" i="1"/>
          </a:p>
        </p:txBody>
      </p:sp>
    </p:spTree>
    <p:extLst>
      <p:ext uri="{BB962C8B-B14F-4D97-AF65-F5344CB8AC3E}">
        <p14:creationId xmlns:p14="http://schemas.microsoft.com/office/powerpoint/2010/main" val="1515475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Rounded Rectangle 19"/>
          <p:cNvSpPr/>
          <p:nvPr/>
        </p:nvSpPr>
        <p:spPr>
          <a:xfrm>
            <a:off x="1866900" y="3251200"/>
            <a:ext cx="3600000" cy="1800000"/>
          </a:xfrm>
          <a:prstGeom prst="roundRect">
            <a:avLst/>
          </a:prstGeom>
          <a:solidFill>
            <a:srgbClr val="A4C2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pPr>
            <a:r>
              <a:rPr lang="en-IE" sz="28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Put logos on first page</a:t>
            </a:r>
          </a:p>
        </p:txBody>
      </p:sp>
      <p:sp>
        <p:nvSpPr>
          <p:cNvPr id="21" name="Rounded Rectangle 20"/>
          <p:cNvSpPr/>
          <p:nvPr/>
        </p:nvSpPr>
        <p:spPr>
          <a:xfrm>
            <a:off x="12306300" y="3256692"/>
            <a:ext cx="3600000" cy="1800000"/>
          </a:xfrm>
          <a:prstGeom prst="roundRect">
            <a:avLst/>
          </a:prstGeom>
          <a:solidFill>
            <a:srgbClr val="A4C2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600"/>
              </a:spcAft>
            </a:pPr>
            <a:r>
              <a:rPr lang="en-IE" sz="28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Include authors’ names</a:t>
            </a:r>
          </a:p>
        </p:txBody>
      </p:sp>
      <p:sp>
        <p:nvSpPr>
          <p:cNvPr id="7" name="Title 17"/>
          <p:cNvSpPr txBox="1">
            <a:spLocks/>
          </p:cNvSpPr>
          <p:nvPr/>
        </p:nvSpPr>
        <p:spPr>
          <a:xfrm>
            <a:off x="0" y="0"/>
            <a:ext cx="18059400" cy="1117600"/>
          </a:xfrm>
          <a:prstGeom prst="rect">
            <a:avLst/>
          </a:prstGeom>
        </p:spPr>
        <p:txBody>
          <a:bodyPr vert="horz" lIns="91440" tIns="45720" rIns="91440" bIns="45720" rtlCol="0" anchor="b">
            <a:normAutofit/>
          </a:bodyPr>
          <a:lstStyle>
            <a:lvl1pPr marL="0" algn="l" defTabSz="1354501" rtl="0" eaLnBrk="1" latinLnBrk="0" hangingPunct="1">
              <a:lnSpc>
                <a:spcPct val="85000"/>
              </a:lnSpc>
              <a:spcBef>
                <a:spcPct val="0"/>
              </a:spcBef>
              <a:buNone/>
              <a:defRPr sz="7110" kern="1200" spc="-74" baseline="0">
                <a:solidFill>
                  <a:schemeClr val="tx1">
                    <a:lumMod val="75000"/>
                    <a:lumOff val="25000"/>
                  </a:schemeClr>
                </a:solidFill>
                <a:latin typeface="+mj-lt"/>
                <a:ea typeface="+mj-ea"/>
                <a:cs typeface="+mj-cs"/>
              </a:defRPr>
            </a:lvl1pPr>
          </a:lstStyle>
          <a:p>
            <a:pPr algn="ctr"/>
            <a:r>
              <a:rPr lang="en-IE" sz="6000"/>
              <a:t>RECOMMENDATIONS WITH STRONG SUPPORT</a:t>
            </a:r>
          </a:p>
        </p:txBody>
      </p:sp>
      <p:sp>
        <p:nvSpPr>
          <p:cNvPr id="8" name="Title 17"/>
          <p:cNvSpPr txBox="1">
            <a:spLocks/>
          </p:cNvSpPr>
          <p:nvPr/>
        </p:nvSpPr>
        <p:spPr>
          <a:xfrm>
            <a:off x="-29240" y="942300"/>
            <a:ext cx="18059400" cy="1117600"/>
          </a:xfrm>
          <a:prstGeom prst="rect">
            <a:avLst/>
          </a:prstGeom>
        </p:spPr>
        <p:txBody>
          <a:bodyPr vert="horz" lIns="91440" tIns="45720" rIns="91440" bIns="45720" rtlCol="0" anchor="b">
            <a:normAutofit/>
          </a:bodyPr>
          <a:lstStyle>
            <a:lvl1pPr marL="0" algn="l" defTabSz="1354501" rtl="0" eaLnBrk="1" latinLnBrk="0" hangingPunct="1">
              <a:lnSpc>
                <a:spcPct val="85000"/>
              </a:lnSpc>
              <a:spcBef>
                <a:spcPct val="0"/>
              </a:spcBef>
              <a:buNone/>
              <a:defRPr sz="7110" kern="1200" spc="-74" baseline="0">
                <a:solidFill>
                  <a:schemeClr val="tx1">
                    <a:lumMod val="75000"/>
                    <a:lumOff val="25000"/>
                  </a:schemeClr>
                </a:solidFill>
                <a:latin typeface="+mj-lt"/>
                <a:ea typeface="+mj-ea"/>
                <a:cs typeface="+mj-cs"/>
              </a:defRPr>
            </a:lvl1pPr>
          </a:lstStyle>
          <a:p>
            <a:pPr algn="ctr"/>
            <a:r>
              <a:rPr lang="en-IE" sz="3200" b="1" i="1"/>
              <a:t>Please use your shape to mark the items that you agree with</a:t>
            </a:r>
            <a:r>
              <a:rPr lang="en-IE" sz="3200" i="1"/>
              <a:t>. </a:t>
            </a:r>
          </a:p>
          <a:p>
            <a:pPr algn="ctr"/>
            <a:r>
              <a:rPr lang="en-IE" sz="3200" i="1"/>
              <a:t>Feel free to add text near those you have questions or comments about. </a:t>
            </a:r>
          </a:p>
        </p:txBody>
      </p:sp>
    </p:spTree>
    <p:extLst>
      <p:ext uri="{BB962C8B-B14F-4D97-AF65-F5344CB8AC3E}">
        <p14:creationId xmlns:p14="http://schemas.microsoft.com/office/powerpoint/2010/main" val="2867579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32784" y="3327400"/>
            <a:ext cx="18059400" cy="2646878"/>
          </a:xfrm>
          <a:prstGeom prst="rect">
            <a:avLst/>
          </a:prstGeom>
          <a:noFill/>
        </p:spPr>
        <p:txBody>
          <a:bodyPr wrap="square" rtlCol="0">
            <a:spAutoFit/>
          </a:bodyPr>
          <a:lstStyle/>
          <a:p>
            <a:pPr algn="ctr"/>
            <a:r>
              <a:rPr lang="en-IE" sz="16600"/>
              <a:t>COMFORT BREAK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6" descr="Text, logo&#10;&#10;Description automatically generated">
            <a:extLst>
              <a:ext uri="{FF2B5EF4-FFF2-40B4-BE49-F238E27FC236}">
                <a16:creationId xmlns:a16="http://schemas.microsoft.com/office/drawing/2014/main" id="{269BCEDC-0C20-D409-EFBC-070ACE0F6A7D}"/>
              </a:ext>
            </a:extLst>
          </p:cNvPr>
          <p:cNvPicPr>
            <a:picLocks noChangeAspect="1"/>
          </p:cNvPicPr>
          <p:nvPr/>
        </p:nvPicPr>
        <p:blipFill>
          <a:blip r:embed="rId3"/>
          <a:stretch>
            <a:fillRect/>
          </a:stretch>
        </p:blipFill>
        <p:spPr>
          <a:xfrm>
            <a:off x="2068491" y="502879"/>
            <a:ext cx="14445423" cy="8935371"/>
          </a:xfrm>
          <a:prstGeom prst="rect">
            <a:avLst/>
          </a:prstGeom>
        </p:spPr>
      </p:pic>
    </p:spTree>
    <p:extLst>
      <p:ext uri="{BB962C8B-B14F-4D97-AF65-F5344CB8AC3E}">
        <p14:creationId xmlns:p14="http://schemas.microsoft.com/office/powerpoint/2010/main" val="3043952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E"/>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5163" y="-171530"/>
            <a:ext cx="18629363" cy="10483930"/>
          </a:xfrm>
        </p:spPr>
      </p:pic>
    </p:spTree>
    <p:extLst>
      <p:ext uri="{BB962C8B-B14F-4D97-AF65-F5344CB8AC3E}">
        <p14:creationId xmlns:p14="http://schemas.microsoft.com/office/powerpoint/2010/main" val="2355443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90500" y="871577"/>
            <a:ext cx="4932139" cy="8628509"/>
          </a:xfrm>
          <a:prstGeom prst="rect">
            <a:avLst/>
          </a:prstGeom>
        </p:spPr>
      </p:pic>
      <p:pic>
        <p:nvPicPr>
          <p:cNvPr id="6" name="Picture 5"/>
          <p:cNvPicPr>
            <a:picLocks noChangeAspect="1"/>
          </p:cNvPicPr>
          <p:nvPr/>
        </p:nvPicPr>
        <p:blipFill rotWithShape="1">
          <a:blip r:embed="rId4"/>
          <a:srcRect r="2397"/>
          <a:stretch/>
        </p:blipFill>
        <p:spPr>
          <a:xfrm>
            <a:off x="5719306" y="1022063"/>
            <a:ext cx="5564336" cy="8483129"/>
          </a:xfrm>
          <a:prstGeom prst="rect">
            <a:avLst/>
          </a:prstGeom>
        </p:spPr>
      </p:pic>
      <p:pic>
        <p:nvPicPr>
          <p:cNvPr id="7" name="Picture 6"/>
          <p:cNvPicPr>
            <a:picLocks noChangeAspect="1"/>
          </p:cNvPicPr>
          <p:nvPr/>
        </p:nvPicPr>
        <p:blipFill rotWithShape="1">
          <a:blip r:embed="rId5"/>
          <a:srcRect l="2564" r="1283"/>
          <a:stretch/>
        </p:blipFill>
        <p:spPr>
          <a:xfrm>
            <a:off x="11925300" y="965200"/>
            <a:ext cx="5594665" cy="853806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5" descr="Text&#10;&#10;Description automatically generated">
            <a:extLst>
              <a:ext uri="{FF2B5EF4-FFF2-40B4-BE49-F238E27FC236}">
                <a16:creationId xmlns:a16="http://schemas.microsoft.com/office/drawing/2014/main" id="{88BC21F8-C0BD-0587-C243-347AEB25755F}"/>
              </a:ext>
            </a:extLst>
          </p:cNvPr>
          <p:cNvPicPr>
            <a:picLocks noChangeAspect="1"/>
          </p:cNvPicPr>
          <p:nvPr/>
        </p:nvPicPr>
        <p:blipFill>
          <a:blip r:embed="rId3"/>
          <a:stretch>
            <a:fillRect/>
          </a:stretch>
        </p:blipFill>
        <p:spPr>
          <a:xfrm>
            <a:off x="223947" y="715953"/>
            <a:ext cx="5868154" cy="8585805"/>
          </a:xfrm>
          <a:prstGeom prst="rect">
            <a:avLst/>
          </a:prstGeom>
        </p:spPr>
      </p:pic>
      <p:pic>
        <p:nvPicPr>
          <p:cNvPr id="3" name="Picture 3" descr="Text&#10;&#10;Description automatically generated">
            <a:extLst>
              <a:ext uri="{FF2B5EF4-FFF2-40B4-BE49-F238E27FC236}">
                <a16:creationId xmlns:a16="http://schemas.microsoft.com/office/drawing/2014/main" id="{C0A1D38F-B0DA-EFD8-3CFD-AC18380A7E37}"/>
              </a:ext>
            </a:extLst>
          </p:cNvPr>
          <p:cNvPicPr>
            <a:picLocks noChangeAspect="1"/>
          </p:cNvPicPr>
          <p:nvPr/>
        </p:nvPicPr>
        <p:blipFill>
          <a:blip r:embed="rId4"/>
          <a:stretch>
            <a:fillRect/>
          </a:stretch>
        </p:blipFill>
        <p:spPr>
          <a:xfrm>
            <a:off x="5973825" y="721555"/>
            <a:ext cx="5891790" cy="8592922"/>
          </a:xfrm>
          <a:prstGeom prst="rect">
            <a:avLst/>
          </a:prstGeom>
        </p:spPr>
      </p:pic>
      <p:pic>
        <p:nvPicPr>
          <p:cNvPr id="4" name="Picture 5" descr="Text&#10;&#10;Description automatically generated">
            <a:extLst>
              <a:ext uri="{FF2B5EF4-FFF2-40B4-BE49-F238E27FC236}">
                <a16:creationId xmlns:a16="http://schemas.microsoft.com/office/drawing/2014/main" id="{CBACE3BE-9132-3B77-1B9A-9F4CD63C723B}"/>
              </a:ext>
            </a:extLst>
          </p:cNvPr>
          <p:cNvPicPr>
            <a:picLocks noChangeAspect="1"/>
          </p:cNvPicPr>
          <p:nvPr/>
        </p:nvPicPr>
        <p:blipFill>
          <a:blip r:embed="rId5"/>
          <a:stretch>
            <a:fillRect/>
          </a:stretch>
        </p:blipFill>
        <p:spPr>
          <a:xfrm>
            <a:off x="12082732" y="712602"/>
            <a:ext cx="5885435" cy="8488412"/>
          </a:xfrm>
          <a:prstGeom prst="rect">
            <a:avLst/>
          </a:prstGeom>
        </p:spPr>
      </p:pic>
    </p:spTree>
    <p:extLst>
      <p:ext uri="{BB962C8B-B14F-4D97-AF65-F5344CB8AC3E}">
        <p14:creationId xmlns:p14="http://schemas.microsoft.com/office/powerpoint/2010/main" val="120652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94259" y="989012"/>
            <a:ext cx="11612030" cy="8126615"/>
          </a:xfrm>
          <a:prstGeom prst="rect">
            <a:avLst/>
          </a:prstGeom>
        </p:spPr>
      </p:pic>
      <p:pic>
        <p:nvPicPr>
          <p:cNvPr id="5" name="Picture 4"/>
          <p:cNvPicPr>
            <a:picLocks noChangeAspect="1"/>
          </p:cNvPicPr>
          <p:nvPr/>
        </p:nvPicPr>
        <p:blipFill>
          <a:blip r:embed="rId4"/>
          <a:stretch>
            <a:fillRect/>
          </a:stretch>
        </p:blipFill>
        <p:spPr>
          <a:xfrm>
            <a:off x="12354928" y="1046162"/>
            <a:ext cx="5390655" cy="8072438"/>
          </a:xfrm>
          <a:prstGeom prst="rect">
            <a:avLst/>
          </a:prstGeom>
        </p:spPr>
      </p:pic>
    </p:spTree>
    <p:extLst>
      <p:ext uri="{BB962C8B-B14F-4D97-AF65-F5344CB8AC3E}">
        <p14:creationId xmlns:p14="http://schemas.microsoft.com/office/powerpoint/2010/main" val="497894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E"/>
              <a:t>Of the three summaries just presented, </a:t>
            </a:r>
            <a:br>
              <a:rPr lang="en-IE"/>
            </a:br>
            <a:r>
              <a:rPr lang="en-IE"/>
              <a:t>which is your favourite? </a:t>
            </a:r>
            <a:br>
              <a:rPr lang="en-IE"/>
            </a:br>
            <a:r>
              <a:rPr lang="en-IE" sz="4900" b="1" i="1"/>
              <a:t>Please use your shape to mark your choice.</a:t>
            </a:r>
            <a:endParaRPr lang="en-IE"/>
          </a:p>
        </p:txBody>
      </p:sp>
      <p:sp>
        <p:nvSpPr>
          <p:cNvPr id="3" name="Content Placeholder 2"/>
          <p:cNvSpPr>
            <a:spLocks noGrp="1"/>
          </p:cNvSpPr>
          <p:nvPr>
            <p:ph idx="1"/>
          </p:nvPr>
        </p:nvSpPr>
        <p:spPr/>
        <p:txBody>
          <a:bodyPr vert="horz" lIns="0" tIns="45720" rIns="0" bIns="45720" rtlCol="0" anchor="t">
            <a:normAutofit/>
          </a:bodyPr>
          <a:lstStyle/>
          <a:p>
            <a:pPr marL="135255" indent="-135255"/>
            <a:r>
              <a:rPr lang="en-IE" sz="4800" dirty="0"/>
              <a:t>Exeter Parent to Parent Support </a:t>
            </a:r>
            <a:endParaRPr lang="en-US"/>
          </a:p>
          <a:p>
            <a:pPr marL="135255" indent="-135255"/>
            <a:endParaRPr lang="en-IE" sz="4800" dirty="0"/>
          </a:p>
          <a:p>
            <a:pPr marL="135255" indent="-135255"/>
            <a:r>
              <a:rPr lang="en-IE" sz="4800" dirty="0"/>
              <a:t>Cochrane Pregnancy and Childbirth</a:t>
            </a:r>
            <a:endParaRPr lang="en-US" sz="2950" dirty="0">
              <a:cs typeface="Calibri"/>
            </a:endParaRPr>
          </a:p>
          <a:p>
            <a:pPr marL="135255" indent="-135255"/>
            <a:endParaRPr lang="en-IE" sz="4800">
              <a:cs typeface="Calibri" panose="020F0502020204030204"/>
            </a:endParaRPr>
          </a:p>
          <a:p>
            <a:pPr marL="135255" indent="-135255"/>
            <a:r>
              <a:rPr lang="en-IE" sz="4800" dirty="0"/>
              <a:t>HRB-CICER</a:t>
            </a:r>
            <a:endParaRPr lang="en-IE" sz="4800" dirty="0">
              <a:cs typeface="Calibri" panose="020F0502020204030204"/>
            </a:endParaRPr>
          </a:p>
        </p:txBody>
      </p:sp>
    </p:spTree>
    <p:extLst>
      <p:ext uri="{BB962C8B-B14F-4D97-AF65-F5344CB8AC3E}">
        <p14:creationId xmlns:p14="http://schemas.microsoft.com/office/powerpoint/2010/main" val="2958569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E"/>
              <a:t>Of the three summaries just presented, </a:t>
            </a:r>
            <a:br>
              <a:rPr lang="en-IE"/>
            </a:br>
            <a:r>
              <a:rPr lang="en-IE"/>
              <a:t>which is your favourite? </a:t>
            </a:r>
            <a:br>
              <a:rPr lang="en-IE"/>
            </a:br>
            <a:r>
              <a:rPr lang="en-IE" sz="4900" b="1" i="1"/>
              <a:t>Please use your shape to mark your choice.</a:t>
            </a:r>
            <a:endParaRPr lang="en-IE"/>
          </a:p>
        </p:txBody>
      </p:sp>
      <p:sp>
        <p:nvSpPr>
          <p:cNvPr id="3" name="Content Placeholder 2"/>
          <p:cNvSpPr>
            <a:spLocks noGrp="1"/>
          </p:cNvSpPr>
          <p:nvPr>
            <p:ph idx="1"/>
          </p:nvPr>
        </p:nvSpPr>
        <p:spPr/>
        <p:txBody>
          <a:bodyPr vert="horz" lIns="0" tIns="45720" rIns="0" bIns="45720" rtlCol="0" anchor="t">
            <a:normAutofit/>
          </a:bodyPr>
          <a:lstStyle/>
          <a:p>
            <a:pPr marL="135255" indent="-135255"/>
            <a:r>
              <a:rPr lang="en-IE" sz="4800" dirty="0"/>
              <a:t>Cochrane Pregnancy and Childbirth</a:t>
            </a:r>
            <a:endParaRPr lang="en-US" dirty="0"/>
          </a:p>
          <a:p>
            <a:pPr marL="135255" indent="-135255"/>
            <a:endParaRPr lang="en-IE" sz="4800" dirty="0">
              <a:cs typeface="Calibri" panose="020F0502020204030204"/>
            </a:endParaRPr>
          </a:p>
          <a:p>
            <a:pPr marL="135255" indent="-135255"/>
            <a:r>
              <a:rPr lang="en-IE" sz="4800" dirty="0">
                <a:cs typeface="Calibri" panose="020F0502020204030204"/>
              </a:rPr>
              <a:t>Self-care interventions</a:t>
            </a:r>
          </a:p>
          <a:p>
            <a:pPr marL="135255" indent="-135255"/>
            <a:endParaRPr lang="en-IE" sz="4800" dirty="0"/>
          </a:p>
          <a:p>
            <a:pPr marL="135255" indent="-135255"/>
            <a:r>
              <a:rPr lang="en-IE" sz="4800" dirty="0">
                <a:cs typeface="Calibri" panose="020F0502020204030204"/>
              </a:rPr>
              <a:t>WHO cervical cancer screening</a:t>
            </a:r>
          </a:p>
          <a:p>
            <a:pPr marL="135255" indent="-135255"/>
            <a:endParaRPr lang="en-IE" sz="4800" dirty="0">
              <a:cs typeface="Calibri" panose="020F0502020204030204"/>
            </a:endParaRPr>
          </a:p>
          <a:p>
            <a:pPr marL="0" indent="0">
              <a:buNone/>
            </a:pPr>
            <a:endParaRPr lang="en-IE" sz="4800" dirty="0">
              <a:cs typeface="Calibri" panose="020F0502020204030204"/>
            </a:endParaRPr>
          </a:p>
        </p:txBody>
      </p:sp>
    </p:spTree>
    <p:extLst>
      <p:ext uri="{BB962C8B-B14F-4D97-AF65-F5344CB8AC3E}">
        <p14:creationId xmlns:p14="http://schemas.microsoft.com/office/powerpoint/2010/main" val="3764461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r="2397"/>
          <a:stretch/>
        </p:blipFill>
        <p:spPr>
          <a:xfrm>
            <a:off x="5643106" y="561201"/>
            <a:ext cx="5759806" cy="8781133"/>
          </a:xfrm>
          <a:prstGeom prst="rect">
            <a:avLst/>
          </a:prstGeom>
        </p:spPr>
      </p:pic>
      <p:pic>
        <p:nvPicPr>
          <p:cNvPr id="4" name="Picture 3"/>
          <p:cNvPicPr>
            <a:picLocks noChangeAspect="1"/>
          </p:cNvPicPr>
          <p:nvPr/>
        </p:nvPicPr>
        <p:blipFill>
          <a:blip r:embed="rId4"/>
          <a:stretch>
            <a:fillRect/>
          </a:stretch>
        </p:blipFill>
        <p:spPr>
          <a:xfrm>
            <a:off x="12077700" y="917575"/>
            <a:ext cx="5676900" cy="8229600"/>
          </a:xfrm>
          <a:prstGeom prst="rect">
            <a:avLst/>
          </a:prstGeom>
        </p:spPr>
      </p:pic>
      <p:pic>
        <p:nvPicPr>
          <p:cNvPr id="5" name="Picture 4"/>
          <p:cNvPicPr>
            <a:picLocks noChangeAspect="1"/>
          </p:cNvPicPr>
          <p:nvPr/>
        </p:nvPicPr>
        <p:blipFill rotWithShape="1">
          <a:blip r:embed="rId5"/>
          <a:srcRect r="54936"/>
          <a:stretch/>
        </p:blipFill>
        <p:spPr>
          <a:xfrm>
            <a:off x="0" y="604265"/>
            <a:ext cx="5519987" cy="8572500"/>
          </a:xfrm>
          <a:prstGeom prst="rect">
            <a:avLst/>
          </a:prstGeom>
        </p:spPr>
      </p:pic>
      <p:sp>
        <p:nvSpPr>
          <p:cNvPr id="6" name="Rectangle 5"/>
          <p:cNvSpPr/>
          <p:nvPr/>
        </p:nvSpPr>
        <p:spPr>
          <a:xfrm>
            <a:off x="-114300" y="9342334"/>
            <a:ext cx="18592800" cy="107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5630308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xfrm>
            <a:off x="0" y="-391565"/>
            <a:ext cx="18059400" cy="1150202"/>
          </a:xfrm>
        </p:spPr>
        <p:txBody>
          <a:bodyPr>
            <a:normAutofit/>
          </a:bodyPr>
          <a:lstStyle/>
          <a:p>
            <a:pPr algn="ctr"/>
            <a:r>
              <a:rPr lang="en-IE" sz="4800" dirty="0"/>
              <a:t>ESSENTIAL INFORMATION FOR A    PAGE SUMMARY</a:t>
            </a:r>
          </a:p>
        </p:txBody>
      </p:sp>
      <p:sp>
        <p:nvSpPr>
          <p:cNvPr id="4" name="Content Placeholder 3"/>
          <p:cNvSpPr>
            <a:spLocks noGrp="1"/>
          </p:cNvSpPr>
          <p:nvPr>
            <p:ph sz="half" idx="1"/>
          </p:nvPr>
        </p:nvSpPr>
        <p:spPr>
          <a:xfrm>
            <a:off x="342901" y="1138782"/>
            <a:ext cx="5029199" cy="7915991"/>
          </a:xfrm>
        </p:spPr>
        <p:txBody>
          <a:bodyPr/>
          <a:lstStyle/>
          <a:p>
            <a:pPr algn="ctr"/>
            <a:r>
              <a:rPr lang="en-IE"/>
              <a:t>ESSENTIAL INFORMATION</a:t>
            </a:r>
          </a:p>
        </p:txBody>
      </p:sp>
      <p:sp>
        <p:nvSpPr>
          <p:cNvPr id="5" name="Content Placeholder 4"/>
          <p:cNvSpPr>
            <a:spLocks noGrp="1"/>
          </p:cNvSpPr>
          <p:nvPr>
            <p:ph sz="half" idx="2"/>
          </p:nvPr>
        </p:nvSpPr>
        <p:spPr>
          <a:xfrm>
            <a:off x="7353301" y="1138782"/>
            <a:ext cx="6248400" cy="7915991"/>
          </a:xfrm>
        </p:spPr>
        <p:txBody>
          <a:bodyPr/>
          <a:lstStyle/>
          <a:p>
            <a:pPr algn="ctr"/>
            <a:r>
              <a:rPr lang="en-IE"/>
              <a:t>COULD BE NICE</a:t>
            </a:r>
          </a:p>
        </p:txBody>
      </p:sp>
      <p:cxnSp>
        <p:nvCxnSpPr>
          <p:cNvPr id="7" name="Straight Connector 6"/>
          <p:cNvCxnSpPr/>
          <p:nvPr/>
        </p:nvCxnSpPr>
        <p:spPr>
          <a:xfrm>
            <a:off x="7124700" y="1444011"/>
            <a:ext cx="0" cy="805558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4439900" y="1444011"/>
            <a:ext cx="0" cy="805558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4"/>
          <p:cNvSpPr txBox="1">
            <a:spLocks/>
          </p:cNvSpPr>
          <p:nvPr/>
        </p:nvSpPr>
        <p:spPr>
          <a:xfrm>
            <a:off x="12763500" y="1138782"/>
            <a:ext cx="6248400" cy="7915991"/>
          </a:xfrm>
          <a:prstGeom prst="rect">
            <a:avLst/>
          </a:prstGeom>
        </p:spPr>
        <p:txBody>
          <a:bodyPr vert="horz" lIns="0" tIns="45720" rIns="0" bIns="45720" rtlCol="0">
            <a:normAutofit/>
          </a:bodyPr>
          <a:lstStyle>
            <a:lvl1pPr marL="135450" indent="-135450" algn="l" defTabSz="1354501" rtl="0" eaLnBrk="1" latinLnBrk="0" hangingPunct="1">
              <a:lnSpc>
                <a:spcPct val="90000"/>
              </a:lnSpc>
              <a:spcBef>
                <a:spcPts val="1778"/>
              </a:spcBef>
              <a:spcAft>
                <a:spcPts val="296"/>
              </a:spcAft>
              <a:buClr>
                <a:schemeClr val="accent1"/>
              </a:buClr>
              <a:buSzPct val="100000"/>
              <a:buFont typeface="Calibri" panose="020F0502020204030204" pitchFamily="34" charset="0"/>
              <a:buChar char=" "/>
              <a:defRPr sz="2963" kern="1200">
                <a:solidFill>
                  <a:schemeClr val="tx1">
                    <a:lumMod val="75000"/>
                    <a:lumOff val="25000"/>
                  </a:schemeClr>
                </a:solidFill>
                <a:latin typeface="+mn-lt"/>
                <a:ea typeface="+mn-ea"/>
                <a:cs typeface="+mn-cs"/>
              </a:defRPr>
            </a:lvl1pPr>
            <a:lvl2pPr marL="568890" indent="-270900" algn="l" defTabSz="1354501" rtl="0" eaLnBrk="1" latinLnBrk="0" hangingPunct="1">
              <a:lnSpc>
                <a:spcPct val="90000"/>
              </a:lnSpc>
              <a:spcBef>
                <a:spcPts val="296"/>
              </a:spcBef>
              <a:spcAft>
                <a:spcPts val="593"/>
              </a:spcAft>
              <a:buClr>
                <a:schemeClr val="accent1"/>
              </a:buClr>
              <a:buFont typeface="Calibri" pitchFamily="34" charset="0"/>
              <a:buChar char="◦"/>
              <a:defRPr sz="2666" kern="1200">
                <a:solidFill>
                  <a:schemeClr val="tx1">
                    <a:lumMod val="75000"/>
                    <a:lumOff val="25000"/>
                  </a:schemeClr>
                </a:solidFill>
                <a:latin typeface="+mn-lt"/>
                <a:ea typeface="+mn-ea"/>
                <a:cs typeface="+mn-cs"/>
              </a:defRPr>
            </a:lvl2pPr>
            <a:lvl3pPr marL="839790" indent="-270900"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3pPr>
            <a:lvl4pPr marL="1110691" indent="-270900"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4pPr>
            <a:lvl5pPr marL="1381591" indent="-270900"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5pPr>
            <a:lvl6pPr marL="1629430" indent="-338625"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6pPr>
            <a:lvl7pPr marL="1925690" indent="-338625"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7pPr>
            <a:lvl8pPr marL="2221950" indent="-338625"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8pPr>
            <a:lvl9pPr marL="2518210" indent="-338625"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9pPr>
          </a:lstStyle>
          <a:p>
            <a:pPr algn="ctr"/>
            <a:r>
              <a:rPr lang="en-IE"/>
              <a:t>NEITHER</a:t>
            </a:r>
          </a:p>
        </p:txBody>
      </p:sp>
      <p:graphicFrame>
        <p:nvGraphicFramePr>
          <p:cNvPr id="6" name="Table 5"/>
          <p:cNvGraphicFramePr>
            <a:graphicFrameLocks noGrp="1"/>
          </p:cNvGraphicFramePr>
          <p:nvPr>
            <p:extLst>
              <p:ext uri="{D42A27DB-BD31-4B8C-83A1-F6EECF244321}">
                <p14:modId xmlns:p14="http://schemas.microsoft.com/office/powerpoint/2010/main" val="3478634852"/>
              </p:ext>
            </p:extLst>
          </p:nvPr>
        </p:nvGraphicFramePr>
        <p:xfrm>
          <a:off x="250825" y="758637"/>
          <a:ext cx="17487900" cy="9260243"/>
        </p:xfrm>
        <a:graphic>
          <a:graphicData uri="http://schemas.openxmlformats.org/drawingml/2006/table">
            <a:tbl>
              <a:tblPr firstRow="1" bandRow="1">
                <a:tableStyleId>{D7AC3CCA-C797-4891-BE02-D94E43425B78}</a:tableStyleId>
              </a:tblPr>
              <a:tblGrid>
                <a:gridCol w="4587875">
                  <a:extLst>
                    <a:ext uri="{9D8B030D-6E8A-4147-A177-3AD203B41FA5}">
                      <a16:colId xmlns:a16="http://schemas.microsoft.com/office/drawing/2014/main" val="1115389791"/>
                    </a:ext>
                  </a:extLst>
                </a:gridCol>
                <a:gridCol w="4800600">
                  <a:extLst>
                    <a:ext uri="{9D8B030D-6E8A-4147-A177-3AD203B41FA5}">
                      <a16:colId xmlns:a16="http://schemas.microsoft.com/office/drawing/2014/main" val="3710923418"/>
                    </a:ext>
                  </a:extLst>
                </a:gridCol>
                <a:gridCol w="4114800">
                  <a:extLst>
                    <a:ext uri="{9D8B030D-6E8A-4147-A177-3AD203B41FA5}">
                      <a16:colId xmlns:a16="http://schemas.microsoft.com/office/drawing/2014/main" val="446814710"/>
                    </a:ext>
                  </a:extLst>
                </a:gridCol>
                <a:gridCol w="3984625">
                  <a:extLst>
                    <a:ext uri="{9D8B030D-6E8A-4147-A177-3AD203B41FA5}">
                      <a16:colId xmlns:a16="http://schemas.microsoft.com/office/drawing/2014/main" val="2990153367"/>
                    </a:ext>
                  </a:extLst>
                </a:gridCol>
              </a:tblGrid>
              <a:tr h="536575">
                <a:tc>
                  <a:txBody>
                    <a:bodyPr/>
                    <a:lstStyle/>
                    <a:p>
                      <a:endParaRPr lang="en-IE">
                        <a:solidFill>
                          <a:schemeClr val="tx1"/>
                        </a:solidFill>
                      </a:endParaRPr>
                    </a:p>
                  </a:txBody>
                  <a:tcPr>
                    <a:solidFill>
                      <a:srgbClr val="A73E82"/>
                    </a:solidFill>
                  </a:tcPr>
                </a:tc>
                <a:tc>
                  <a:txBody>
                    <a:bodyPr/>
                    <a:lstStyle/>
                    <a:p>
                      <a:pPr algn="ctr"/>
                      <a:r>
                        <a:rPr lang="en-IE" dirty="0">
                          <a:solidFill>
                            <a:schemeClr val="tx1"/>
                          </a:solidFill>
                        </a:rPr>
                        <a:t>ESSENTIAL</a:t>
                      </a:r>
                    </a:p>
                  </a:txBody>
                  <a:tcPr>
                    <a:solidFill>
                      <a:srgbClr val="A73E82"/>
                    </a:solidFill>
                  </a:tcPr>
                </a:tc>
                <a:tc>
                  <a:txBody>
                    <a:bodyPr/>
                    <a:lstStyle/>
                    <a:p>
                      <a:pPr algn="ctr"/>
                      <a:r>
                        <a:rPr lang="en-IE" dirty="0">
                          <a:solidFill>
                            <a:schemeClr val="tx1"/>
                          </a:solidFill>
                        </a:rPr>
                        <a:t>COULD BE NICE</a:t>
                      </a:r>
                    </a:p>
                  </a:txBody>
                  <a:tcPr>
                    <a:solidFill>
                      <a:srgbClr val="A73E82"/>
                    </a:solidFill>
                  </a:tcPr>
                </a:tc>
                <a:tc>
                  <a:txBody>
                    <a:bodyPr/>
                    <a:lstStyle/>
                    <a:p>
                      <a:pPr algn="ctr"/>
                      <a:r>
                        <a:rPr lang="en-IE" dirty="0">
                          <a:solidFill>
                            <a:schemeClr val="tx1"/>
                          </a:solidFill>
                        </a:rPr>
                        <a:t>NEITHER</a:t>
                      </a:r>
                    </a:p>
                  </a:txBody>
                  <a:tcPr>
                    <a:solidFill>
                      <a:srgbClr val="A73E82"/>
                    </a:solidFill>
                  </a:tcPr>
                </a:tc>
                <a:extLst>
                  <a:ext uri="{0D108BD9-81ED-4DB2-BD59-A6C34878D82A}">
                    <a16:rowId xmlns:a16="http://schemas.microsoft.com/office/drawing/2014/main" val="2551418462"/>
                  </a:ext>
                </a:extLst>
              </a:tr>
              <a:tr h="692354">
                <a:tc>
                  <a:txBody>
                    <a:bodyPr/>
                    <a:lstStyle/>
                    <a:p>
                      <a:pPr marL="0" indent="0" algn="r">
                        <a:lnSpc>
                          <a:spcPct val="100000"/>
                        </a:lnSpc>
                        <a:buFont typeface="+mj-lt"/>
                        <a:buNone/>
                      </a:pPr>
                      <a:r>
                        <a:rPr lang="en-IE" sz="1800" b="1" kern="1200" dirty="0">
                          <a:solidFill>
                            <a:schemeClr val="dk1"/>
                          </a:solidFill>
                          <a:latin typeface="+mn-lt"/>
                          <a:ea typeface="+mn-ea"/>
                          <a:cs typeface="+mn-cs"/>
                        </a:rPr>
                        <a:t>Consistent presentation (upon repeated exposure)</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2210187599"/>
                  </a:ext>
                </a:extLst>
              </a:tr>
              <a:tr h="536575">
                <a:tc>
                  <a:txBody>
                    <a:bodyPr/>
                    <a:lstStyle/>
                    <a:p>
                      <a:pPr marL="0" marR="0" lvl="0" indent="0" algn="r" rtl="0" eaLnBrk="1" fontAlgn="auto" latinLnBrk="0" hangingPunct="1">
                        <a:lnSpc>
                          <a:spcPct val="100000"/>
                        </a:lnSpc>
                        <a:spcBef>
                          <a:spcPts val="0"/>
                        </a:spcBef>
                        <a:spcAft>
                          <a:spcPts val="0"/>
                        </a:spcAft>
                        <a:buClrTx/>
                        <a:buSzTx/>
                        <a:buFontTx/>
                        <a:buNone/>
                      </a:pPr>
                      <a:r>
                        <a:rPr lang="en-IE" sz="1800" b="1" kern="1200" dirty="0">
                          <a:solidFill>
                            <a:schemeClr val="dk1"/>
                          </a:solidFill>
                          <a:latin typeface="+mn-lt"/>
                          <a:ea typeface="+mn-ea"/>
                          <a:cs typeface="+mn-cs"/>
                        </a:rPr>
                        <a:t>Clarify audience</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827242768"/>
                  </a:ext>
                </a:extLst>
              </a:tr>
              <a:tr h="536575">
                <a:tc>
                  <a:txBody>
                    <a:bodyPr/>
                    <a:lstStyle/>
                    <a:p>
                      <a:pPr marL="0" indent="0" algn="r">
                        <a:lnSpc>
                          <a:spcPct val="100000"/>
                        </a:lnSpc>
                        <a:buFont typeface="+mj-lt"/>
                        <a:buNone/>
                      </a:pPr>
                      <a:r>
                        <a:rPr lang="en-IE" sz="1800" b="1" kern="1200" dirty="0">
                          <a:solidFill>
                            <a:schemeClr val="dk1"/>
                          </a:solidFill>
                          <a:latin typeface="+mn-lt"/>
                          <a:ea typeface="+mn-ea"/>
                          <a:cs typeface="+mn-cs"/>
                        </a:rPr>
                        <a:t>Conflicts of interest of primary studies</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115814068"/>
                  </a:ext>
                </a:extLst>
              </a:tr>
              <a:tr h="536575">
                <a:tc>
                  <a:txBody>
                    <a:bodyPr/>
                    <a:lstStyle/>
                    <a:p>
                      <a:pPr marL="0" indent="0" algn="r">
                        <a:lnSpc>
                          <a:spcPct val="100000"/>
                        </a:lnSpc>
                        <a:buFont typeface="+mj-lt"/>
                        <a:buNone/>
                      </a:pPr>
                      <a:r>
                        <a:rPr lang="en-IE" sz="1800" b="1" kern="1200" dirty="0">
                          <a:solidFill>
                            <a:schemeClr val="dk1"/>
                          </a:solidFill>
                          <a:latin typeface="+mn-lt"/>
                          <a:ea typeface="+mn-ea"/>
                          <a:cs typeface="+mn-cs"/>
                        </a:rPr>
                        <a:t>Conflicts of interests of summary producers</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727051126"/>
                  </a:ext>
                </a:extLst>
              </a:tr>
              <a:tr h="536575">
                <a:tc>
                  <a:txBody>
                    <a:bodyPr/>
                    <a:lstStyle/>
                    <a:p>
                      <a:pPr marL="0" indent="0" algn="r">
                        <a:lnSpc>
                          <a:spcPct val="100000"/>
                        </a:lnSpc>
                        <a:buFont typeface="+mj-lt"/>
                        <a:buNone/>
                      </a:pPr>
                      <a:r>
                        <a:rPr lang="en-IE" sz="1800" b="1" kern="1200" dirty="0">
                          <a:solidFill>
                            <a:schemeClr val="dk1"/>
                          </a:solidFill>
                          <a:latin typeface="+mn-lt"/>
                          <a:ea typeface="+mn-ea"/>
                          <a:cs typeface="+mn-cs"/>
                        </a:rPr>
                        <a:t>Limitations of findings</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669755948"/>
                  </a:ext>
                </a:extLst>
              </a:tr>
              <a:tr h="536575">
                <a:tc>
                  <a:txBody>
                    <a:bodyPr/>
                    <a:lstStyle/>
                    <a:p>
                      <a:pPr marL="0" indent="0" algn="r">
                        <a:lnSpc>
                          <a:spcPct val="100000"/>
                        </a:lnSpc>
                        <a:buFont typeface="+mj-lt"/>
                        <a:buNone/>
                      </a:pPr>
                      <a:r>
                        <a:rPr lang="en-IE" sz="1800" b="1" kern="1200" dirty="0">
                          <a:solidFill>
                            <a:schemeClr val="dk1"/>
                          </a:solidFill>
                          <a:latin typeface="+mn-lt"/>
                          <a:ea typeface="+mn-ea"/>
                          <a:cs typeface="+mn-cs"/>
                        </a:rPr>
                        <a:t>Prominent subheadings</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020560253"/>
                  </a:ext>
                </a:extLst>
              </a:tr>
              <a:tr h="692354">
                <a:tc>
                  <a:txBody>
                    <a:bodyPr/>
                    <a:lstStyle/>
                    <a:p>
                      <a:pPr marL="0" indent="0" algn="r">
                        <a:lnSpc>
                          <a:spcPct val="100000"/>
                        </a:lnSpc>
                        <a:buFont typeface="+mj-lt"/>
                        <a:buNone/>
                      </a:pPr>
                      <a:r>
                        <a:rPr lang="en-IE" sz="1800" b="1" kern="1200" dirty="0">
                          <a:solidFill>
                            <a:schemeClr val="dk1"/>
                          </a:solidFill>
                          <a:latin typeface="+mn-lt"/>
                          <a:ea typeface="+mn-ea"/>
                          <a:cs typeface="+mn-cs"/>
                        </a:rPr>
                        <a:t>Short summary with conclusions for key questions</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1691177132"/>
                  </a:ext>
                </a:extLst>
              </a:tr>
              <a:tr h="536575">
                <a:tc>
                  <a:txBody>
                    <a:bodyPr/>
                    <a:lstStyle/>
                    <a:p>
                      <a:pPr marL="0" indent="0" algn="r">
                        <a:lnSpc>
                          <a:spcPct val="100000"/>
                        </a:lnSpc>
                        <a:buFont typeface="+mj-lt"/>
                        <a:buNone/>
                      </a:pPr>
                      <a:r>
                        <a:rPr lang="en-IE" sz="1800" b="1" kern="1200" dirty="0">
                          <a:solidFill>
                            <a:schemeClr val="dk1"/>
                          </a:solidFill>
                          <a:latin typeface="+mn-lt"/>
                          <a:ea typeface="+mn-ea"/>
                          <a:cs typeface="+mn-cs"/>
                        </a:rPr>
                        <a:t>Summary of findings tables</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590987791"/>
                  </a:ext>
                </a:extLst>
              </a:tr>
              <a:tr h="536575">
                <a:tc>
                  <a:txBody>
                    <a:bodyPr/>
                    <a:lstStyle/>
                    <a:p>
                      <a:pPr marL="0" indent="0" algn="r">
                        <a:lnSpc>
                          <a:spcPct val="100000"/>
                        </a:lnSpc>
                        <a:buFont typeface="+mj-lt"/>
                        <a:buNone/>
                      </a:pPr>
                      <a:r>
                        <a:rPr lang="en-IE" sz="1800" b="1" kern="1200" dirty="0">
                          <a:solidFill>
                            <a:schemeClr val="dk1"/>
                          </a:solidFill>
                          <a:latin typeface="+mn-lt"/>
                          <a:ea typeface="+mn-ea"/>
                          <a:cs typeface="+mn-cs"/>
                        </a:rPr>
                        <a:t>Clear references</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2452552178"/>
                  </a:ext>
                </a:extLst>
              </a:tr>
              <a:tr h="536575">
                <a:tc>
                  <a:txBody>
                    <a:bodyPr/>
                    <a:lstStyle/>
                    <a:p>
                      <a:pPr marL="0" indent="0" algn="r">
                        <a:lnSpc>
                          <a:spcPct val="100000"/>
                        </a:lnSpc>
                        <a:buFont typeface="+mj-lt"/>
                        <a:buNone/>
                      </a:pPr>
                      <a:r>
                        <a:rPr lang="en-IE" sz="1800" b="1" kern="1200" dirty="0">
                          <a:solidFill>
                            <a:schemeClr val="dk1"/>
                          </a:solidFill>
                          <a:latin typeface="+mn-lt"/>
                          <a:ea typeface="+mn-ea"/>
                          <a:cs typeface="+mn-cs"/>
                        </a:rPr>
                        <a:t>Ramifications of methodological approaches</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826990221"/>
                  </a:ext>
                </a:extLst>
              </a:tr>
              <a:tr h="692354">
                <a:tc>
                  <a:txBody>
                    <a:bodyPr/>
                    <a:lstStyle/>
                    <a:p>
                      <a:pPr marL="0" indent="0" algn="r">
                        <a:lnSpc>
                          <a:spcPct val="100000"/>
                        </a:lnSpc>
                        <a:buFont typeface="+mj-lt"/>
                        <a:buNone/>
                      </a:pPr>
                      <a:r>
                        <a:rPr lang="en-IE" sz="1800" b="1" kern="1200" dirty="0">
                          <a:solidFill>
                            <a:schemeClr val="dk1"/>
                          </a:solidFill>
                          <a:latin typeface="+mn-lt"/>
                          <a:ea typeface="+mn-ea"/>
                          <a:cs typeface="+mn-cs"/>
                        </a:rPr>
                        <a:t>Succinct methods/data sources/review approach and criteria</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986362118"/>
                  </a:ext>
                </a:extLst>
              </a:tr>
              <a:tr h="536575">
                <a:tc>
                  <a:txBody>
                    <a:bodyPr/>
                    <a:lstStyle/>
                    <a:p>
                      <a:pPr marL="0" indent="0" algn="r">
                        <a:lnSpc>
                          <a:spcPct val="100000"/>
                        </a:lnSpc>
                        <a:buFont typeface="+mj-lt"/>
                        <a:buNone/>
                      </a:pPr>
                      <a:r>
                        <a:rPr lang="en-IE" sz="1800" b="1" kern="1200" dirty="0">
                          <a:solidFill>
                            <a:schemeClr val="dk1"/>
                          </a:solidFill>
                          <a:latin typeface="+mn-lt"/>
                          <a:ea typeface="+mn-ea"/>
                          <a:cs typeface="+mn-cs"/>
                        </a:rPr>
                        <a:t>Avoid abbreviations</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801772899"/>
                  </a:ext>
                </a:extLst>
              </a:tr>
              <a:tr h="536575">
                <a:tc>
                  <a:txBody>
                    <a:bodyPr/>
                    <a:lstStyle/>
                    <a:p>
                      <a:pPr marL="0" marR="0" lvl="0" indent="0" algn="r" rtl="0" eaLnBrk="1" fontAlgn="auto" latinLnBrk="0" hangingPunct="1">
                        <a:lnSpc>
                          <a:spcPct val="100000"/>
                        </a:lnSpc>
                        <a:spcBef>
                          <a:spcPts val="0"/>
                        </a:spcBef>
                        <a:spcAft>
                          <a:spcPts val="0"/>
                        </a:spcAft>
                        <a:buClrTx/>
                        <a:buSzTx/>
                        <a:buFontTx/>
                        <a:buNone/>
                      </a:pPr>
                      <a:r>
                        <a:rPr lang="en-IE" sz="1800" b="1" kern="1200" dirty="0">
                          <a:solidFill>
                            <a:schemeClr val="dk1"/>
                          </a:solidFill>
                          <a:latin typeface="+mn-lt"/>
                          <a:ea typeface="+mn-ea"/>
                          <a:cs typeface="+mn-cs"/>
                        </a:rPr>
                        <a:t>Links to more detail</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833521599"/>
                  </a:ext>
                </a:extLst>
              </a:tr>
              <a:tr h="1280856">
                <a:tc>
                  <a:txBody>
                    <a:bodyPr/>
                    <a:lstStyle/>
                    <a:p>
                      <a:pPr marL="0" marR="0" lvl="0" indent="0" algn="l" defTabSz="1354501" rtl="0" eaLnBrk="1" fontAlgn="auto" latinLnBrk="0" hangingPunct="1">
                        <a:lnSpc>
                          <a:spcPct val="100000"/>
                        </a:lnSpc>
                        <a:spcBef>
                          <a:spcPts val="0"/>
                        </a:spcBef>
                        <a:spcAft>
                          <a:spcPts val="0"/>
                        </a:spcAft>
                        <a:buClrTx/>
                        <a:buSzTx/>
                        <a:buFontTx/>
                        <a:buNone/>
                        <a:tabLst/>
                        <a:defRPr/>
                      </a:pPr>
                      <a:endParaRPr lang="en-IE" sz="1800" kern="1200">
                        <a:solidFill>
                          <a:schemeClr val="dk1"/>
                        </a:solidFill>
                        <a:latin typeface="+mn-lt"/>
                        <a:ea typeface="+mn-ea"/>
                        <a:cs typeface="+mn-cs"/>
                      </a:endParaRPr>
                    </a:p>
                    <a:p>
                      <a:pPr marL="0" marR="0" lvl="0" indent="0" algn="l" defTabSz="1354501" rtl="0" eaLnBrk="1" fontAlgn="auto" latinLnBrk="0" hangingPunct="1">
                        <a:lnSpc>
                          <a:spcPct val="100000"/>
                        </a:lnSpc>
                        <a:spcBef>
                          <a:spcPts val="0"/>
                        </a:spcBef>
                        <a:spcAft>
                          <a:spcPts val="0"/>
                        </a:spcAft>
                        <a:buClrTx/>
                        <a:buSzTx/>
                        <a:buFontTx/>
                        <a:buNone/>
                        <a:tabLst/>
                        <a:defRPr/>
                      </a:pPr>
                      <a:endParaRPr lang="en-IE" sz="1800" kern="1200">
                        <a:solidFill>
                          <a:schemeClr val="dk1"/>
                        </a:solidFill>
                        <a:latin typeface="+mn-lt"/>
                        <a:ea typeface="+mn-ea"/>
                        <a:cs typeface="+mn-cs"/>
                      </a:endParaRPr>
                    </a:p>
                    <a:p>
                      <a:pPr marL="0" marR="0" lvl="0" indent="0" algn="l" defTabSz="1354501" rtl="0" eaLnBrk="1" fontAlgn="auto" latinLnBrk="0" hangingPunct="1">
                        <a:lnSpc>
                          <a:spcPct val="100000"/>
                        </a:lnSpc>
                        <a:spcBef>
                          <a:spcPts val="0"/>
                        </a:spcBef>
                        <a:spcAft>
                          <a:spcPts val="0"/>
                        </a:spcAft>
                        <a:buClrTx/>
                        <a:buSzTx/>
                        <a:buFontTx/>
                        <a:buNone/>
                        <a:tabLst/>
                        <a:defRPr/>
                      </a:pPr>
                      <a:endParaRPr lang="en-IE" sz="1800" kern="1200">
                        <a:solidFill>
                          <a:schemeClr val="dk1"/>
                        </a:solidFill>
                        <a:latin typeface="+mn-lt"/>
                        <a:ea typeface="+mn-ea"/>
                        <a:cs typeface="+mn-cs"/>
                      </a:endParaRPr>
                    </a:p>
                    <a:p>
                      <a:pPr marL="0" marR="0" lvl="0" indent="0" algn="l" defTabSz="1354501" rtl="0" eaLnBrk="1" fontAlgn="auto" latinLnBrk="0" hangingPunct="1">
                        <a:lnSpc>
                          <a:spcPct val="100000"/>
                        </a:lnSpc>
                        <a:spcBef>
                          <a:spcPts val="0"/>
                        </a:spcBef>
                        <a:spcAft>
                          <a:spcPts val="0"/>
                        </a:spcAft>
                        <a:buClrTx/>
                        <a:buSzTx/>
                        <a:buFontTx/>
                        <a:buNone/>
                        <a:tabLst/>
                        <a:defRPr/>
                      </a:pPr>
                      <a:endParaRPr lang="en-IE" sz="1800" kern="1200">
                        <a:solidFill>
                          <a:schemeClr val="dk1"/>
                        </a:solidFill>
                        <a:latin typeface="+mn-lt"/>
                        <a:ea typeface="+mn-ea"/>
                        <a:cs typeface="+mn-cs"/>
                      </a:endParaRP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726287088"/>
                  </a:ext>
                </a:extLst>
              </a:tr>
            </a:tbl>
          </a:graphicData>
        </a:graphic>
      </p:graphicFrame>
      <p:sp>
        <p:nvSpPr>
          <p:cNvPr id="10" name="AutoShape 2" descr="data:image/png;base64,iVBORw0KGgoAAAANSUhEUgAABFYAAAKQCAIAAAA6w2miAAAAAXNSR0IArs4c6QAAAARnQU1BAACxjwv8YQUAAAAJcEhZcwAADsMAAA7DAcdvqGQAAP+lSURBVHhe7L0HYFXHlbgP6g0V1AUCgUCARO+92sa9O65x+m6Ks4mzyWbzz2Z/3myS3U3vxSnuveAGBtN77733DhISoA78v3vP6PL0mp4K8PR0Ph5Xc+fOzD1TzplzXm1/5cqVdoqiKIqiKIqiKG2DMPNXURRFURRFURSlDaAhkKIoiqIoiqIobQgNgRRFURRFURRFaUNoCKQoiqIoiqIoShtCQyBFURRFURRFUdoQGgIpiqIoiqIoitKGaG4IdPny5aqqKnPSVGiBdsxJU2kRSUCF8UXwCKPD4osQE0aHxRcqjFd0WHyhwnhFh8UXKoxXdFh80UqFCX/mmWdMskkcOHCguLg4MjIyOjraZDWSsrKyo0ePnj9/PiUlxWQ1ieZLAiqML1pWmNTUVHPeeFpQkrNnzzZ/WI4cOYIwycnJJqtJNGGO2rdvb1J1hN6CCcKlq8J4ogvGKyqML3TBeEWF8YUuGK+oML4IXJjmvgp06dIl59g0mt+C0CLtqDC+aFlhmkNzJLniQm1tLTnNlKc5wrjShHZMN+og5wYK40mINQIqjC98tWOWZmCgj86xyVyHRkzfAqBFhrdFGgEVxivB0wioML4IHmGCpxFQYXwReDvtG2XTPamxiYuLM+dNory8nHANzHmTaBFJQIXxRfAI0wRJ3NY5p6gHXk5znrEQqqqqIiIiwsPDzXmTaLIwrq8FkQ6xBRM8koAK4wtPYZq2rVRUVKBKzREGMdCj2NhYc95UGpTE8zVYTzyHpWno6vVF84UJHklAhfFF8AgTPJKACuOLwIVpbgikKMGPLHKO0PwnGIINvDEJwEgE4pkpyrXD0TU5DVVE0VTdFEVRWi8aAikhjuOTCTU1NZIfMhD/uIZAIPmKcv0xamYrXejpGkRFRdE7o2mqa4qiKK0WDYGUEMf2xywuX76My4JbRtpcCwkiIiLEG4OwMOvTfSTkkqJcT0SzUDRgKbbIFwQFG9HR0dI70TgwFxRFUZRWhf4ukNImkBAoxIIfB9vntL5HMlQ7qLQWWIEQwroGod07RVGUNoKGQEooI56K5ZSFtFsmHQRzrijXHVl+sg5BMkMPuiaWRPooR0VRFKXVoSGQEuI4noogmaGE9EufmVZuOLICQ3410jvpYAj3UVEUJeTREEgJfcRZAXMecuCQcQztPiqtAlmEYM5DkdDunaIoShtBQyClraBumaJcH6wYKEQXpHQNzLmiKIrSOtEQSFEURWkxNEJQFEVRgh8NgRRFURRFURRFaUPo7wIpoYw8IX358uVLly7V1NRERkbK55jN5TrOn7/4q1/9fs+eA6TT0lK//e2v5eRky6XgJzw8vLa2tn379hEREaTlF0vMNUW5Xji6xmpE16Kjo0mYayEENqSyspKj/YvE4fYvA6m6KYqitD40BFJCGcct8xMCEf/87Ge/yc3tNGTIQE7PnDk7f/6Sr3/9n3JysqRAkIMfpiGQcsNxdE1DIEVRFCX40TfCKW2dkpKSPXv2jxw5bPDgATzGjx8dGxu7Zcs2c1lRFEVRFEUJLfRVICWUcZ6Z9vMq0OnTZ7/5zX//zGceu+WWSZJz9Ojx6OjotLSOb775Hqef+tS9HBcvXrZ1667Pf/6x/fsPkj9wYP933vmA/O9975sbN26dMWO2pHv16snVysrK8vLKFStW5+fnffGLT/7tby/u3XuA9De/+dUOHeKrq6v/8Y9XuUoVJ1Nqbdq0tXv3vPbt202ePJ6m5L7Hj58SGbwSrq8CKUGAo2v6KpCiKIoS/OirQEpbJyUliQDjt7/9y2c/+zUeO3fu7tQpm/iHS8RCPKTYmTPFBD94eOfPX5g+/ZOKioqvf/1LAwf2/f73f5SamkI6MzPjww9nEd5Q5aOPZvXr1+ef//kzZ8+W/P73z956602f/exjO3bsWr16HU0tX76qtLSMKlJAMqlFtHP//XdTOC4ubunSVWTS2qJFy2nfkkBRFEVRFEVpCTQEUto6ERERkydPeOaZf3/qKcKYdEKa73znP48dO2EueyMrK2PYsMFDhgwcNmxQbW1tnz69SRMOnT59lhiJAr169RwyZMCIEUOzs7Oio2MGDeo3fPig9PT00tJSrhYV9Xn88QepUljYp6ysTDIhNzeXYt27dx00qP/WrTvOn7946tSZEydO0b4UUBRFURRFUZqPhkCK0q5Dh4ShQwfy+PrX/+m73/1mTEzMW2+9X11dbS57EB8fl5ycRCI6Opp0bGwM6ZiYaPuiRceOKTQSFhYWFRVJ40RZpCksV8+eLf7P//zJ5z//1DPP/E9lZZVkgpQk0bVrbvv27Q8dOnTmzNns7MyMjFQpoCiKoiiKojQfDYGUts7ixcsJeCTduXPOsGGDCgt7HTt2Ql7PaXGIrD78cFbfvoVf+coXHn/8oYyMdHPBBWKhfv36rFy5bt26TSNGDJG4SFEURVEURWkRNARS2jpJSYnvvvvhkiXL5fT8+YsrV64pLCyIiorKysrYuXM3OcQt27btkgLNhMjq9OmzsbExxFrx8XEbNmw2F1wICwsbNKj/7NnzeXTu3MnkKoqiKIqiKC2BhkBKW6dnz/yvfe2L77zzwRe+8C88nnrqOxMmjLn99puJQ0aMGHr+/Hlyvv/9H8kXJDQfIqsJE0ZPmzade61YsWb48MEnTpwy11zo2jW3Y8cUHoRhJktR2h7Hj5/48Y9/wdGcK4qiKEpL0NwvxS4pKamoqEhPT4+MjDRZjaSmpub06dOxsbEpKc362qvmSwIqjC9aVpicnBxz3ngaJYnzRb1+vhQbamtrd+7cc/HiRTnt06egQ4cOrvnELdnZmRcuXOzWrSunhw4d7dWrR0REBAGSkz59+kxZ2XkKyJfI5eZar94cPnxU0tx3//6DiYkd0tPTqLV9u/WaUna2+fVVCjglJYfyP/vZ74h/Pv3phwnGJNMr4XVfik2/iouL4+PjO3ZsVrQWPAtG9cgXQShMWloaWsC6ZTXSckt9Kfa+fQf+4z9+/KMffb979zyTdUNhwAP8UmxdML4IHmF0WHyhwnhFh8UXrVSY5r4KhLgXLlwoKysz542HurRAO+a8qTRfElBhfNGywpiTJtFSkriC61ZU1Hv48CHykPjHNX/gwH6ZmRn5+d2IRrhKJpco4JomtpEChDFOJOOkyecqZUhTS24kV6WAkxAuXqwgpho0qJ//+MeV0FswwSMJqDC+aBFhAmHXrj1f/OI3lixZQfr8+Ys/+ckvOeUhv9Blv170S+f1IgpTgGJyev3RBeOL4BFGh8UXKoxXdFh80UqFaW4IlJycTMSWkJBgzhsPdWmBdsx5U2m+JKDC+KJlhTEnTaKlJAlm8N7+5V/+rU+fgp49801WAITeggkeSUCF8UWLCNMgKMWvf/3nO+64uaCgx4ULF3/1qz/07t3zi1/89JNPPrxhw9alS1fExcWdOnVmy5YdUn7p0lWpqSmu39N4ndEF44vgEUaHxRcqjFd0WHzRSoVp7hvhFCWYsd4GF8Ab4YKNsrLz27bt7N49LyPDetXIP84b4SIiIkiHhYX5emeOolw7HF27Fm+E++pXP//qq+9MmDD67rtvY29bsGDJwoXLnn76K4mJHbjj0qUrZ82a953v/Mu0aR8eO3by29/+WnV1zTPP/C/RUf/+fU1DLQQ2JMA3wimKoijBjH4dgqIEHTh2I0cODST+UZSQp6zs/K9+9aczZ86MGzea+IecHTt2L1u26tvf/sE//dM3v/zlbz377POHDx8hFho0qP+JEycrKqpKSs5RsmvXLtKCoiiKorihIZCiKIoSvNTU1Nx9921FRYWLF5tvrq+oqOzfv/Bzn3tcHl/96he/852vJyTE5+V1iYyMPHLk6M6duwsK8jt0aNa7MhRFUZQQJvyZZ54xSUUJUZy36ISHh5Mwub65cOHiL3/5h5deerNjx5QuXTq7ZdLI229/0KNH9wYdrOrq6ueee62ioiIrK0MSTmstSFhYGF1r3749CXkXnL4zR7lRiKJBhP3tcCa3GZSUnCPyefLJRzp1ynnppTf69euTmtpx//6DpaVljzxyHzGPfI9IRkZ6eHhYVFTkiRMn9+3bf+zYiZEjh2ZnZ5pWWg7Uv7a2lqOqm6IoSqtGXwVSFHfWrt1w/PipRx99oGfP7ibLJTM9PW3z5m3EM+aCb3ABd+/ee+rUaSdhLiiKEjCRNgMGFI0YMeT551+9cOHiiBFDjx49tnLlWimwdOnKv//95erqamKSQYP6L1iw9PTps3l5uXJVURRFUTzREEhR3CkuLsnOzho/fnRGRrrJcsns27f3v//7Nxv1BHNUVNQXvvDEmDEjzLmiKI0kNjb2/vvvvHixYsaM2V26dH744fteeOG1L3/5WzwWLVpGdCTfTU/k07Fjiv0irflqe0VRFEXxRL8RTgllrDfA+f1GuAsXLv7hD3/bv/8g6X/916/17Jm/bNnKn//89xUVlRMnjv3a176YkBDPJdfMBx+85+233//MZx45f/7Cu+9+lJ6etmqV9Wz0k08+PHq0FeScOHHyd7/769mzxYWFvfbs2T9p0tg77rjl5Zff6t27x9Chg0jExsZs2bKdAt26dZVbVFdXk087qakd+/btw42eeOIhgi5px5GNhCfyzpz2+o1wyg3F0bWW/Ua48vKK3bv3svjj4mLtV1P3RUdH5eV1IX/bth1VVdWUSUtL7dmzOyufdGVl5f/+72/uu++OAQNa+LvgBGyIfiOcoihKCKCvAiltFwKPV155OzEx4YknPjVixJDf/vYvRC/5+d3sTxFkTZ48DjdOSrpmEk1t3LgFD6y0tOz992fg/0j15557leq0+fbbH2ZkpJHZpUvnDRs2Ux3XbefOPSdPWu+II7FgweKbbpr4qU/de+zYiRkz5lCA4Id8csjnKunKyiraKSrqTTs33TThrbfeJ1qzZVGUNgSRD8EMR9IEOb169SD+kfyhQweNGTOCB5kS/8DZsyUREeH6LjhFURTFPxoCKW2X06fPrly5ZvTo4WPHjrzzzqm1tZe3bNmRmZnRs2d+enpav36FkZHWW2vANRMHSzIhLa3j+PFjqE4j586VEhfR5rp1GydOtDJxznr0uPppIoeBA/txdeLEscRUR48eI2pavHhl7949yCGfq5QhWDp8+ChR0/Dhg2+//ZZ77rndiccURfHKtGnTf/GL36NH+i44RVEUxT8aAiltlzNnzlZVVWZnZ5Pu0CEhMbHD+fPn5VKAUKtjxxQS1ue1IyNJuLaZmtqxoKCHVa4+WVmZBFdhYWHR0VGcVlZW7dmzV97JQz5XyYyKinziiYdOnDj1L//y79/+9g9WrVp35UoLfL+WooQwAwf2e/TRBwYPHuC8KKQoiqIoXtF9Qmm7xMREX7nSrqqqypy3BK5t1tbWlpeXS74fwsPDExISzp+v9z43fLiiot6f+9xjjz324J133rpkyXKiIHNNURRvdOvWZdiwwfKuOUVRFEXxg4ZAStslMzMjPT1t1649pA8ePLxv3/5u3brKpSYjbcpvOJ45c3b79p2S74fY2JiBA/tu2LClurr6woWLS5euIPPixYu/+MXvw8PDxo8fPWHCaGKkdu30m0sURVEURVFaAA2BlLZLYmKHJ554+OOPZz/11Hf++79/fu+9txcUeP/WtcCRNpcsWUGbf/vbS2lpqeaCb8LCwqZMmXDuXOk3vvG93/3u2bS0NDKjoqL79u3zu9/9lXa+/e0fZGdn9utXKOUVRVEURVGU5qBfiq2EMs4X9fr6UuyamtotW7aVlV0gPXBgUVJSEokTJ06WlJS6fs0UOJmVlZU7d+4hQYP79h3s29f61oTy8nLJjIuLc9pMTEyIiYlJSUnKyEjnqmtCPvBDdY7du3eVb4o7deoMVXbt2rt//8F/+7d/4UabN2+vrLTeU5eb24lilhwehOuXYitBgKNrLful2MEGNkS/FFtRFCUE0BBICWUct8xXCBQkvP/+xxkZaaNGDbtwofyZZ/5n0KD+jz/+kLnWEEQ9tbWX8MM0BFJuII6uaQikKIqiBD8aAimhjOOWBXkItGzZqhdeeC0qKgohMzMzvvzlz2VnWy8TBcAVgp7aS5fxwzQEUm4gjq55DYFOnDj13nvTR4wY8o9/vMLpTTdNJP2nP/2juLgkLy/3n//58wkJceSvWLH6lVfeJtGxY8pXvvL5rKwMqSslST/++IMjRw4LpKRr/p49+37zm7+QGDp0UGwsosXcc89trvnwjW/8s3yF/YUL5X/5yz8OHDhMGjmlZB1X7BCoSkMgRVGU1k74M888Y5KKEqI4zhkuCwmTG0ykpqbk5GQVFOT37dtnwoTRXbp0NhcawOoLIQ9hHX4YwY/EP+qTKTcKUTQgIOdoctu1O3XqNMFJQkLC2LEjCE7ef3/GwYMHx4wZWVDQffXq9SkpyV275hLVLFiwbOLE0fLrW/PmLRwyZFB1dc0f/vBs9+55I0cO7dIl9+OPZ5MmyHnppTemTJk4cGBfpySZv/jF7/v0KaBkjx7d1qzZUFx8bsCAotOnz/7yl3/o379w7NiR6Mezz76Qmtpx1KhhxD8vvPDahAljaQSRZs+eX1jYOyoq8pVX3kKDJkwYQyMrV64jZOrcuZPphnnf6SWOqm6KoiitGv06BEW58cTFxY0cOWzixLE88PBMbgNYcZ2EdyZDUYIYAobCwgJW+K23TomPj+/YsSPR/k03WWHM9u07L1wo//jjucOHDyaHMnfddWtt7eX16zfW1NTs2LGbwIbMqVMnPfLIA2lpqefOlR47dmLMmBFS8vbbb4mOjkxMTLj//rs4JZNGhg8fdPDgYcKwbdt2xMbGPvjgPeQTHcnH8Kqrq6dPn923bx/aJP/uu28lf/78JZTfvXtfTk6WNPLII/d17drFkt7SMtU1RVGU0EFfBVJCHztMuLavAtnPKL/ar1/fqCjrB1KFkydPPfvs84Q0CQnxJqvFsHphP/l8Bc/y8pV27fVVICUIEEUDt1eBSkrOLVy47O67b0tJSeZ0+fI148aN6tatK2v1wIFDp0+f7d696wsvvLZnz/558xbPnDl3wYIlW7fu6N27J1HKqVOnp037aMGCpZcuXZ40aWxMTAyNr1mzYc6cBZ98Mr9fvz6UQbUjIyNzczsROP3hD8++8cZ7GzZs5l6Up8HOnXMIrrgvdXfu3EP1/v2LXnrp9Z07dy9atJzbzZ27aMuW7ZQfPXp4RUXlq6++vWTJyjNnisePH5WcbH1Fiq1sV9q3uxIeHqGvAimKooQA+ipQ07H96tDE9FCp48KF8l/96g/EOebcg3PnSvHJampqzLnNxYvlZHI05y2G9eKPtf7MH50vpfURGxtjUjboDhHFlCnj7rnnNnl861tfHTlyKIHN/fff9ZnPPFpU1PvZZ5//xje+t2LFmtTUjv/8z5998MG7CT/++79/9l//9X8nT54SJf23f/vPqKgoqg8c2E9aLi+vcH4sldAlJiaaBNFURUXFmDEjndt9+cufu/vuWykwYcJo0iNHDvnoo5nf+tZ/fPDBx/U0TtVNURQlJGhuCHT58uXm/7g+Lbg+X9g0WkQSCEQYaxt02Qjl1BVaqK6uNifNgEZoypw0lQCFMZ1pZ72e4HrqEDzT1CKSNAr8M4IZ4hxzfiOxp6a99ah78vnqZAXPHEHzhQkeSUCF8UWLCJOQkBAdHUWcM3nyeOeRnZ3FJY6kP/Wpe55++quZmekLFy7ljlLyqae+9OijDxw/fnLr1h2HDx/Zv/8wYcx9993FpT59CqTljIy0U6fOSBpFFi2OiopMTU3t0qWz3Ege+fnduJScnET67rtv/8Y3vty/f+GsWfPspzYcLfNiG70SenMEISaMDosvVBiv6LD4opUK09wQ6KBNWVmZOW881JVGzHlTkUaaIwkEIoyEB3bUcOWSDcPtRkVFBVEHG6c5bxJUpxGaMudNJUBhnL44HbS7a2jZaTInTaKlJAkchu7ddz88ePDw7373V3kh6MMPZ37zm9/j8cMf/vTkyVNSDJYvXyX5nq8X2U9R/9HtKgnJcWvHN9aq84y55VqrU6UGkRaCQRKQRlQYT6SRZgqTkpI0atTwd975EE3hVPQFBXESycnJ48ePCg8PT0tL3b//IJlc6tGjW//+fWtqalNSki9evFheXj569IicnCzKv/baO9JyYWGvpUtXitJRkTSJmJjoKVPGv/fedNE7dPzFF99YuXKNk4iPjxszenhMTExaWkp4mPWskID2WY0GQIsMiy4YX7SIMNKCDosn0ogK44a0oMPiiTTS6oRpbgiE0+wcm0bzWxBapJ0GG7G2wLr4B2p9wD4tb4U3502C6jRCU+a8qTRKGAmBwOms0CLDCy3VQvPbCZywsLC+ffvggY0ePTw1tePevfvXrNkwderkO++8tby8Yv78JVKMGGnv3gNk9unT649//LtrSINf9cYb0yIjI7k6bNjgl156Q963g8PHKZldu+ZOmzadYqaCd6zpsF/5IWEe7U3ComXnqJnthFgjoML4okXakTe8YXK++93/9/TT/x/H7OxM1C06OpLEj370czL/9V9/gH267bab0tPTSkpKpeQzz/zvTTdNKCjokZ/fLScn+3vf+yGZM2bMGTduFAFPcfE5LhHtSAszZ84jasrISMMqjh8/uqAg/wc/+Im0jPbl5nZG2Tt1yn7uuVfJfPrp76PsDz98H5nyWSBH1wKhRYalRRoBFcYrwdMIqDC+CB5hgqcRUGF8EXg7zf1dILYNiIuzftKhyZSXl7P/gTlvEi0iCfgXxo4OLAgV2rdvX11dbS6ECnTc+nivC+ZCME1T4JI4k4UycF+qSIxnLgcM/tZTT3376ae/OnTooJKSc0ePHu/Tp4CmfvSjXyQnJz399FfWrFn/r//6Hz/+8Q/Gjh156tTpH/zgfx5++N68vC7/8R8//tGPvh8TE/O///vrp576Ei7XxYvl//d/v5k4ccygQQOefvp7t912Mz6W0yaembmlO+bpZ/5cTVtH6+sQrrSLYKYIdKuqqqKjo6OiouwqTaRF5giav2CCRxJQYXwhwsTGxoqu1Xr7XSCW/datO4qKesfHx6GM27fvItKQr0Y4duz4xYsVPXtav8mze/e+gwcP2TXaDRkyUAqgHWvXbpDMrl27+CnpZGZlZfLYsWPXoEH9uaPTApkffzyHKOi+++7klFtv27aTBBQW9iKCIoGo69dvrKysRM+ystLRSlvFROmuREbFVFfXMmKoKrgZSVdkWIJ5wTTBEgbn6vU1BQ3S4pKY8yahwvgieIQJHklAhfFF4MLoT6M2Ahkr9nggjdlllOVSyMDKk66x6wM5Td5dggH6AsxXC4ZAJ63veXuhuPhcUlKHw4eP9e3bR0Kg//u/X//+9z/PzEznXj/96e969+4xYEBfCYEuXLj4jW/8e1FRH1HsPXv23Xnn1M997vGlS1e+8877kZFWxDJlyngy7bt5IgLbxyuXrT+2NyYdsf0zEwLhk3HaqqdMaaVYy9F3CHQDWbly7a5dex955D60D+X94Q9/9sUvfprQyFz2jqVftpZZf+wM7Ib1J/AQKDgRo+HgdtrqcBv81jUXiqLcWPQb4RqHbBiy00tOiCFd4yiYXMWFBQuWXrhQfvvtN02ZMqFTJ+tpYyHKhgQDaD2F7EJUVGR6ehrlqcXjX/7lnyZPHk/mmDEjnnzyEXKGDBnw1lvv7d2731Sohz0R9nT4whRUFMWDzMz0LVu2f+c7//mtb/3Hr3/9p1tvnVJQkG+ueWJpk61TtmZ5YhdorVjyS/dCEaeDiqIogaAhUKMRa9u0FxNaBdJBc6J4cOzYiZiY6IkTxxYU9Dh48LDJtT4LdGTr1u0kDhw4tGPHrq5dcyUfMjMzcnM7p6en3nzzpNGjR2zfvrOkpOTkydN/+tPfu3btQiYPhtzbi4rWRNhPbJKQB6cmYeVSTSdLUXyTm9vpiSceuv32Wwh+OE6ePC4+3vfvdFnKJh+xc0kbg9i6DaMIL8faOi61ckw3XD7FCnZ3FUVRGkB/GrXRYGGxthjf8PBwEiY3VAgLC6Nr9ps7rPfCScJca7XIvshkMWUkTG5joOKWLdvmzl2UnZ2ZlZUxY8Yny5evOXu2JC4u9uLF8rFjR5w8eWrFitU5Odkvvvj67NkLbrppwvjxo7k0b97iyZPHZ2amJyUlffDB9Jkz586aNQ8ZJk0an5iYcPjwsRdeeG3+/MXz5y8ZMmTAuHGj6n+Mx4Q3/Lmato5WdyQN1gyFWW+EY75CZsqUVgoLEkUD+QoWk3tDQSlQwPz8bjy6ds2tr2KuWDplaxn/bZ0zCbDTNuFWv65gEFqXuiG5HCVBzCDpkEHmwu6rRauYFEVRbiz6WaBGIKbWfu7JevKJrZSjuRYq4LhUV1ezwcsHS+z9vRXvJTJluGJMWXM+CwS7du3dv/9g3769k5OT1q7dWFFRSTiUlJRYWlpWVNS7rOz8rl170tPTdu+2vnt3+PDB8i29mzdv79evT3x8fHV1zfr1G8+ds76lsVu3rvJWnJKSc6tWrbNab9eOljt1ypG0jQhpHy2JLVdMOiQZAknLEQuPYZr0s0DKDUQWJPqFVQyqzwIFjKVNtpZZf+wM8/kfQRLRMXE1NZdb3WeB7B5YMEGYiBb5BY+gghmRiXAMYKuYF0VRbiAaAjUC2UIkBGrUHn/kyLHMzHRstDlvKhcvlv/jHy/fccct3bvnmaxGcurU6ddfn/bII/dlZKSbrPpoCBQcWGIz7nWuGBL7C4HCI2KZptAOgezOhgIhOTsgC7JVhkCiU/Z73kDSdr73EKi29korDYHEEiJ26H2XKdaPI3MhBlCQS20Q5tqkWjlteRKV64B+FqgpNMq+rF697sMPZ7HxmPNmUF1ds2LF6uLiEnPeeC5cuEgLHM25EoxYq8s2/JbXJQ+Xz//YvoztkNUlJT80MT2s66M5aZ24dUFOlRsPytZeVEwUj4StXNa5zJT1EKy81oaIzZEQCCQz9JDetdI5ahGsBWrjdtoaceuCnCpKy6Ih0DXnyJFjBw6Y369QlIawX+2xTL71MOmGMFVDC7euuZ22RqQL4HoqaeUGwfjXadnV+TFJl4x6mKqtCiO6HQVxNLmhhXQQzHlbwq3jbqetEbcuuJ0qSougb4RrBKKEl+q+hcbznR6rV6976633Jf3QQ/cMGzaYnF/96k9nzhSPHz/qn/7pMxkZ6TNmzF6wYImUSUlJ+sIXPk3mqVOn33hj2oQJY6ZPn1VSUsqlL3/5c/Jut4sXy5977uVDh46Snjx5/EsvvS6/TsOpr6Y++mhWXl6XmTPnDhzY/6GH7i4pOff3v78kzU6ZMv6FF17/0Y++7+utdPpGuBuKCGYfPX7/x/pj45K0CAsLi4pOYJpC6Y1w9Ms5tsgrqMEGM8VRZioE5gvsxdjq3ghnaROi2ynr6PXNb/ylZ1y/fOVyTGz85cvtW9cb4aQPjhlkajiaa6EC1o9OYf1IcAwNMxgg1gKtO6q1VJTA0W+EazSylwCmlqPJbddu374DL7/8xrBhQwoKesTFxS1evKx//yIShw8fraqquf32m4k6Nm7cMn/+0hEjBvfo0b1Tp+xVq9afP3+hf//CM2fO/vGPf8M5HziwX9euuZxu2rSVOAdlf+ON92hh/PjRlN+wYfO6dZtuvXVKTk42wZWvpv7wh7/Fx8cPGTKAO3bokPDXv76ABRkxYigBElIdP37i1ltvkh9T94SdAxsqWwhY23vrtzjW/m/PGuNAwuQGHZaQjHWdK2a2Nck3l21ckhZMUERENMdQmjKQ3pFgQYKtcyEC/WKmpJsyWaExZUDXpI9u5jHoEJ3y8vkfcybUJaw/VokrVyIjIq+0a48laXXqhvCtY2qaBHNBp5gLZ1LAXGsDWIvUXrhqLRUlcPSNcC3G7t17iVWmTJlw2203Pfjg3XfffTvxT+fOOf36FebkZI0fPyohIT47O/O++26/886plOE4bNigPXv2Y7CoXlVVnZfXZcqU8Vy6446pO3bsLik5d+DAoSVLlt977x1SfvjwIY7y+2nqwoWLPXrkkT9wYN/Nm7cdOXL8gQfu5vTuu28bMKAfN5IWlGDC2r3sqbW8rrpTk7ByzQ5ne2EO1u5gIWVCBumRdI0t0EmHDG49svqsXGdQtvqf/7HSZjJkUqwHf81/R9usAq2Y1t8Df4TEFDUO6a90HFzToQE9kkBIsPqsKC2EhkAtRteuXTn+8Ic//e53n9m+fdfo0cOJeeSSQ+fOnQYO7Hfw4GHK/H//3387b2ODhISEwsICecE3JSWJY3V19b59B2JiYnr37skplwYM6JuRkWaVbqipbt0sYWDr1h0EYPIznVFRkUOHDuSqXFKCBsvHsrcy62HSjcE0E0JIv2TnM1mhRWj3LrhhzOu0zF5oTsLlrz9MM4oSHMiyDG17otZSuRZoCNRidO/e9atf/eJNN02Ii4v99a//9O///l9r1qw31+ogh/w///k5oprx40fLj8MI0dFRnr/ZV15eERcXFx5upokCFJN0gE1dvFhOECWRFbi2oAQHtlm3npO2n4w22F6apGwkx07ZRxv2BPYFHlIyxDCdDNFtj345T23KqeQr1wVLm0zSfgnIVdvkqmianVEPKacoQYUsTkyKOQ8tpGvSR5OlKC2BhkAtRlRU5JgxI+6445bPf/6JRx99gMBj/vwlrp86JU0O+bfeOuWhh+6hZHZ2lrnmg9TUlOLi4upq86niixcvnj9/gUTgTaWlpZaWljliXLhw8cIFqwUlOLBtum3Zm4NpLISQToXwM3/0S5/XvN7U6VozNc60pijBgazJtmMtVQeVlkJDoBZjzZr1f/zj3y9eLM/N7TR16uT4+Ljk5KSwsDAnjLl06dKZM8U5OVmTJ49PSEig/IwZs01lHxQU9LBDqcWkCWNmzpx74sRp0oE3NWzYoKNHj61bt5E0sn3wwQz9LFDQYNlx+5UfEubh8vkf7LyFdWqSNvZzYWwH9o7A/1Db9pzuWP20kdPQw+ldCPcxuLBea633+R/rYUZf5sJ6uIKeOUfLC7tMeat0KMG+wM71ve/90O3xy1/+cfbsBa5Pme3ff5B8tiFzXkdlZeXy5av/9Kd/fP/7P6LA73//V06rq7186RyjePLkqWnTPvrJT35JyR/+8KfPPffK9u27amu9fI8Zt0aAn/70t5T8wQ9+8pe/PL9x4xavJdssjKeTEOQ0xDB9s3snR0VpEfQb4RoNGmhthR7fq0NYsmDBUkz2woVL585dGBkZ9cADdyYnJ7dvHz5z5uy1azf26tUjJyd7wYLFixevmDt3EcFMXl7nbdt2TZgwpra2dt68xcQz8kVtJSXn5JTyaWmpixcv/+ST+XabkSdOnJw0aVynTjmxsbGBNJWYmBgXFztr1lyKzZmzMCkp8fTpM7fcMkm/Ee5GY/le8udq2jpaokqav3baSdbhmra/ES46Jo5jSE4ZaTpFWvJDA5kjeufMl2Aut2Zk1iDIvnbMXj+iTbbO2f9EuewLNk7Cpt6JQ1RUdPswDEnofCMcIdBf/vKPjRu3JicnkV9TU8ujurp6794Dq1atO3bseK9eBWwilNy7d//Pfva73NxOo0YNk7pw4MChZ599ns2FjSM1tSMb04EDhxcvXnb6dHHv3j1d33fN3jRnzoJ//OPVLVt2xMfHpaV1ZAC3bt25dOnK0tKy7t27RkdHm6Lt2h06dOTPf36OcOvcuVJGu7Kyavv2natWrUWwHj26R0ZGmHJ10BTCMxf2tISIGQwQWZkyp/SdtOSHBjKPdMqZVkGuKkpz0BCo0YitAbeNhOgiOzszMbEDO0SXLp3HjBmen9+d/NjYmOzsrKysjIKCfKx8UlJSenoqZQYMKBo3blSnTtn5+XnsB507d+rRo5t8hgf7LqcxMdTNTE5OpHFpc9Cg/rQTHx+fnZ0RSFNsHl26dGJbomReXpdJk8YWFvZ2rnqCldEQ6Npjy8C42rbdSltYHphJWZgcO2kfbeyno+VvO/uFIMq0j4kNzRCIpSj9srsZOsgc0TvxpOUUzOXWDDNlW8cg/OZlS5tM0vrcnbOirJUmV0XTSDpHB9E1jlHRMWGhFQIRXcyY8Qnhx9e//s9jx44YNmyQ/Rjcr1+f8+cvTJ/+SbduXXv2zKebx46deP/9GexBTghEzh//+LcdO/bceefUm2+eOHLksAED+rK/VFVV0ybhIlEQY0VJ7jh37sK//vWl9PS0e++9feLEsdyiqKg3jVdWVs6YMZtIrKiol2xMxDmvvvr2/PmL7777tjvuuGXcuJFDhw6kqTNnij/5ZD47HbXchp254BZktrp5aT7W0gwOa3nxYsU//vHSu+9+VFNziWVgcpuHzCOTG3rWUrnh6E+jNgLbzvj7adQQgN1Rfxr1GmOJxJhaTpZ1FuhPoAriivGX69KX9mHhHTumM00yZbJJWC23TugRR2fK6AudIi1XQwOZI1mQrvu6udw6sZelpWtYRboWLOZRdMrL7/9YGlQnNSnzlx5w/XLdUXLBCYE6JCZFRES10p9GlamJiYnhaK5Zbzoofeqpb5P4/e9/Ll9G6rBly/Zvfev7Q4YM/M///LfY2Jg1a9Z/7nNPff7zTzz99Fe4SiPPPffaO++8/+Uvf+7WW2+igNSCEydO/exnv9u5c/dPf/pfhYW9yDl48ND3vvffaWkdn3rqn3COWfNSEk6dOv3Xv75IwPPd737jppsmMp7Hj5/4xje+l5fX9Qc/+HaHDuYrTOnC9u27vv/9H+Xn5/3Xf30vPj5O8gWsH/JQNzTMYIAwJhyDx1ouW7bqtdfeIb4tLCzo08ea9+YjS4WlG0rWUgkS9LNAinI9sXYs23hbXlfdqUlYuTbWqaSEOvfL9sP4b8U+/Jcc/khdRVHcQdma9Ps/TvzjaJlAjlW1bZCdnZWamnLs2HGvnyAlzvnkk3m9exdMnjzONf6BzMz0W2+dwlgdPnyUU8ZtyZKVhw4dueeeO3r27O4a/0BGRvqDD97doUOHWbPmlZdXkFNRUVlaWsatXeMcvF5ip379Co8ePV5WVmZylWBi69YdrJl77729peIfRbmm6BvhGo29KVpEBN07PVoANqdL+ka4a4XlY8mfq2nraIknacEkr2bUT7uAR8YExccncAzJKZN+kTYXQgKZI1mQzpSBudyakVmDIDCP9poRbRKdMwlZTdYfO2X+2v/lpO6aN6KjYsLrXmdw5s66UdCD8F6nRt4IR+L2229xi2ROnTr93nvTu3TpfMstEyMjI93eCLd+/eY335x2//13Dhs22G0QOO3YMblnz/yCgvykpEQCmxdffIMx+8xnHvH6w3SJiR127tyzZs2GiRPHUhHxli9fs3v3PuRJSUmOi4uV9hl24iV5+1xUVKTUFZgLalGs1c1L85GV6XSftLlQn7VrN6xZs37jxq2vvvp2cnJiTk7W6dNn/vSnv0+fPnvevEW1tbXOW9fs97O9PG3adPJ3797bp09vRttrppSHmpqad975cNq0jwiYjx49xtQTvu7ff/DnP/895XnIHSnpKYa04AuZR3oXetZSueE091WgkpKSY8eOub6q3lioSwu0Y86bSvMlgZYSJvRo2WkyJ02i1c6RvS1ht5v6+z8mbZ6TlodBWgg9VTp37pw+3euV4JkjaBFhrg1X9UteAnLVNrkqmuaibVepr2vmUddcw7TqOcKqEPDg0Z45UzxixJBoly8qcNizZ19VVXVeXq5Xf5TQZfz40bm5nUifO1d68OCh7Ows511tbkRFReF/nzlz9tChw5wmJSU98MDdFy9e/PvfX/7xj3/5k5/88oUXXlu3bmNZ2fnCwl406/YuuCbTqueosRw6dORvf3uRKGL48MHp6anEJ3/4w9+YFE4HDeq3fPnqWbPmUYxQ5+9/f/Hw4aPk8yDBMiCI5VhRUeFkEtVIswLN5ufnZWdn8hgwoG9MTAyhzrPPPt+tWxfKc2QGyaGkmxhS3T/V1dXHjx8PhmkKvQXTxoVpbgh0+vTpCxcuNMdNoS4t0I45byrNlwRaSpjQo2WnyZw0idY5R5ZH5dXNajJWXGT/uXzJeGWhp0pnzpypqqoyJ4oLwTNH0CLCtCR1utbiGieYuzREsM2R/bNy5825B4cPH/vf//3VD37wE3n853/+z//8z68+/njOhAljx40bhcNqyrkgP1IXG2t9WZx/0OKKikriHK/tCERHtbW1BDmkIyLCJ0wY/a//+tSgQf137tz97rsfvfjiG7/5zZ//+79/9tpr7xBQSZXmE2xzdK31iBEm8Ljnntu7dMkl5omJib777ts4ve++Owl0p0//5PTpM0eOHF25cs29995BPo/HHnuwd++exLqLFi3Ny+viZHbv3tU0ahMeHj5kyMCePfN53HzzJFqeP39JUlLiww/fT3mOOTlZzi8luooh1f3D+vG/egOhRaYp9BZMGxemuSFQcnIyFtDrS9sBQl1aoB1z3lSaLwm0lDChR8tOkzlpEq1wjiyfyX6a1HrWWR4un/9x/Kr6HpvtcJknnq1Ax0Ey62G3E4KqlJSUFBlZ7+0uihA8cwQtIkxLYr3WKipW9+KPKJd1bqmV5LiCSjlHW7u8aJnAdasZGm7orTjBNkcxMTHx8fHm3INLl6zwo7QOHIhOnbI/+9nHvvSlJ7OyMk2h+oSHN9d/8AMR0c03T/ziFz/9ve89/W//9i933TUV+ZcsWfn886++8spbOMSmXPMItjm61nrUvXu31NQUEoQiu3bt3bZt109/+lsi3mee+b9Zs+YdOHCIsPbgwUMpKSmFhQVSpaio99ChA+PjY/v0KZg2bTqFn332+by8ruRLAa9UVFTt2rVn1Kjh8rofx5tumnj48FHyOXXECBB2Af+rNxBaZJpCb8G0cWGa+1kgFiVuSkSE+5f0Bw51aaGZixuaLwkEIozZIpv0ZvejR4/HxsaE218Sej0pL6947rlX3n9/Rk1NbX6+v6+qDPPxWaCWnSZz0iSaIInl1tjQI47SqeuF7Y8hhP3HpB1wpyyHShwyy02z/lmYv3WimxKC7abZfy6340CTDAh3ioqKQvNRe+uuzeC6qZIfpItsexgymTVzISSwF0azPgsUDHPkIMKIWWOm6BdHThtrHlsCe51Yq8VWGvNPtMe+YOMkbOqd+IeOsSQjI6MCmbhgm6PExERk9ty5nC/Ffuqpfxo7duSwYYN5DB8+eMSIoYMHD8jISHM66PZZoEOHji5cuHTSpLHdu+dJAV/gcM+duyg6OmrKlAlun+ERGNulS1etXr3uwQfv6dKls2QibVJSYl5el169evAoLOzVp0+vQ4eOrFq1bsiQAdnZ9T5DIl1DVBJgT0vDChVsc9Q0YczibOizQDt27Dp16szkyeO4xcWLFe+880GnTjlMMSPJg3EeM2ZE7949d+7c7RQzNe0XeXJyspKTETBxzpwF69dv3r//ANPh9hTVihVrOLI8cDnef3/6+PGjc3Ky5dLZsyULFiy55ZbJBFqe7fuBTlGSfU1eRbQn1sJcDhgaaf40hcaCcaWNC3MNn8VR3Fi3buOMGXNuyBdWbtq0ddOmbUVFfRr86GFI4moxSTgbxnXBDlXMHUkQtLBjIUP7K+3CrrQPa9cemx6OkW8fZh5hYZFh4ZHhEVERPCKjI6Oio6xHTFR0bDQPKyiIi4mNj4tPiE9I6NAhiYN0EKSPoc3p02cWLVpmTuqze/de+UapFsFXa8eOHUcGLs2evSCQdxu3NWQdyoK8EXBr17s7aZHNevDXOqn/dIRgRUTGp7TT9sNW4XbWMw6WJpuSIUZsbExBQX6fPgXy6NWrZ3Z2ZkyMl48AOeTn53XokLB79z7MnMly4fz5888//9r8+Yurq2uIvnr27H7kyFFf7/KvqKjE82Z7wilniOfNW/yHP/y1pMS84Q0/Oy0ttV+/wjvvnPrww/eVl5ezo8klpWmEh1tPmRFt3nffHc5j6tTJTGjHjilMU3W1+zfad+2aSxli1C996TPMBdEvE2queRAVFZGSklJcfHW6jx8/gWNKvjlXlCBAQ6Drx8GDh/fs2WdOri+bN29jd3nwwbv79u1jstoMxvexE7W11q+eV1VVsYnCxesEN5JHhXmU86gsl0dFFY+KyqpK61FTWVVTVY2Q9qPmUk3tpdray7WXrly6ZCIoCZ/kxxkjI6NiYmLi4uJwGqSbTmdDmPPnL+zcucecuEA0smLFWq/f3tsE/LS2evUGZGD88RHDfH+2oS3DOpQ16bogybkuEMNwd1tTzMuuPMLaW881mKcbwsxzDdbTDeHhEebpBpdnHKKjY6OiY5xnHOLi4nkkWM84WC+kuPWrzZKX1wVXeMWK1adPnzFZLuzateeVV95CVRmw6OioceNGnj1bsmTJSs94iTljh9qwYfOoUcOysjLIOXToyKuvvkMLUsAhMjKCm6J6TKXJUpoEG8eECWNmzpx74MAhyVm3buNf//pCeXlFXl5XNq1t23ZIPgXIP3OmmCNlmMqJE8cOHz6IS9HR9b4/0BXaZ21Mnz5b1gZH0uSQLwUUJRjQL8VuNNhr+9l9f2+EW79+05///NyCBUt4JCcn4iqR88ILr+3ffxBbIN8XSeLZZ1/ABlEG1zw/33ovAZmvvvp2bW3NX//6IvnsCj16dJNvv8ES/epXf5I2nfJu4Le9996MN96YRhnCrT59rLfzkjNt2vTjx0/ycFrzBRt8KH0ptiO85RnV/YScYM/h9cTyzhoDMrs8pBs20imOMkesQ464BRyt2bKRkq0XGQJGjb7QL2s46igpOYce9e9f+PHHcxYuXPbBBx/LUt+yZdvf/vZSZGRkfn63Dz6YiRaI+kRFRUpJNIi4d+vWnS+++DoK0q1bl6ioKErOmjXvwoWLKOnzz7/m2VqXLp1feukN8qmCLhM///rXfyIE6tOn1+7d+7p2zT18+KgoZnFxSc+e3Tn96KNZ77zzoZSnWSO3CzJH9C7EZk2QuUPF5BkHedJBEteeGvPAFF6l1jxq7ecUahDMflgiYhAu117ieMW2CHVPNFy2lM5GXkWy9CuCCCk6GnUD2wu/ihQNcpgUq4uN+VJsN9zeCMdoMEozZ85hDFEH15eMTp489be/vUz5Rx65Hx1hiFJSkvfu3b9s2epOnbI7dcph2UtJpCL/T3/6R0VF5Ze+9CTqRmFmZ8GCxefOlfbuXZCYaL3KLYXR0xkzZm/fvuvRRx+gHckUaJBOUZIEkHBqhTy2wnm3lq7s2LHryJHjkyaNZQFQLDMzvaSk5KOPPlm1ah3GipinsLB3jx7dExLiYd68hdhM8nfs2NmjRz5G9cgRy7ItX76GzPXrNxIIDRkyEFUwrds4b4Sj/bS0jqWlZSwYJn3u3IUZGWn33XdHx44prmJILf/IPNK7kLSWyo1FQ6BGI7YG3DYSh4MHD7388pvEObm5lqFfuXJNv35FaC+uFVZ+woQx+EknTpz8+99fxj2iTMeOyevXbyHs6d49j53jt7/9y9mzxb169eTSiROntm/fOWBA33PnyvDb0tPTunfvmpCQsGjRUry05OR6H6opL6944YVX8cCKinph3bZt28nWUlTUB4dg1669RD5jx46gutevN3VAYBwDjkIo2RomTvrCUXrHpLRSWHtgTuxTjtIp6aDd41aMtaX7DYH69St89dV32GXxmVjqLOyYmJiNG7ey+xYXF+/bd5AIJykpacuW7d265X344cxOnbJwxQ4dOkLcUlCQT5tHjhzLy+vy1lsfFBb26tq1y8aNWyoqKmiNkInq2dlZ1KW1+PhYNCs1NYUqVO/Xrw8li4p6d+mSO3fuItTwzTffQxMR4MyZYspQeNas+QMH9iV8ovygQf2YGiN6HXQK6J3MmpyCudxqoQsyUxytpxnsKEgSYBnNG4Ad1bg+WFfW4vIEsese0p86ZHaYKUfXZOJArkqxIIceyojQBY4mtxkhEB1PT0+9ePHinDkLWeqEugzvqVNnli5d8cYb0zZv3vbww/fedNOEqKgoCsfGxubkZB88eHjhwqXsa6wHYtOjR4/PmbPgrbfeP3Pm7Oc+9/jIkUORjcJJSR2QcO7cxbt27aEKGs2+hqf+4YcfL126avLkcbfeOsVtI2MuqCLTBNaEhcrO1SCyfJ3ukzYX6sPkYgM7dzbxZ1xcHLENQ4W3wAObNmHC2OjoKBY4xSIjIwg+yceTIT8uLrZLl05MJe4Kmfn53ZkFWpCWHXBOcGMoQBqriF1FLk6xq1OnTsbeku8mRoPIPNI7UTp7Yi3kqqI0Bw2BGo3YGnDbSBzkOZWnn/7q4MEDevXqgWeG7cjMzCgtLTt//uIXv/hEfHz8xx/P4fQzn3lk4MD+ffr0IjQiZ+jQQdXV1ewxEyeOefTRB3DysrIyPv54LnXJf+GF17/2tS/aH1gsIJ7p1KmT2+s5+IWESY8++uDNN0/Cq8MYvf32+0OGDOzfvwi3D2fx059+2H/8A5gYNieOQmjYGtdekJCuiT21nZnWDetQegSuPW3V2Hu6901dQqABA4rWrNlwzz134I0dPXqC3bpnz+779x/CN0L7li1bReR/5MjRtWs3jho1fPfuvXfffRvKuHPn7vT0tHvvvYN9esmSlagSOY8//lBWVvrrr0/bu3ffhQvl+/Yd2L17zx13TD127Ditsc0fPHhk/frNx4+fwFlkIz9+/NTYsSPRrw0bNhcWFtDO5z//OIp28eIFgrGsrEx8O3SNXX/t2g3Dhg0Sr84VmSZ6x/Q5swbmcuvEq/z2qmz1WsYMgpPmKP1qXbMmCgV0gaPJbUYIBHjG3bp1jY+PRWs2bdq2YsWa5ctX7dixh3buvvt2lMV5no6BIl7q1s3yiSmAaqxYsRr1pE084/vuu3PcuJGESVIYVzs3t1NqaipXN27cQjHKo6p0YcqUCXfddWtGRpqUdGA66BR3aY1T00wsW+nDWrrCXHTqlE0Bc259ajwOV0EezCNLW/JJcOqWj/OAjZVMEl59CaIdiX8E1/adleAphn9kHumd6J09sRZyVVGag4ZAjUZsDbhtJA6VldWLFy/bunXnkiXL8bfwwMRYOK//0sJ7783Yt2//9u27Fi5cumjRMow7p5MmjaPYggVLCY3ke0gxFhs3bi0vLx8woC+R1ebN25YvX419mzJlvFv8A+vWbcRXe+yxB+VZN269YcOWlJTk/PxuzsvTdkF/YGJCLAQS+Z0jmL61cs/MVX7pjtNHq9utHGtLbygEYnmPGDEUZwv3KykpMSMjnaBo4MB+e/fuJ/5BZbKzs4hMunfvumXLjqFDB1ESHSwvr+jXr7C09Pz69ZsovGvX3hEjBqPLaBYuWkFBD3yvIUMGcCTsoQCNl5Wd79gxJSYmmro4aps2baVN3DVCoH79+ixdunLYsMEJCfEEWhUVlegdGlRY2LumppaSbScEEpxeSI/AXput+BkHiXlckR6Z7rWeWROFAredi76kpaUOHjyAncJxgr0SGRmZl9d1+PDBrm5uhw4JOMTdu+d17typc+ccGhk6dCB72fDhQxITO5hCNowVNyooyM/N7ZyTk8WRNCrMnuj53WLx8fE9enTv0aMbZXigUKjSxIljx44dSSOmkAv0gk5xC3tyQmHnChzbWDYcArVSZB7pnaiePbEWclVRmoOGQI1GbA34CoHwxrDRRC/yKv/GjVvIyc7OdEIg/LO3336fIKd//774bTzYPIhPevcuwMciIrrllkmELjSFwq9du6G6upqYhxbYUSoqKgiftm/fWVt7iV1H7ijgb506dWbKFPNdk4iJV0c7ffoUtOUQCKQL0hfBdK+V43hjQKecnoYA9p7eQAgkAY8ENhICzZu3mIiFgOT48ZNHjx47ffoMA1NYaL11zSmJDn7yyTziH4oR50iUEmV9BD6K2ImK1EpKSsL3WrBgKa1FR0fPmDH74sWLCQkJVVVV1EIlV61ah6u3a9cewqdz50rfffdDdK2kpPSmmyZQhpAJpausrCJGalMhkNMFSUjXOEo3ObZG3OQnAdZs2Uh/WwWiUOC2c8lT/q4vAvhCntR3jX8Eohe0D5WR5/vz8/PS0jr6ag2FIv4pKLC+5Np+v3cnoh2vI0kLtMM2R4BE4Z4987OyMrx+pzYwKXSKdlwnyFwLdWxjqSGQojQaDYEajdga8BUCyY6Cye7evSvGHVfs5MkzQ4cO3LVrr/Mq0Pz5S3CSnnjiU7JniH1nb8C9+/DDmePGjZJtpqamZs6chWwYgwb179w5xy5mfVqxvLx8zZr148ePcX3m7OTJU6tXr7vppok4c5wSTRFoDR8+OC+vSxsPgUB6Id0JDZzZcRIgnQ0BrC3dx6bORkhgn5GR1qFDQlZWJuoWExPNKXoRFxeXlNRhwIC+5BDVpKenoTus/5SUJClJCJSWlpqSktK1a+fRo0fY5RPxq7gFhbkdcQ4J3DLUjQZpraiot1zFsUMBs7OzuC++YI8e3cns1CmbW9TWXiLdr18hhdG+jh25QzK1nMaN6HXIZHG70NvUnV5Ij+hdCCDTxFF6JF0D6WlrQRQKfO1crRrmhU4xKdaEhdDOFQi2sdQQSFEajfn0qhIItp0x33QERCwczTUXNmzYvG7dxkceeSAuLpYY5ne/+yuJL33pycWLl7/66tu/+MWPOH377Q+IT37+8//u2jXXtcqJEye/8pV/nTx53Ne//s8UW7t2w1/+8vw3vvFlvLH335/x2GMPynsAXn/93U2btv6///ddiXaEgwcP/3//3w8ff/zh22+/idMZM+a88sobP/nJf3KLX/3qT+Q8/fRX7IL+YHesrq7G1pCQLT/0bE2IrfkQmyCZHTY8FA31oXesQ9JytZlMm/YR4c3QodY3ut5AZCOnd5GRka77urnc+pFJdD2GADJBrsfWAlMA6BQbFqsuJiaGo7kWKrBhibmQnUt0ylwLXUS5rpG1DBKYSo4s3VC1lsoNREOgRmDvIw2HQPv3H/zrX19EUYlPamsvRUVFPfbYA926dZUQpVu3PMIhwpvnn3/t8OEj6enWxzqJOoYPH3LLLZOPHj327W//57Bhgy5eLKe6k19WVvbssy+cO1cq766+fPnKnXdOHTJkgH1DQ1VV9fz5i1auXIeJ4PTs2eIpUyZQl3Y0BFJaC2KRrtGmjm4mJMSL0t1AZBend6G9qctUhhitcZrsjUtDoBBEVExDIEVpGvpGuEYjewlgajmaXBdSUpLxsVDU1NSOJOzvcOtJfmxsbMeOKR06dCgoyCef46VLlynDo0+fgsmTxxOrlJScW7Ro2cMP38su5ZofHx+Xm9sJcyflhwwZSPwjpsEBy0+gxV0QjDIDB/aVulyievfuXTMzrV+d8w9tYkA5CmprlBuC7bO1/Fs70E3P7xG5/oha0TvXHR3M5VDB9Cq0MH1rhYhCga+dq1WDHtEpJsjat9rYzmUby5a3lgFy9mwxR+KTDRs2L1++pkePbpg1udQozpw5u3Dhsry8XLfqMo/0LrStpXJD0FeBGoFtZxp+Fag57Nt34D/+48c/+tH33b7q4Dpx5UpEZER1dQ22Rp5LU1ujXGfEIrHhhfbzmvSL3unzmsp1QHYudIoNi1WnrwKFDDfcWh46dPi996Z/+tOPpqQk7dt38OTJU8OHD0YGc7kxLFq0bPfuvZ/97GNu1ZlKjixdtZZKi+P+OV2lDXOFiNgkFSXkKC+veO65V3iQMFn12bNnv9dLx4+fPHPmrDlRFEVRbE6dOrNy5VpJd+/eddSoYU2Lf4jftmzZ3r+/9SPyJktRrj36RrhGI0+nwbV4OwH6Lz9OEt3Qb5i2KPJz6Ff4Ex4edunS5bA69OkW5YZgP23dwm/tYLeeN29x3769vX7/L3vwJ5/M6949L9bj1yEXLFialNQhxf6e+hZB1IreuT6pCeayolwDRKFA3wgXYtjGsgFrienbuXP3li073nnng8WLl9fWXsIMkn/mzNkPP5xVWlr20ktvFBefy8/PW7hw2auvvk0ZHvZvoOXFxVlvHsZCUlKqSz51//zn53fv3nf8+AkqHjhweMWKNSQwa56FpRGq/OMfr8yevcBVBigvr5g5c97NN09MSIiXHAeZR3qn1lJpcTQEajRia+BabCREPvn53a5v/GPT/kq79vxrhwW9fPmKvYlYqK1Rbgj2nt7cEGjjxi3/+MfL9l5bm5mZ8corb7IZDx06qEeP7lxlk/7oo0/effdDCiQmdjhx4tTf//5yTEx0bm6n119/Z8aM2ZJfXV39m9/8uby8vE+fXmzSTvmsrIY/WecLUSt6p5u6ct0QhYJm7lzz5y9GO7p37ypObYNw3+3bd73zzoeffDL/4MHDPXvmR0a6/1JW80GP6BRKZO1bGgJ58N57M6ZN+ygjIz07OwsHY8mS5dnZmRgx7N7vfvcsOZ06ZfMoLi4hPunaNTctLZVoZMWKtTU1tYWFvWj8gw9mrly5tkePblw6duz47t17Cwp6Hjp0+MiRI6NHjygq6o11JQSaMGE0AngW7tev6Pjxk88//2pKSor8hsHGjVuRWqIg2tm1a++UKeM9n5ySeUQAtZZKi6NvhGvzWK/9WDhHk68orZkzZ87iqBH5sMVu2LDl6NFj6emp9i/2pEgBNns2Zq7ykJ/6SU5O7NixY2lpaXJysmQuXbqSfZda1D13rtS1vDSiKG0NtOmDDz4uKztvzhsCx/cvf3l+2bJV8hmVa+O7sm3pztUAUVFRkyePe/TRB5544lNELO+884G877e0tKxLl07kjx49PDk56eabJz7++EOcchw6dODWrTuYOKzlrFnzxo4d4Vzq3buAIIqgJTW14/3330VwJXcBr4UxpMuXr66tvfTgg3dJ5uDB/d9//2N5j/G6dZv69esj396kKNcNDYHaOPbnf+zXfxQllMBFI6Rns2e7JYY5cODQiBFD+/cvGjiwrxSIjY0B8nmcP3+ha9fcPn16DRkyICkpKTo6msyjR4/jvaWmplCLugRIruWlEUVpa0yaNParX/1CWlpHc94Q+/cfWrJkBb7yF77wxO2333wD3uOg2PTrVyQvgBNpjB49Ys+e/SUl5ziVH3q2i7Tr3j2PQAjT9z//86uf/vS3a9dulPzTp89cvHhh2DDzVQcUu+WWSb4iFq+Fw8La79ix++DBI3/4w9+l8aVLV+7ffxBDXVNTg1F1ZFCU64aGQK2D+fOX8DAnLYP9go/9yk899Lk0JVSoqqqWJ55ra63vXpNMh8TExLFjRxD5pKenz5u3uLy8UvLZlaurq8nv1Cnb9e0WHuW9f6eCooQ2Awf2u+ee21EHc94QJSUlKFRhYa+cnOyOHVNa+C1M1tsWzF5mchQfxMXFSkwCMTFWIFpVVWWnwcSlGzduIT75xz9eTkiIt98OZ14zr6y0SgYYvnotTOaxY8dpkGbl0b9/0ec//zixdHFxCVFQZubV15EU5fqgIVDrIDk5iYc5aSmcz/+YsMfeSxQlJEhN7dixY/JPf/rb//3fX5eVXcADMxfqOHu2eNmyVYcOHTly5CgeQHh4WFnZ+bfffu/48ZPz5y8hPzY2JioqsqamllDqzTff27t3X/3y7u9ZV5S2wIIFS/74x7/Lr8FwJH3w4OF9+w48//yr6NrvfvfsihWr8Wi5Wl5e8eKLr7///gzSr776DldRH9KXL1/evXvviy++gXr+/Oe/mzbto5MnT1nPvzUBJ57SdzI0hLzeIuny8nJCUbdPc3F13rzF586VDhrU/8knH3nssQd79syXS5Rkfqglp/7xWpjQNyIiggZp1nlILL1r197s7MyW93AUpSGaGwJhy+SJhOZAC7RjTppKi0gCLSJMizNoUD8e5qT5WJtN/VeB6lJ+nksLnmkKvQWjwniF6k3+6a2kpMQ775zas2f33NxOEyeOychIJygaNWqYuWz/kEhOThZXKXPLLZMSEuJvumlCbm7nvn37DB06kPz8/G633DKZKGjMmOG9e/eMiYlxLX9j37auC8YrOiy+aClhYP36zUQ1paVlpDmS/uijWcQzx4+fqKqq5uqf//zcJ5/Mv3TpEptJdXXN5cvWnoIA5HCEJUtW/P73f121ai0xEn75jBmziaO2b99lbUCNwGUXk0TjQZiQnCOvrFmzfsuWbSTKyytnzpw7cGC/lJR6UQcTdOLEqYKCHkQm2M9Nm7Z+8skCuZSZmZ6cnLxmzQY5JfQluOXoNdrxWvjixYtjx46kwcOHrTAYaP+ll15HGELofv0K/TypxAwHyTSF5IJpy8I09xvhDhw4UFxcHBkZ2eQ3+JaVlR09evT8+fPOx5SbRvMlgUCEQRsZX2jU9+qg7Rs3btm6dee0aR8lJnbIzMzALrzwwmtz5y5kP6itvZSX16Wmpmb69NnMHFelFsbigw9m9OzZY+nSlQcOHKYMmZ4VMSKvv/52x47JmC3XWpGR1q/FubVpbRtefv/H3k6sL8UOZ8Oyv1PHwvriFft9Cy07Tampqea88bS6BRMIKowbaBns378fFUtISCBtLjSGjh2tj/HwyM7O5DQmJtr1M7uc9u5dIAUoyWrv0qVzjx7dUU/J7Nata6dO2ag51SlJvmt500qTELWia6ibo2VgLgeALhiv6LD4QoRhvSFPM78RbsWKNXv27LvzzqkpKcklJeemT//kzJniQYP63XbbTSNGDGU/wtXes2f/uHGjExLi0anq6urly1c99dSXbrttSnp62qFDR37xiz8gxiOP3D958jgc8aSkDgsWLD127MSgQf09v5I+AK60b3clLCycWAslsjeuQL8RLjQWjFhL5lS679VaMmvnzpUSoy5cuHTRomWsgvvvv4vpYAbnzVs8efJ4ZlMGbdmylcSxeBeHDh1lag4cODRhwhgsXocO8StXrluxYjWX1q3bmJychD2Mi4tdvnzN5s1bpakjR45PmjQ2Pj7Os3BhYe/c3M7EyXPnLpL2cYq6dMnNze00b96iiRPHslqMrPVBJMKnI0eOMCyxsbEiJJjLAaMWxittXJjmvgokb7WXY9NofgtCi7TTUsJ4snfv/r/85Xk0uXPnHAwEUcrf/vYSZojTzMz0hQuXsQeg1UeOHHv33Q+djyUsX76aqCk8vP369Zt4kOO1IgUoRmGn1jvvfFhSUkK6uLhk+vRZFRXSYN1zZn6xS7rTUiPTUi0ESTsqjC9apJHmOGrBTVMiOleCZ44geIQJnkYgCIW5RgqVmtrxvvvu7Nkzv1On7NGjh48ZM+Lo0WP4MQT4GRlpuNGU6dgxOSsrk+iLPevkydOPP/7g2LEjcX8JmW677eabb560YMHinTv3SIMNYG1S9lZl/hvM1cYQhHPU/HZ80bdvn2HDBuE55OfnEf/k53cjk7n79Kcf5kiaCHn8+FG33DKJMjwo/IUvfPqBB+6KiYnhEvM1Zco4udSrVw9i4KSkRB6PPfZAYWEvvJr+/YvuumsqU+yrMB7L5z//xODBAyR/1Khht99+c1xczLhxo9xej6qPmdxgmKbgaQRUGF8E3k5zXwXq0KFDQkJC4J+M9ISwHjp27IjamKwm0XxJIBBh0EY2EmjUc2k7duxatmzlV77yhfHjR3fsmDJr1rwTJ05iX4YPH9yvXyG7BTkjRgxhn/jggxlDhgxMTU0hEHrxxdcxJUVFfVasWEMjmAyvFUeOHIpUS5euHDduTE1N7QcfzGQwMjPTunTJ3bBhE9HRgw/ead71W+/zP7Jn2Amzf1wJD4+4csU8kQbO0y2BjEwgyDQRnZvzxtOyklyHBRMIKowb1qZ35QqLlt2X1ULaXAgFrOeqAevB4DhaBuZ6AOiC8YoOiy8QBm2Kj49v7M7lieerQCNHDpswYbQsYJbzoUNHFi9ePnXqlPR069V+9r7585fce+/tOTnZFRWVL7/8ZmJih8cf/xSqbbdned64zdOnz8rN7RzQ+71tRbEP9uYlp+3bs3OB287ln9BYMGItmVPpvldryawh3sMP3+f2OnZMTHTPnt05yilro0eP7lKmS5fOzFSfPgVylZbJkUuemTTIgzQ5vgpDQkK8ZPLgRtwOKMlRCnhgTao8nZ+cnEyz9sRamOsB0yLTpBbGF61UmOa+CsTSNL51M6CF5vjEQotIAi0ijFd69MhPS7O2hNra2h07dh89evwvf3n+pz/97S9/+cdVq9bt23egtLSsZ898tgF5wefo0WMnT54aMMB8hy/4qUgxjudsKDZmzMg1azaS2Llzb9++vZOSkqwgxzaUxl7C1VQ9zM08CJ5pCr0Fo8J4hepRUSH2SxH20w2+tSxAdMF4RYfFFy0ljFfS0jq6uqSkz5+/UFlp3svgSk1NDVGT/b3z9fQazxjOnSs15z6xYx7Zu+w/VkKwLjWatjNHrROZZOu32oNkmkJywbRlYfQb4a4fRKXyy8cVFZWEN0lJiVlZGfLo1avHZz7zSGpqx5iY6FGjhq1YsZoyBEIENllZ1scYBD8VCa4IeQmHeHTp0qmwsNfx4yeLi0v27j0wZMgA676ev/9jbRn2jiJnso3wX1EUW90WLlxWW1t74sSps/b3XzUbW7lQwkY/g6kowYvnB3hqamp9vAtFYqXm7zNX6r7IFGUiodtWA0yYMJqHOWkd1FlLRblmaAh0A2ATiIiI6N274MknH3Ee999/F7ENV/v373vy5CniHwKhCRPGOK8gg5+KFOvZs/vSpSvWrNnQr19hbm6nDh0SVq5ce+LEiS5dciW+CRBzM0Vp21RWVq1bZ72UunbtBvn+q+ZhntF0MNmK0maIjo5MS0s7deqM289qnTtXVlZ23t/PrVr6UqdBrlrkgimpeGPw4AE8zEkrwMVa2n9MtqK0KBoC3QAIV8aMGTFnzoLDh49KzubN21555a0K+0sLsrMziYL+/veX8MDkA4sOfioSGg0ZMmDduk07duwi5qFkbm7Oq6++nZGRZn3Q0Mvv/8jDOhWsUzU0SsiBsrzzzgc///nvSKAvJHiQkEtyKkpEpmjW2bPF8uk7OHLk2BtvTJs5c05Z2YXp0z9xrd4YHM26Yj+t6WiforQhoqOjhw0btG/fwTVr1jufR2KnW7ZsZWRkZGFhb8nxwtVXA2zdsU/l9Z+6zcu+qIQC9lzaLouZbp1d5dqgIdANgHBl8uTxRUW9f/vbv/ziF7/n8e67H7I3yFsEiF4mThyzY8fuvn37uP1YmP+KxEtxcXFJSYkpKcmc9u7d89ChIyNHDouJjqwLc8wTKv6xb6UoIcLJk6c2btyalpZ2/vz5JUtWoFOkV61ad+TI0XXrNoaFhXFKJkq0Z88+ClOltLTMCXLwzOzveE04d65027adFAbnk9yBYT+5YKmWUUDrr6K0PVC3ceNGFRYWvPLKWzNmzN69e9+OHbtee+3tTz6Zf8stk3r27G7K1cP2gF00yKQ9MMWV1k29+ZW0uaIoLY2GQNeJvn0L77jjZmIYOc3KyvjiF58sKuqTajN06KA775xK8CNXiV6efvqrN988ySk/fvwoHiT8VMSN+9znHvvUp+6VU7uRr4wcOcSqfxV7O7EecmYZGckRJFtRQonu3fM++9lHL1++MnfuorNnS86ePTtnzsIdO3YnJSVeunSZ09LSUl+LPzMzffDgAWPGjExKSoiNjaUwVFV5+ai3D+xm7Wc0zdOajvYpStujc+ecf/qnz3CcPv2TP/zhb3/964urVq2dMGH0I4/cn5hofX22b65+/kf2rLqEOMnOJeXaUlFR+eqrbx05Yr1gvmXLtunTZ9c29QesPbAn8aq1vDrFinItaO6XYrdBcJUu2xCfOC/lN0hqakrXrrlh9vdFCgkJ8QMH9pNHQUG+E+1ATExMYWEvqpjzdu1ycrJ4SNpXRRrnFnaxK/yLiY7qU1hg/dyY7A/Wkf/m+RWTY9L2H5vw8Ij2YdYX9QrtbezmFeX6IasR/WL5sQ5JmwuN59ixE1VVVX36FJw5c3b58tUkUIoePbr161eYn9+tuLgEDaJMQkJCWVkZNyJeOnr0+N69B/r3L9qwYfOwYYM2bdravXvX7OwsJLlw4QJb8549+wYM6BsZ6euLXB2sXqA/lt7ZZybH6pX1S47hTf1SbEVpLCw8e+Nq7pdiR0ZGoiN9+/Zhn2LRJicnoSnywzJCREQ4Ec7gwQOt3cfjlCpZWZn5+XkpKdZvecvvw0ydOpmEXdsF9AUv2NEgUR/Jt7Ilaf3lv61H4TROwtEpu5XQxx6ElrGWgXDhwsXf/OZP2M+cnOzS0rKqquouXTpxX3O56cgUe1pL1kw4CbWWSoujrwKFKO6//1P3MMbRsiwWTuKy9bD+XWPrqSg3CjbsCRPGnDt3rrjYesTGxsqHf0gTI+HYEeTMnr3gl7/84+zZ81232Orq6mnTPtq//wAREYXPnSvFiQxgD7ZUyS5klK7+Q1FaJUOHDnzooXvkTdocSffsmS+XBE4/+9nHsrIyvJ4CutOtW9c77rjlM5955LHHHpw4caxrBHUVW3nqNMh8/kfS1j5lHa4i15TrDJM7YcJo1ydwm4o9gy5T7DzsC4pyTdBXgRoN1tZ+Kq25z6VdKyyLYe0PGBN7Y7DS1j9JW0f7T70c6yiEh0eE8ajDerJFn25RrjuyGtEvlh/rkLS50HiojqNmf+N8TGJiwpkzxbGxMTx69epRUVFZVlZGukeP7sOHD6ZYZWVleHhY586d+/UrxGnjUk5OFpqOLF265J45c4arHTrET5o0LjMz3dzAO5aCyR9zcNE1u1NYD31eU7l+sPDsjStYd6562PpeT4PkxGiQdWb9lxPraOlRmPXEBAlHp6xG2gD2IDTdWm7Zsn3Nmo2HDh1+770Zy5evLikp7datC+1wqba2dubMeR9+OJP8AwcOYicjIyMqK6tmzPhk1KhhOTnZUlfKY07ffvu92bMXOIVPnjz15pvv5eV1iY2NpbXi4pL33pveqVO2nLpgTaH8sc/sdN30EjGHhemrQMo1oX1jtaUtY6njlSuXLl3CLkB0dDRHcy1YsKyG/be+ETFH0wWwkpf5Y454YzaXo2PiIiNjsDVskxzV1ijXGXtxtmM7R9FqampYfqxDH78xErRYXTBHqz91G/wVy+8kg05FRMbU1l6KjIx03det8orS0lim3XaR2bDQqZiYGI7mWpBidMdOGOWx/tfpEX/ttLVzSUYEqhRhvTFPdi7RKauRkEYGpJnWctq0j55//vUxY4anpXVkhezde/C226ZMnDiWkOadd94/cOBITo7144Q7d+7p06fg4YfvJwR66qlvP/30V4cOHUTdFSvW/td/fRdB3njj3e3bd/Xq1UMKjxw5rG/f3t/97jP/+q9fGzNmJJlLl6545ZW3f/jD78lvxNdhdcEc7Tmtm2WTtjoVEX3p0mW1lkqLo2+ECxlsN8uyGM3FtKcoSlNw10SvWmkVUxTFDVEN0RqvmuMb04LSeMrLLxKxfP7zT/AYMWLwhx/OLC4uOXr0+Mcfzxk/frTk33HH1Nmz55Np6tSHfK5SRgo/+OA9KSlJOTlZPXvmr1lj/boakCgq6i1voayjbq79otZSuUZoCBRC1Pv8D4jhcMyHizUxSYvL1pOD9l9JWE+qKYrSNBz1uWI/Syna5zyM5klaURR3rj65b6uJfSqfaBXFEVy3MJA3Mdi1lKZAoDJ4cH8SERERo0YNP3Hi5LFjJw4ePJSUlCT5MHz44M6dO5Epp264FR42bNDEiWPj4+OJrNas2UBAxWP79p1DhgzgFlLGmEHbZTHTXf8h2GlFuSZoCBQSiJlw3RjctohGEOTvEVeUoKVOB+tU0b8WmkqKoli47GL2H5MOGNOM0ng6dOgQEREuafnRs8rKyrKy8675JAhpyJRTN9wKOwwdOjA8PGz37n082rcP69HD+emnevPrf66tpaEo1wANgUKAK9brP+7Y24ljOWwzIjkO9us+JklCHnYxRVEai6059jOa5mlNo311GiXbfJ0OOtmKotTnSt0bGUBURhK2ApGQf85eZnYxKaY0hdLS0poa88HmiooKxjI2NjYpKbF+fuWxY8fJlFM33Ao7ZGdnDhs2aPPmbWvWbOjb13kXnD1ZV62l+9xZs2lN6NVZNhcUpUXREKhVY5sJYyJaDNO2oiiBYiuOrT6BYioqSpvH0gZbJ8z/pnBZ38LdDHbv3rtq1ToStbW1ixYt69w5p1On7Ly8rufPn5d8IMEpmXLqhhTetWuvnB49euzNN6cRNUVERAwZMmDNmvVr126oexdc4/0WaVRRWhoNgVo5Tf39H/sFH+vEef3HfujLQIrSWCyVqf+yj+ujTvcsnTRJsEsqimKUp06DzOd/JG1piq0vrsjeJXuWtYVZG5fuXM0iOTmZKOW3v332d797dvfufQ8+aP3uU05O1v3337ls2SryeXz88ey77rrN+Yl2N8jn6owZn0jht9/+gDmR723r0aNbbe2lsLAwEva0msk2013/IVgJtZbKtUd/F6jRoJCWxb3hv65QZyYwJraNsNLWP0lbR/tPvRzrWEe9E4fIyMio6BislaDfPqncEGQ1ol8sP9YhaXMh6LAUSf6Yg4uumRMbl6SVHxEZxV/X73gF8hXlGsHCszeuoPpdIEsXkMxOWTpiSWlybFUhYf2Xk6vJuotXCQsLj4qyvhTb3rja1s4lI8CcSvdJmwuBsWPHrvLyyokTx5SVlUVFRY0ZM3L48MHks04KCnrQ2vnz5yMjIwoLe91559SYmGjuwrFPn4IOHRIY6YyM9G7dulKxR4/uFy5cqK6uonCnTjlSmHYQafXqDX369Bw7dhQTQ44915bc9qFuTus6Ai5JKz8iIoqjWkulxdHfBWoEopDB8btAlo2w/1pHexIt2eqORlSwkpf5Y472k2Vgnj1zOZqcuPiExMQkbA3mj6PaGuU6wzrkyIJsDb8LZIlqjpbclp7ZSfP7P1bKyiFZDzoVG9cBL1R/6UK5DsiqQ6fYsILsd4GM7tgJozzWf5O0tMdOW3uTk2GlraR1IjsXREZGJXRIRolk5xKdshoPaezBaYHfBZLf9pEvQmhxTp8+8+Mf//Kzn3104MC+iGxl2XMqwttHK20lzP960KmY2AT+qrVUWhx9I1yrwzIRHlaiBWAnkc3E3EdRFH+4a2IjtdK0oihtEUsB6jSokZrjC9OyEkwsW7bqz39+vm/fPr179WjyPEvcpCgtjoZATeEGPwnREr//4/IQTIISdiOKovjBUZMrtiEQ7XMejhJap+7YemdVUpQ2y9X901YZ+zSg3/+x/9v7lb1n1Z2oTjWZPn163XLLpIirP9fTkoSHh2dkpN5xx80xsdH2LNvTXf8hWAm3+TaTa11TlGtBcz8LVGITExPDQjdZjaSmpubkyZO1tbWxsbEmq0k0XxIIUBjb4F7mRqiohEPXCSv6sgS4un1YFsQVOa0zKy5H8upOJHEVaxex/rTjT1RUFH2Xl5tdX3Fu2Wnq0KGDOW88rXHBNIgK44aszOLiYtqhBdLmQlBga5H9xxxseeuOV/XLJVkPykRFW+85EUUTLQNyAiQY5sgheIQJHkkg2IRBmzDvpG/0Z4Gs9V9fg+y0i77Imf3/ar45Wgd32L/Cw8JjYuNQIredyz/BNkdNE8YMQlM/C5SWltq9e1cqmvMWpXPn7KFDBnRIiLfmEmzZbAktmSUtuCTrYdVqF3bq1Om4uDiWrsws2PmNQC2MV9q4MM1d9Eh86dKl5thT6srbWM15U2m+JNAoYYwi2qpolLUOGmEWzUkzoBGaMidg3YjbtSdl/xhQ+3btw2w5sPg8wq1HGE5VhHmER4SHR7ZrzyIgaX3Tgf2IjoqKiYqKxgmL5hETGxPDeouLjYuPT0iggPRIjg4tO03mpEm03gXjBxXGK1RvphjXAHtLtrRQDnU55mipqPWwTo3WXsV6pkEOdYWbii4Yr+iw+KJFhGlp2MwcRRCVkYStQCTkn6NHdepjXhmQDLpkYaXt6o1D5+gaY0/KVWvpPkdMoE9r6YKMcDBMU+gtmDYujH4dQiNwtFEiE4IEEpyCXDLlrgfe7mXn2XtG/bSD2VHsZJ20/LVsk/WsmfXkGUFzVFQUx4gIgqhAn0tTlJZCViY6JaaQ5cdqJC1XbzSWmqMPdVrG0cqxk5a1tdJWhvOnPpabZnlvdKpDYkfK6wd8leuAWX03/OsQWP54wY4GWYpj/TcJk7SVRHJM0gKtkQw7bTZcK/Kx0xyioqNTU9NRIv06hOCxlsgnf+wze04lpy5tJcx/7zCzdKpDYnK7dmFqLZUWR0OgRlCnkxbsJQLmBshpvSOJNcGsgGweYmjU1ig3BNEjFAq1CrJN3Wzelhcnp9ZfyyZIvuCSdMH22RwHjk4lJnVE7XRTV64D9rqzFh4bVnCEQKTEMZaEhXW0ztESk2RTlXMb66+9zUrKPnNeDrp8mRAoPT0TJdIQKHisJfLZKfvJeJleyanDJXkVmVNBrGWHxJSwMOOZqLVUWhANgRqBjBU6KRbHgVNbW1vrSIpBwbKIfXHdQgRTTlGuPY6WoVnBtKlb3pj8MQd786472n9sXJIuiKMmSXtTT0pO1RBIuT7Y685aeDcuBLJ0BDnslKUjlkwmR6QzObaWmCT7qpzbWH9NwGP/N/+sg9W16OiYjAwNgYLQWlozaR1keiW/DpfkVTxDoMSkjhoCKdcCDYEah6OWDpgbyTQlWidiU7AvcsTKqKFRbgiiSqJZQRwC2WnraHTf2retk8tcxCu7epR8/kgRy2ZYn8FMSUnTEEi5Plhr1N62CIHgRvyinaUjttbw36SthEgmGmRlWPGMOdpKU3dm6Y5gJ6wr9l8rRYIDIVBmZhaqRAhkb18aAt1ArGmTP1fT9pxakMOcWSeBWsvk5FQNgZRrgYZAjcPW4KtYGluHKdE6EZsiOCZGMCUU5bogqoRmBdOmLtpt7c5GPtnBOV79Lxu5lW/v4NamLvlcFjtRd7Se1+zYMR1N001duQ5Yy85eeKJTrDpn55KrUuzaIzcyt61LWv/sc0tb7CvmjyWkKVNX0L5k6VRdjqVjduXwiPCkpGRUSUOgoLKWVso62jNnH/nLDJq5s+ZSjs6ZF2uZ0jFNQyDlWqAhUKOx9NIeNEmApO2LrRgxK4JzKpcU5bohqhRMm3rdRu51U7/6vxEhEOqVmpaum7pyfbCWnb3w0CN5/YeEIJek2I3A963RHc+r9bNEZex4xyI6OpojCgVtRKFk7lqNtbSP/GUxctGxj/bROfNiLTumpoXb32lL75jiNjK5ynVAQ6CmIIPmDF3IjKGYFce4qJVRrj+iTUGzqduqbYlkPawTO11nAWTbtnLYsJ0M2bztE/ftXNLUTc/I1BBIuT6w6jiKToH9brirX+TjFGh1iNagQYJoE7QdhXKd2WCxlmIqZUVZR5O27aEtsJVh/7EzArGWaekZGgIp1wINgZqI67iFzBg6ZkXti3KjEG0Kjk3d2qblz9W0deQgaTZpk2Nv1SZDtnD7xNnO5Wj95T/alZ6RRb90U1euD7L8OKJKDpIDplBrQ7QGUCIHR5vAlAtdZO5ambW0Muw/dkbdGrT+SLruaP3lP3Uz0jPDIzQEUloeDYGaS4gNoFoW5cYiChUEm7roNUf37bwuwf9A3vxWL81f/qNjmVk59Es3deX6YK0/G2sRukCOKdE6EcVBg1wRVZJjaCPTxzwGrbWUI39ZemIh7aNYybq/tlV0OZoc/nGktczM7AgNgZRrgIZAiqIEEWKRZFOvtT+3wLbHqX3x+mAJgBjm10vsE9nIJV+wkrKDC3ZatnD7xNnO5Sg51l87o11OTg57utsX0Fv3UpRrgLXm6lavrEYHKdBKEa3h6CiRgxQIbWT6mNAbay2Rw/7vkjYrSxJOTh0swIZe/yHbCoEuWZWzs3OIf9RaKi2OhkCKogQRYpGcTV12O2tjtJEy1xj7LtZB7meFOfLHnDk5dUeD5FgXrSS7uKQl3zpjZze12iclJbGjC9JHsNpXlGuDvfBkKdZLhABGf+rCIUm0BWQGg9Ra1p275hjJwKpgckj6tZbtEhOTJARSa6m0LBoCKYoSXGCUrCcC7Z8xIc3uDpLj2Kvra7j83sveu01asM+cLJfd+oq8ZyfcRnZ0eV6Ta7qpK9ca0RpX3bm+etTyuGqNpNuaHjGDYhvVWipKY9EQSFGU4AKjBLKXQ01NjSRkUwdTrrXBti07umznIDu6burKdcNNfVqvNgluWtMGlci2iGotFaUpaAikKEpwITu3/Tym9QYPQU5btb1i23b2ddnaZUeXfFNIUa4XrVqbXGnL6mMbS7WWitIUNARSFCW4EKMkWzhH2dElLQVaL7KpuyI7OpgSiqIoAaPWUlGajIZAiqIEHdglB9nRBXO51WI2cHtrNyl7O5ejoihKYzHG0UatpaIEjoZAiqIEHWKXnKNgX2n1uG7kTsK+oiiK0mjENjpHwb7S6nE1kk7CvqIoLYCGQIqiBCOOafJMtF5c92/d0RVFaRHUWipKE9AQSFGU4MXVQIXYpg66oyuK0lKotVSURqEhkKIorYCQsVS6kSuKck1Ra6kogWB9w3pzuHz5clVVlTlpKrTQ/G8vaRFJQIXxRfAIo8PiixATxlUS9sImU11djU9gTpoKLdCOOWkGITZHEDzC6LD4QoXxSqgOS/CYu2baXumRLhivqDC+CFyY8GeeecYkm8SBAweKi4sjIyOjo6NNViMpKys7evTo+fPnU1JSTFaTaL4koML4omWFSU1NNeeNR+fIF6EnjA6LL1QYr+iw+EKF8YoOiy9UGK/osPiilQrT3FeBLl265BybRvNbEFqkHRXGFy0rTHNoWUma2Y4K44sQawRUGF8EjzDB0wioML4IHmGCpxFQYXwRPMIETyOgwvgi8Haa+1mgGpu4uDhz3iTKy8sJ18CcN4kWkQRUGF8EjzA6LL4IMWGCRxJQYXwRPMIEjySgwvgieIQJHklAhfFF8AgTPJKACuOLwIXRr0NQFEVRFEVRFKUN0dw3wimKoiiKoiiKorQiNARSFEVRFEVRFKUNoSGQoiiKoiiKoihtCA2BFEVRFEVRFEVpQ2gIpCiKoiiKoihKG0JDIEVRFEVRFEVR2hAaAimKoiiKoiiK0obQEEhRFEVRFEVRlDaEhkCKoiiKoiiKorQhNARSFEVRFEVRFKUNoSGQoiiKoiiKoihtCA2BFEVRFEVRFEVpQ2gIpCiKoiiKoihKG0JDIEVRFEVRFEVR2hAaAimKoiiKoiiK0obQEEhRFEVRFEVRlDaEhkCKoiiKoiiKorQhNARSFEVRFEVRFKUNoSGQoiiKoiiKoihtiPBnnnnGJJtEiU1MTEx4eLjJaiQ1NTUnT56sra2NjY01WU2i+ZKACuOLlhWmQ4cO5rzx6Bz5IvSECR5JQIXxRfAIEzySgArji+ARJngkARXGF8EjTPBIAiqMLwIXprmvAp0+ffrChQtlZWXmvPFQlxZox5w3leZLAiqML1pWGHPSJHSOfBF6wuiw+EKF8YoOiy9UGK/osPhChfGKDosvWqkwzX0ViHCtffv2KSkpTY78wsLCqqqq4m1MVpO4dOlSkyWhoiSoW11dnZCQ0FLCREREmKzGE8LCJCUlmfPGo3Pki9ATRofFFyqMV3RYfKHCeEWHxRcqjFd0WHzRSoVpf+XKFZMMGLcqTWghqGCkTMrG7VRRFEVRFEVRlFCi0SEQ5R1MVqhAACoJjYIURVEURVEUJVRpXAgkkQ9cvny5trbW5IYK0dHRdC0szPp8lEZBiqIoiqIoihKSNCIEsmMfC+IfTmtqaiQ/ZIiJibl06RIhkEZBiqIoiqIoihKqBPqNcEQ+kiD+kRAo9JDozo7yQu09foqiKIqiKIqiCI34UmyJDRxMbghBp1xDIDkqiqIoiqIoihJKNO53gSQ8CNVXgUA6KAnJURRFURRFURQllGhKCATmPOQw3dP4R1EURVEURVFClMaFQBDCEYJ0Dcy5oiiKoiiKoighR6NDICFU4wSNfxRFURRFURQltGnc1yG4JRRFURRFURRFUVoXTXwVyCvV1TXbt++6dOmSOb8GlJaWXbhw4TrcSFEURVEURVGUkKQlQ6CLF8tnzpx7TX8ydf36zadOnbkON1IURVEURVEUJSQJf+aZZ0yyIa7YWD+MevlyeHi459vhKiur1qxZHxkZsWnTNqKUjIy02tpLK1as2bx525EjR9PT0y5cuHjw4JG0tNQdO3bv3LknKyuztLRMcqQF8leuXLt7916pfu5c6ZkzxUlJidXVNbt37+OOzz33SlRUVKdOOevXb/Jzo3bt2nNp+/adVVXVYWFh8+Ytps3Tp89wRySXe3nCpdraWo5UaV+HuaYoiqIoiqIoSkjQwiHQvHmLzp+/sGHDZkKOIUMGEOe8995HBw4cPnToSFRUJGXee2/G0KGDXn75zZkz54wdO2rNmnV79x7o37+IS8Q5ixYtW7589b59B6Q6iR07dvXpU1BWduHtt9/v1Cn73Xc/iomJ7tu3cPHi5X5ulJKS/Je/vHDixKm4uNiTJ099+OGs48dPVlRUcCMRwysaAimKoiiKoihKyNOSb4QDQogHH7z7f/7nP5OTk0pKzi1btuqWWyb/3/898+Uvf27hwmVpaWmVldUHDhy6dOlSly6dT5w4uWHDlqFDB0rdmpqafv0KJ04cO27cqPPnz1Nd8h3y8rpMnTrloYfuJbDxfyOCsZiYmG9+88u33XZTRUXVhAmjaXbw4AGRkT7jH0VRFEVRFEVR2gItHAJlZWWmpCQTaSQlJXIaEREuCXIIe2Jionv27LZ8+aro6OhhwwZv27aTzNzcTnZV61Wmw4ePzJ+/ePHi5WfPlkjmxYvlHKurq4l5JEfwf6PLly8nJyfKCz4jRw7Zu/cAzb7//oz9+w9alRVFURRFURRFaau0cAjkRnZ21pIlKz7+eM7ChUt79eoRGxvTv3/R/PlL4uPjunbNXbFide/ePUlL4XPnSletWjdp0ripUyeTT9iTkJCwc+ceqlOyqqqKMgRCa9ZskLjIFbcbEWKZC+3alZSUDhzYj2ZzcrLPnDlrchVFURRFURRFaZO0ZAgUFRVJ+BFuf99Afn5eQkL8zTdPDAtrP3/+4r179xHYREZGZmVlFBYWDBrUjwSPwYMHSF1ISUlOSupA4TVr1hcV9Y6KisrN7ZSZmUbOoUNHyKFlAieaqq2t8X8jwiqnwN69+8nnQQFiIftWiqIoiqIoiqK0Udp7fquBV5wvQqi1IT4JvZ/lIUKrrKzkGBER4XwjgrmmKIqiKIqiKEpIoCHQVSQEoo+xsbFEQa06BGK+/M+sr95JRZBTKQZy6okpHVh515KeSC23uq4tS8IPUtgpad/N5+08oaJrXUk4OX6QG7lW94O0HEhJP0gj4LWdwG/hpySX5KpXqOKnfamIKskpSHkw575xu69TpcG6Tq1A7uKG1zv6wZbR+4zLJXMSAK6NOBU9m3VD7gJyKuXtlhquKIkWLOmKLZTP7ktTfhqU6mDO6zoF5twHnrVMqpHy+0FuYcvSMg2CtEkiLKwp78iQunIEV8ECEdJrxcCxRLeRU2tcbOTUK67lPZG6/ltwQxoEObXvbyGnrriWkYQfpHDz2/HEf/XmNO7UhQD7CJQMvLA5cWnfa12nZIMtB14ySGBTq6mpcf2oRdOoqqrC4Wya1juoML4IXBgNga7CuJ8+ffrs2bOEQN27d0cnW4tausEElZeXE875mlz6RWfj4+OZR5NlTzGLhvV34cKFiooK5jc8PJwycXFxFPNclE557kUV1gZxI0MHMTExbuUpXF1dTTFkM1kecDvqcjtn2GmTXgA5tMmC9qMYtH/+/HkaSUhIQBLkRzA64msQPKEW/eVGVOGmFy9epBeJiYn+l4HTLypSXd5+6QspTBm6SeMmt5EgHsOOeAjsJp4zzmQymP5HDJlphEH2XAk0wiXm12R5gPAdOnTw7AJ1aZbqMoC0QPv0l8GRhcGNEMnrkHrel2IUppu0wL3Aa10qUoXp5ta0L3cx1wJAlhlDyppxW4Fe4V4IiagML4vNdcZl8P2Mmxt0h0Zk2ciKpQUEoAu+hghpaR+BRcepRUn6i+RAguHyNemMD7WoLqNESV89dVRPJs7/gDggDBrHLZDTZNWHboqcbhI6/WIWuKlMJTdlxiksyiKzbyrUx/O+lJRlA1T0MyYBIjOLVAxIg2oeCNJlOstaoqdJSUmNWrQg1ek13ZccpJKegv8R4+6MtiwG6ZGvkp5Ql3EAJothF8XhvrQD9IL7IonbmqGWM4YmywNqMddgzv0iYnB3esEYkqYL1BVrBq49krFCWtSNMv47y5ggJ+2j3bRjcm3oAveiv7QD9DRA1QBkkOVNgoFy0wJuJ30hwU0pQOPmWgAgEi0D1ekgjfsXjI6wXYokDc6+LBXEo3HJobzMMvMuOLdzOkLacwBdYcpkBYqOm9zgZv/+/QiclZXFzmuyGk9ZWdmJEycYwG7dupmsJqHC+CJwYTQEugrjzuifO3eO3vXs2ROV9m9EghPmiEBu48aNhw8fZta8doHM9PT0AQMGdOnSRXKohdGnyoEDB44dO1ZaWsosY9dSUlIyMzMplpuby2JyNn4pf/ToUcpzLCkpYT0wbrjFGRkZlIeOHTs6d2c57tmzZ82aNdhoa1i9SSXDPmjQILYWyeEW27dv37VrFwa3a9euRUVFOApyyQ16evDgwWXLliHAyJEj6R3zuGnTpn379rkuVIoJpGnTTQzsdb9+/QoLC9ke9u7du27durS0tPHjx2OgTQkPaJxBW7VqFdsJQzR48GCqmGveoPDy5csRcuDAgdnZ2Sa3kTCY9AvxGOFx48a5bh7OONM7pqBPnz6U8bW9nTp1au3atXSWMaewybWfhqH7mzdvxh75mqzU1FQ661oLWDNM2cmTJ48cOXL8+PHi4mKaYqmwbBhbJKHLjBKz47b9C6wN+uV2XxahbJDUojrD67m70+tDhw6x5lm33IVe5+fnO2vVPywGlsrOnTu5NUPRo0eP4cOH+9m26Q69Y4TpXadOnYYOHYpg5lq7dlxiEbIYzLmNLDmQToG5YPeOMRwyZAjKRa83bNiA9vXv37+goIBLplAd3JohOnv2LHehGGounh8N4sckJydj8RGJUfIanQIzjuRUZBh79+7NXPjqKc7itm3bdu/eTTGgfXPBL8i2fv16bAJp12460A463rdvX9dFS79YJ9gQLAn9QkgGkH5xCfEYGfqVY0Mf6Zdny9wXdcACkOYqQ83sU9cZFowYpsPrmAQCas4CW7lyJR6bqDnr31xrEtLlM2fOoK0sPOZr1KhRtGwuBwajxBxhIWUNkEOvxS9n0LDDdBx18DpiqAyriPXGsONtDBs2DA011/xCRVYdSwgFZ6bQAsYEARht5pTbcV9migXmFihSkeW0evVqtAx5PEUChGexYY4aVF6mmCXKamH06AgqTLPUYpbRR0ZSNiBHiSi8Y8cO1DwvLw/98uNwMzViGJkgtNvVxNFN1jYaRJfpILYCO+PsVv5BYKwT84Vp5RQx2GtYnHIVUG0ubdmyBVFpnG2IMr5MtxusTyaClYB4yI/1QHI/RozylFyxYgWDxl3YjNjozTUPaBC/iAHBsHPKxIl+oVwy4ywzJp01LNI6S4u7MJXybLLdUj1oVhwVJKezTIq5ENygsEjOGvMzYg2C0tF3hoslZLKahArji8CFacmfRm0yJSXniotLEhM7mPOGwAQfPXo8JeWq+XCjrMzaQf2YAK/QKSwmhhsDRMK20l5UN8jBABEzvPvuu0uWLMFysUngdruBhcKIs1HhMFGFqWQ3xRjNmTMHB44AGmNNDiYPo8y+xVaNvcONEB+C8rhrGGvKL126lDKcUoWdQ8pzUwazc+fOjs/BlC1atOill15ix6IYAhhRXEBaTCrm25k4Sn788ccffPAB9hRDiZ0FWparrrAmCXief/559IdNlGLIjGwEJzhG5gaHD5Nmn8CaIySN43KZCzZUYepx0Rgctuq33nqLQcA9ZUmY23hASUbs9ddfxwNDe+kyo+pn2XB3BoEbsTGwc5jcRsIeye3efvttxhxvzFU8xnnBggUvvvgis0MH2WKZNa+KwCQy0fQRkfCBXHd6ZnPx4sUsIZwGiWfMANVBDqEOPaW/po698CiMYNa32i9fTrPMhSwkEuy4+B8sD+aR8cHfYkW5DRSFWbSu96UWtoz1zHyxcvB0mX32WtwO17oMCH4Js4CTSmFyGF4/Xo4rOAHc7v333589ezbuO6c4BH7qMuMsqjfeeIMVwjyKEjmeCkJOnz4dac1I2dBrFieQdhtPVqCYezrFfM2YMYPRY2Egv1sIxArHz2NUGSLKyHMcMrwMKW3KKKFETARLgi54agpT8MILL6CJTD33Zfoo6XW5sgbmzZtHX3Cm8fP8PAvgCt1/9dVXaR8LgCTSR1foI02x3pwG6RddYJbRIyqyfph0eooA9It26BRik8BHZM0gsGdwKPdlZBhP7oua00GpyOCTSV0GhLperUeDoFYYE27BsCMb40ac6UfN/YDeMUE0gnh0ee7cuYhNTzE7Yo0DhHFjLTFBH330EbMvo02v6bKsBGI2xKbX6JrniHEJZXnzzTc5osusQEyfueYDJEc7iHxQEySnIkaGsZXJQgAmjvtyZJYpyZJ2Dau4C6bplVdeQUivVgVohCoY8AanCTUknGADYvToLzKwitBHVgIjQDssbxwgR5G5O1rDWGEM2WL8KDgDSxfee++9rVu3ooZEU85EY2ewbC+//DIjwI1w8VkJKEggK4FJR3kZcOwMBocFSeOuY44ui9XFlNEjpsxVTfyDYGyRyMwIk8D5YV/wU5fRQNdYz8wg40Yv2CZ89YIBYajpNfsmA4smol+y0SMn48BsMhRMN6NKI6SZypkzZxJiobAsLa8bEDKjTdOmTaMdespomAvBjaxqJt2cNwmmBogem2aOHFQYXwQuTFCEQMeOHT958lSnTjnmvCGOHDk2d+6iIUOufpucGytXrkVCPzGSV6iC7UBp5WkzwVxrPWBq2fyw0djQCRMmDB06tI8P8vLyWChSBeuMAcUYsQ2PHDly+PDhAwYMYKvAG2Oi2aEZEzwh2TmqqqrYZghO2CRwBUaNGkX5/v379+rVSzwDrCQjWVRU5LoDYZox/ez0U6ZM6devnxGiPtwRW+ysflxezC6bJTm0QMtdu3ZFZs95YU2ys+KbcnXQoEESXaBLdIcN1bRe9+IAdpwY6aabbqKkuVAHBVA/9m8s++bNm0kzGq4xhiuMDA7BwoULkZB7sauxpWHK/TwvyN6AkCgnI8BYmdxGgnh0FpeaCAfxaM1csJ8YZurZ2Jh9iiEhW3hSUpLjo7vCOLDdsmO5vh4IDDUt4JXSl8mTJ3tOFkMK7FuOiWG6aY0tHL+Z0WAcaJNVwQhTnWlll0Wz8FHYNdkyGaLU1FS3KIj7MuZsrszCpEmT+vbty2rhLkwi5WmfVcpSZIpZJK5eHSPP0mJAWKUsZhwyxpYeNai/jA+BK24N8QxDxFCkpKQQArk+O+sK5RGebuIEIDx+GL1ASNcZZ7TZ9c1I2WNFmITHiZC0PG7cOPplrtlQgA7iJeAD0QXcx8LCQlpwnj4AljdOHuHBrFmzpJtURLWJzxlnWmCmkBmvgoWB+tMR/D9mx20E8O1wfRgi5ovCaAGyefrHQNfQbrQASdBrlre54BduzeCgYkz92LFjpYNu0KDrkymsWG6EXyhLkcGkU8OGDaNfGBBWAmsJgVEchMHyMEH01G09y33pCBW5LwIzIKwc6lKFMQHGkPt6tR7+QUgcfZxLjqLmjC3te3Xs/IMMDDsKgllDYNYzrUm0gM/a2BDo9OnTtMMCZiWMGTOG4WL0sJBMKwUYE+w5t2OJYsdce01dlhlhDAWYCBYDVVBS/yODqEwB5o4lhN2jTVYytxYdZxGKcWapU4z5wi4xSk6bYpqwKqwBtNvPFoAwXu2VA+sBK/HBBx+gEYgxYsQIzCALhnlnDOkRY0Kn5IUgqYLw7Fn0l0wGypdJB6abwWG3Yl5QWNcQSJQCxx19Z/axM2w03NGrBrmB6WPomC/sBqdYCcRgQcpVwPqh2owPjTNrDBfjGUikLbPJciJQQSp6yrJnOfny/+ggKxBDjUVlPaMgiIEz4GpwXKE8E4qRZCGxzFAx5oiZlelmEBhVppvqYqiZOywA9gpTz4hRDH1x6wUyY0hZgUwKqwiXgKbMteCGrvkaqEZBIzRlTpqKCuOLwIW55iHQxYvlq1at3bVrz759B9i8qGi/s2lvZWXV6dNn9u07WFJyLj09NT4+7sSJ02Fh7WNjY6iyb9/+pKRESm7atPXYsRPY8KioyOrqmrVrN27fvvPChYtnz5Y4IZCTzy1iYqJray8999yrcXExeXldGzWUFMZuckSH0VjBXGs90AUiEFxJrPzdd9+NL4LPgSfhBpbd8ZCwznPnzl25ciX5d955J2ZOHFzMIvaLkphUrBheLAaOece6LV26lPJckvJsXU559hhsJVXIEXMP2HQMNLaSTeWee+4R58YNrKq4ts6ws5PREQIhdgImhfuypckmJwUcWJNs+UQXdArrz87EZsBWigymdRvqstPgeZC4//772bzNBRvkp31u5BoCEeD52i/ZiVnKOASYb0aMfYX+ckdn3/WEMhKnETE2JwTCl0U83EG3EIgtR8aZESAfJ4kyzIhXd42NEx/CMwSiEXYmvHzcFOYXj9wMkAtMtLN+WBLMFHswjiwTzR55880345ewt7H2KMnAgngkTCLiyVTKdMtNAeeJSIZ55L533XUX92VJcC8aIUFH2DUZcG5HU5yaanXv3OMSCw//mH6xQqjuLD9f0HdGEteEW7O8OeKaoDKujbuCciH8kiVLcB3wt/CJ0QhmnPtKAZYKsonYDrRJp+gy3jmbPcpiLthrniCERhhJQiDmFOE9QyBmhEszZ86U+PCWW24ZP368vF+OgRXV476MJ4pAj/BImHFy3EaA5UewRyaDj4/FSFIX8cxlF7gjaoIW4FWztgMMgbA8tE93iJzpqfTRFW6HViKbrBxWMuNJXCdPprBsJk6cKL6sdApYPwwRZpnRpmtUpF9uKin3pV/c1Lmv2D2mlQKMG4sHo0RrjdoUACFRB9ScgZJJ5+6I5ytO9gWjzaiywllv6B1rCTNIBzG/iNTYEEiUjlVBm0QUgGz0lxVFxxkiZoHppuOMNtK6ziC3lpfduMTYyjNcaKufWcbWsRg++eQTXGEKjx49mjui6WLJZZo4ciM2hbi4ODxjjrTpBDPIiWkiFiVq8mVVEJ7l0eAEoSlsQASl6B173IQJE2iNWwNiiCJwial3HGsJgeg1BQIJgYhzPEMgGsHIbNmyBSHJZ9XRPjd1tcBekZ2CqIM0CsXEsZbQX3mqThDrh+aiCIiHDJRBwZlHU8IH8owkA4KcNMhsIh5GzFcIRL+YCNYzCxhh6AW3Y+S92gFgQDBfhK+sz6lTp2LYZaaoy5GhRnJ6R6cowHJCDNYVtdBWViCLigXpZogYSTqLDBTGVmASAwkjFaXF8fdcS4tw7NjxOXMWTJ/+ycsvv7ly5VrCm5deenPWrHlbtmx7++0PPvlk3vr1m3fv3sulFStWc6TKhg2bFy9efuDAIWrxoPCKFWswItu27Zw+fRY5GzduwYhL+3DuXOmCBUvIf/PN92bPXkBktXPnbsoQGpkSbRL2HvYqDKhXuORYdvZg7BE5bCQYffw/2YSwSrhKmCf8LfYt2TbwsdiBsInYOFxV7DhlKE9rlKcuOzFGjSqez+tQhpLYRyNEfciXdkxpG+6CYFjbIUOGYGQxxLggyGAu10Ett4qcIo9p2gW5BYPjKYYIYOoHANEUbgEbAD4icSDjgMVnD3NdnNcfRoyOsEOz07M7rl27FpHINJcDhlHyM1lMiuPcsKeyfvBI8KpZJ7feeiuriK2RulKAdtiP2ThxVm6//XZ2SjwzfFa8Uq+CUV7uwpJjn2ZHZwFQd9y4cdwUP4Zh91wDXKIky5XqlOEWDfaanZiSrChx4OiUueADZpx9HfcOefACuZ345VgnKcCg0YgI7yDryuslYJVySap7heV0/PjxlStX4j4yhgSHhFL4eTheMgVUx8PA+cAlJTpCK9EU4jRiGLcRkFMWKmuDI56QPNstV1sKXz0FhsLpL8LgrrE+EYPVwrJhisUVY7ikHapwieVEdETvEFXef+V1Zp374nVhfLBFOMHUxRYxX/iUBFqE6KZ0wLCqWW948Kg5k86CRKHQ9MaqOTJjadesWYPDimCEAffccw/LFYFNiSZBrx1DR9RBr/Gh5Zl1bCZi482jC6a0DcueRXv27FmWAaNKLU6JRc1lD5D89OnTBD/y1ib8YLSYZcb656Yym0wZ2opqDxo06I477njwwQfZGhwT4UBhSvqyKqIppqhvzp07R49YDPjWI+1Pfsqioi6Lh7nGGjNT5JsKLQo3QndYDAwFYhBCXGroc9EsIYaXMWR5u4aFntAFxpAymBRMU4Omm6vSOCqPcWBdNTiAbN+0zNbAdk88g6awm9OLBtczHXf0i3EmyMRm0gJmmZWAdWJ3lqGgGJcGDBhAm/KGAldzjczMINaJAWEGcRicnUJRrjPXPARCGe655/Y77pg6atTw7dutt+nHxER/5ztfv/32mzFbn/nMo5/+9KdIkD9ixBAKECMtWrR87NhRq1ZZz5NRcejQQW+99d6ZMyWzZ89/4IG7fvWrn/Tt26e21tXoXLnllsmUnDBhzP79B7t06XzHHbc8+uiDCQk+3++ruIITz3bIRpiWlsbR5NaBScXZwlCKbcV+sa1idtkA2GMwiFLMAftOeRwFV1tMLTAnjYcbsVUjnjwJh8DmQpNojiQO2HQGjS2QcWAvweKzA+HS4UwwOKaQN1rk7r6Qxtmr8ITwUdgRkRCvqwmeX+DI+xXZrRmEiRMnduvWDa0311xAKlYRbhllSLNt41k6wYN/KM+KYrPMyspieNk7vTruLDwcIIIBgqvNmzf77zVjhVvMcqJxWmYXJwHmsgfMOH4GMmOv5Bl3juzlzDhHU+gaQC8YKzwGesfQ4WJ6KikgOUtR/D/CBtwa5h1VNZfroNdSDPeXkcSpbVqE3HyY+oMHD+KgYzFwpFgYnk+aCCwnQj6cXZbWCfuT2f5VzBW8K9YDrifmiGXTWNOBS0fcgg/HmOOYipqz4Jl04mFTKGBYOUwNk0iEMGrUKAwaOddi8OksvcYHRWtY5CwGc8GGHmFIGVX8eDpFScps2rTJlzKyAgnbCD5J4+9OmjRJog656gb5OMfEP0R3frSpORDCoYnIjxiea4ab4qMnJiZ6tUItAotKXm5iNTKS/u0MS4hiO3bsYK9kRph0Mn2NDIsBydlQWCeE2Qw7sYq55g2ncbrMbPp6JceB8sw165lxQxj0go6wHtDEJuwR9AK9QClyc3OR8/jx404jbECsATago0ePbtiwwVVhWWYsSOwzdSkjhtdcU5TryzUPgVjuK1eu/eijmcuWrZKc5OSkqCjLNmER2NQlE7p16xoXF7tx4xYMXG5u5wsXLpKm4vz5i3Jysi5dIiCqjYqyHO6cnGxX+0s4tGnTVkouWLCkpuZGPgHfSsEAsWViHLFiDT4VJOC14BFSnlom69qAbMB04/0MHTqUtYE9xYAGKKcn0qA5aQb0HePO9sN+j1eExcetpGV8I/YYX25NS7k7vtpxescmzc7EBkNJXEb2vCaPmH9o9tixY/IqIk5PQUGBa+jrBrKh8hRDtsb6kdTFd4+Pj2fhYVU8u0NPKYM/R6+ZHbrMBPkZcIIo4kM8mE6dOvXo0QMfgkz/5dnj6SxuJTPOvBMCsTLxHny9nNV8aLasrIy4C58Pf4Ww1r9jxxAhGyPM+DC8eFHmgg3jg+ZyxA8jlGKsGIElS5Y08zmFpoG3hISMpzzt7byv0iusZ9ws+kX39+/fj9jmQgAwR0wuR5YNBsTkBoaoOfOLt80iYdI5MinMCI5joyadkSeAv/nmm++44w7WP9ufn/42H/rLLONJ02WWkGOoWRj0CPm5xJBmZ2ezjBkZwmysmZRxhT7SUwIkAkic7MmTJ+Nn+5ecqxiBaxeBMJKAYKgkkpvc6wi9w3HH4HN3ohRMmZ+VUF5ezmgz5qzzoqIiGTo/5SlAcIV6YhuZFD+7CTC56AKNE8lAgy+nUB6bQJvMPvPOCsGqsDZoBAvj50a+QFpuin6RYDTQF8lniGh5xIgRrDeGiBFwXghiNW7btg1bKs8iieFVlBvCNQ+Bli1bnZjY4a67brv//js5vXzZp8eMxezZs/vMmXPxoxIS4vr1K5w6dQoVedx++82ZmekFBT02bNg0d+4ijrW1Vw0f8U9lZQXFHnzwntjYmEuXLhMUbdiw+eJF92dAFa+wpeEM4QbhkbALYsj8mEL2ng4dOuAK4MFgN3EO/JcXsI9gThqDtExd/E5cW/ZsHCD248CfBnaDBhuUtkFoQRxTBoHYjI0EhwbZcHHkvXBeX6MAGYdmyhBgdaaVEWOfRqT58+c3bYdrENlTcY/wEfFQPV8VdIPuUxKpqMjOzTCaCzZ+JGQHZbRZpeLRujlYTkXWSWFhIeuTxgnMfE0E5ZGZhUQBwjbmTvIRTxJuUB6PhLXHEVeDGWfjR2twa3Diicmdvb9lwTsptr/wjf7iMTTofULHjh0ZXiYCz8zt6X96ASQQntYGDx6MgyJvzfIMKa81paWlRI9MK/EADiWGxVzwATESusYI0C/iW+mI4PTLE/IxULihjCTLplH+FnVFzVkk+HOOmiOtqDktm6KBwdJNsL8L0ZxfY1gqEirQd8cBxXIS9nPEzyb+wZjTNdYMLunWrVudSMmBvnMJU0/ficBZ8+ZC4/E1R40lLi4OS8vgs2GxwpGwpVoOEAaWcUODWAkIwGr0HDeBYZfX3CiAeURsc8EvrDRMN0sFBcHm+NJNeo0R27JlC7NMLIEw5oIPKC/vIUQYhMdIshRZBsw+vWBJ++oFFcGc1Id8TB/6xZigXK5rWzYgrCUWkqUlpp6+MGvr1q1DnVlORGJSWFFuCNc8BOrVq8fKlWs/+ODj0tLz+fnd0FU5SkL8mOTkpOxsyzQUFfVOTk6cNGks6aFDB3KVijwWL15WVVVDRHT8+AlOjx070bt3T6t1mx49um3dupN87CG3Q1U7dcrevHlbE96oEEqI2QKssCuSaQrZ4JIOGDCAHW7btm1Llixha8fXpKS5XB8mLiUlpUePHvHx8di15cuXYz3Fw3Br1ityd5HEFck3herAqoKUZzFgTHHayF9v//aIL3vdILRpUk2FW4t/icUXdxPnBmuOi4aPzo7oK0Lz2s3GIsNCwrM1yRHCw8PZ3oYMGYKQm20844HmDwX9JQymZfZRfFmT6xvuiAfDWDFiOPcoKaKaaz7koQADzpAy6fgTLD+quz3faY2IDb1GDNYzm/1u+/vcTYn64D8xTXgPNNW7d2/n7TSuwrjCCkRaPBLEZsbpAoqAz4EngbLQ1DV6LxweA7Eriw0JCbcafJYXWI0Ihv/BiOEheaqJtTiuXGEYWRvIj4O7YsUK/89ktzjcC5eIW+M2iSNuLvgGC4DThtisGZwq137J1JsTF7gLK5NBIB5mvgK8kQO3oC6TjpDEyQw+s48XywJjbFldwbzFsGLRTeREbGw1kksmni52GweUyIdFwqiyrkiLvngaLhxcponFz6JiELyOcyA4q4sEYngS+PJjDRBOsBiITufNm8eRiWCyAm+h+TCqjBsGn2WMafUcN4HRYz/FcBHVyGuY5oJfMGJE2kQ1mC9sS2lpqblQH9Y2V+V1bDFK5oIPMHrYarYtZh+jx13oBTEt2wS38POOPl/6xayx9bM8TtjfZk47rk8xUIWckSNHYsR22N/0wBwxXFhdqjB0dLBBmRXlmnLNQ6CRI4f+5jf/w+PJJx++++5bU1KSOaJ4QEI+rtOjR3eKkcjMzPjWt77GkTQFqCJ1n376a5TkQYJTytx88ySrdRuqS7F//ufPPvTQvRSj5f/3/74r7bRZsDuYG7YuXCiBtJyyYWC8TDn72RqcoUGDBmHH58+fP2vWrA0bNmDUKu3fsTaFXMDYFRUVUR6LOXfu3BkzZqxbtw6j5idwEtii2BIcSVzBBHPJbQ/j1MnBnmK4C+1vCcOh4Y6+dp0GcW22acjGxhDhQLNX4V4gHsOIb8Qmt3//fjwn/7dojgB+6lo7lY2c4vD17duXyWKEV65cyRw16r7MJpuWV5yJZtJpnBxmhyhIMv3DcCEYq4jtEy/Nc83QGru7g0RZzPjatdaX3dMd1oDTR4F+OV2T51DZXHFecT68PoeKzPLEJME8uLXmCWKw6oDGmXHCDKrQC2acXZ8bISFim9ItB22yzpETLxbPTxxZ/4hgOIjITEWO5oJ9SY4gEfKoUaPkuQ9gVUuxZsJEILZXmGtnmrBCzAKjh+Igg2T6AZmZU9YYjdAvrJO5UAct4+RZK8aGArj1KOOaNWvQ1s6dO/fr169Rr8DQAhXRZcIeJp0RI45yVXM8VKc7QQVSsWxY/AifnJxM7MfokU+PEJtOkYMPSnfIlNdvSZMPbj1iVRAeo4OMPCWlHQcKe7USrhMtWGvOfj4LGXxtAcyaWy2vYDowa8OGDaPwkiVL2IBWr15NaCfPxJlC1xj6woBgOljAe/fuJQzzlJwcFqoEloQorEAZcD9QRdqhcSaFJUfjbgG/QDEm1/V1bEQy13yArWZ+mU1mH2EojzxYFdYzaW7ELJii3mBOXfWL1miK2Ab9Yu6QFpfArYMYIsw1smE5CbEYDdYk3oW4EERuppyi3CCueQik3CjY/rFNhDSeYDfZ0kw5+4UdjNTUqVMJhDBtixYteuedd2bOnLl+/Xq8fM/IBD+M8hMnThw+fDhmcfHixZSfPn06TirGmh3OrbwDziimkE3LyOHCihUruOR/A8PtwGkbOHAg4TH32rJlS5M3vAZ3Cz/QO7Y0PAl2XDYP9ippjb0Q8fCWGDS2E6+ed3Pu2yjkRhzZZkaOHMk+xw7E3oPMUqBBGFt2LLZMNi1PTp06JYPPpshaYgmx2zEvUtc/SMVY4c4yRKwWlpC5YEMmoRrzu8qGhbF06VJWI7Dl4/eMGzeOyNOU9gZi4N7hnSAk/ofnc6jIfOjQoe3btzMsuMUczQXfE4S/zowz78w4UZAUw5/Gk8Cf4Ebydikp3IKw2JgydJAR43a+xHODiIKIlLqI5BrYiGI6jTBlaNOAAQMYWFF2X5obOLTA8BIbmIVSH3Sc7lAGmHpWDp1iJTToGgr0C+cJ+bkF1U2uDQ3S8p49e2TZACtnwYIF4h8zGuPHjy8sLMSnNBUaggbFY+NGTDqBhIwb0mL9WAOsUia9ySaoZbFH1EICEpbrzp07sf8sAITvXve7k+KzUgBLxbqVTKLr/Px8TsVwuUXCDDXLnma9RqoMDnMqk+sKAYnrFuMgqud1C2DKvPr6njAROTk5U6ZMYU4RaeXKldOmTfvoo4+YaIRp8Jm4loJxY2AxsIwb6uM2biCmDBPEonV9qTkQWGY0TjfpEZPittqBkSSfTTDD/hrMBhtnTOQZAaSiZTRC1jO96Nq1K7sYN0J9WEJS3g3mherbtm0T5WLM5Yd90S9WGg0yHZhcU7oO9JrxITTipthb2t+6dStrA/uM4cWmmXKKcoPQEChkwfNjS5gzZ87sOkgLni+hsJFgo++55x4CIWwW1hCP89VXX8XAES9h+9w2FRwXzO7dd999++23Y/5OnjyJNXzjjTfYh/CzPcuLYcUOYv4IsSjsBpsiGydmXco7OO4akMZw9+3bt6CggF0Hz9j/R0V94dpmE2Az4L7sJWwemHKOkk9kyG6Ee4Qrxq6AFyL5rlhOSrO9zEbJz0wVFRWNGDGCGWdqDtqfvjDXfIOQOE9ssUS273qAw8EuKB4/o8Hej2fJjaRugyA/5RkuJGFJuA4IaTZ79vWXX3757zZ/+9vfXnjhhU8++QTPhuCHJcpC9fN+Ehmc9PR0ek37bLosFbcu49oyQbjpTB/LSapYE2MjZVyhOoUZDfoo3oPk0wtuhAPBCBBhuulUi4A8DBECENcF7r5TkiGiLrMDJtceHOmsQBofa/To0Xi3DAj+TeARsi+4qVges1bqg6ZjAWQ66BdLCDn9zKYbeFQURmw65WoruCltFhcXL1y40Fk2HF9//XXWPM49ZorF4zxbEQiIh1lDzfFfiRBwSSUfAeRFIVx8wonmj1gzYShQGawNy4+FTZCDjqOeGHxWrLzQJ9EOPSLGQCOI+TGhTo8YE2w+8SEt0F/XlwIYWMaZ9hl5HFbPSBXlYqd4pz5vv/32Bx98gLNrCrnAjCMe0yRm3xXs+WH7vVKmqF+YBSaFDeiuu+7q2bMnOw5tMt3cd+3atWhrgO00B7SMlYA5Yu2xEgjtzIU6MFlMAVEQJoJA1HmGiFGVhB9oHN2kcQYf3WRS3GqRg51kxrFI8jo2Bfy0zOwzWQw+5ouhc8w1UtGLzp070xQWwDPWApqlOh388MMPRb/gueeee++995gy8QSGDBniGSEjFepDARYY+ztTTFjOrQfU/yU6RblRaAgUsnSw3wSF7+uJ5zNSmCoME5b0zjvvfPzxx6dMmYL9xWISArGvSLDh5kvJc+3sQJ/97GdvvvlmLBplZs2a9dprrxHk4D2Io+OAGcWsZ2ZmDh061MjhwiD7+6k8nTw3m84eTDFawGlji8XTEke8UfjZJwIBnwA3DmcCSbDsjgPHmLC7MCb4Fph7zx1RoJhzbBrIH0gXnFvgpjPCiIr3s3HjRrY6/9XlKtONY0FH9nmAn+SsBwrLRHu6Rw2ChG7jwClrgKgyzf413uTkZIaXXZkxx40bPHiwqyfhhjUoNqRx1/AMmCBmCmld93XExinBZWGa2Im5keSLMCCnrrD9Hz16lM0eX4E2HQEojB4x4xzxLXzNeHOgOwwvxyYPL5hzG3uErs4+w4vWo1DMtbyK66a2jYKWqY5Kov5mrdSH6cBZFwFsQawv8ZO6jYJargNi99L63kgUMCMjIzU1lSWEJEQpZOIi498T/zRqDOkFM05HUBwmnXYknxthfFhdOHz06FpMeqOgj7jCc+bM+eSTT4hG5DkLgpBNmzahMrfddhshrtgoeSUT15nu9OrVi45ICyBvu2Jh0x0nRgUmiLRz6glR0+7du/HRHTDLK1asYCPAOJtCNjLdDCN397oFoIzol+cW4As6xdTcdNNNTzzxxK233ooaEnsT+L300kvz5s2jF55PqLU4GChGkvXG7Qi23cJyIjGCCnpEGayZM+DWYm1o2VMAq0Kswi2YNcyL6/6LRWJxbt++nav9+/eX17H9N4sNpAoiEe24jjNVmH3WM1PDeuZGku8KZdAdlgcl0S+OeAvIQIyHkEVFRX4+icQ05do/UocAy5Ytoy9icGRNKsqNpXWEQCdOnDx3rpQHCU6Li0uug3Vr7WDmiE8+97nPfb4+ErG4hUACZo58opHHHnvs05/+9KRJk2gEm/X+++8vWbKkxOMrxbCM+JoEVJT/zGc+Q+CEecWGvvXWW3PnzsXaOuUt22xHTWy0jz76KFK58cADD8geLOUFqSUJyQFMLSX79euHK79q1SrMup8d2hOnzSaDs8iuj4dE1MdmQB/FSwA2Bsw9mwQRwubNm9kkTB0XRAAw543HT3VnwEk4aQp37doVTwgJcYzY57wK5iDt4+GxsbGEmBpPaE32PEqym9Jy4CqJYAhAeSpyFzfHlBw29SeffPJLX/oSa/Whhx6aMGECezzBG4vK8yUdQWQ2J/Yrcnha7LU4iHghrs+h4gjutd9ez/QNHDjQtRY4xVzBtdq1a1d5eTmTiytDGWuybVix+GGoibg718IuibNCy9xOchqE4WV90jX8DFedkt5xlARQhjXMOGRmZhIh40x7ff9SgNAa0hIh4NGahVKfW265haUoPWLeAVFdfTv/UJJ+ITz9cn3KmRxuTTSLCWLZfOELX8AtZumykJi1xYsX4546oVeAoOYMiKg5PaKuzDhg9MhEzVmNLEv/2nRNQSrM4MqVKzG5r7/+OpEPURA6zvgwBQ8++CADIs/3I/bp06dZxgw+0QJjJX0RmAj0hakh5Dtw4IDz0pZMKNrEyFdVVVFS8h2odccdd9zjAjEJg8NyZehMIRuaAoTBdD/++OPG7rtw//33Y3CcUDMQaBArxAbE0sJisLroGpr40UcfERAeP3488KXVNJAW9SfCIRQk9sPsmwt2CI2dYQmxJ2KI3N70FchSZIVjcPLy8th5mVMWsLlQ9zo2tyN0cV7H9gMTRyMIQ4IGE+13yVoTb4NsZLIkGLH169d7Xc8sA8rcfffd6BdeBJs4YSd3x5AuXLiQln2ZPmTDqWCIMJLY4YSEhCFDhjAm5rKi3FBaRwi0fPnqPXv2nT59dv/+Q2jssmWrLlzQL7z2iZhXjpJoAvHx8dgpApt7772XeOPs2bOLFi3avn27r82ejQ1DzI5733334XawH8yePXuNyy9yOpI0SiopbO2c9U08zgcbPLsvu/Xq1atd94YGkTbNSeNhTz169ChDwf5Er+kppw64ROx8bDD4kWxRbMammgvNubvgtOA5MnLqeQs2nqKiovz8/CNHjsg7G/2IwSXAi8IlIvzAp3Fj8uTJhYWFuE0UxglgB2VY6HKADgcqXFlZydrAO6eutCNwX06Tk5PZXPGHBgwYgFvz8MMPT506lTW5YsUK3NlA3nrEOOC20gJHeX1GZOOII7hjxw5uRBfkDUKuuI0nIC3ViQ2YcaSlm2aybZhxXEP2eHqEf0njploLwWgwSswFdwnc1aYwKxOvBYGpa3K9LRigAM4N+k7769ata+xzCp4wGri5Zq3UZ/jw4XhaIgP9YkjRF6RlOqSufyiMslOdfoln7woNEsjhbmKyRo0ahUuNq010x6QsXbp0//79Aa5PoCS+HSrMXRDSU81x+Pyr+XVABg29wPYytmjKbbfdRuBHx/FQsd4MgjNKDDKSs5IZutTUVEId6YtAZ+kR+fRo3z62WvNtLgw1y4MqLAkGwS2qAWYTE4Fn7IBxwG64KrWDtMlREi0I3cS+sQF96lOfYiXT2eXLl69du5bumBI23LeZa9sTRoDxZ80zjM4WyY0YQywtkhQUFBAmSWGBq55q6An6S+MYMRb27t27Md0ybixO7rVt2zbCP3ZbdkMpz1Up4IlUIVCR9Yz9t2a9DhYDBTCVRFbYRgIVU60OmkVgVhohGfrFUI8fP56wk5XGXGP30C+cBFPaA+RnBCjJ3WmBCTIXFOVGcwNCIGzQjh27Fy1axnH//oM1NbVy5NKJE6dKS60vjyeHAlLGsVkZGWndunXFXM+bt3jv3v379h2QwhwpL2UUMYJyDMTO+gGbOHr0aHbWLl26YH/Xr1/vtqO4wr06duw4cuTIW2+9FavNBsAO5PqsmCNSY6XyNOuY1F69enEvtu3Nmzc3+LKGG40VwBX877179zIaeAPsFh9//PFH9VmyZAmbAYuWMuxSbsI359aueI6Jf9hNO3fuzN7D0AUyYrQf4C3YUOU5xdLS0gBjUW7NHixvomBbdR0Ta3HUHyJ8KfzaMWPGDB06lCrE1cS9gciGYGy6OPdMx9atW2XpEqjgBQJtspF7OmqeLTPj8v4QFhuOiOeME5WxzplxggciJV+yufUrQJAQRwfXAflxUAJx4mUu6DW15J2E5oKPaUUwihG0oOZ0U14wMdcaiWfjvuCmONasHOaUfvl6CtkVGkcw/DPWMKaGo7ngY2wpgCGSl6aJf1gDgfdLJh3vEBcWv9Zz0vH5kIRJp4xE1KbmdYReA1YaS/jwww8T7xH2yPNWBD+ub3ZCPAaZHiGzGK7p06ebntSxaNEiljFXMVxERI59YBhZHhwx6SyqFump1/lqPtiTYcOG3XnnncTA8sqJE8uBKDv9cjwKr3AVLeNIeaniH7QsPz+flcbgsFS4L5liK7AG2fYvzyKYFBYC7z7msbv9hl6ibrojISjLmKkkB+M2YMAAKQn2cvDeMtaDbYsqGECk8lzPRIzYZDrO1BPSuM2yZ8ucJiQkEICNGzcOIWlz586dvgaWwlhjFipHajkxm6LccG5ACEQMM23a9DfemDZz5tw33ngP5XzvvRkXLlgOyvLlq3bv3ks4tHz5Ggq8+urbL730RlmZ+ZAxlyhw8OCRHTt2rVu3aeHCpStXriWfI8GSlFEEN4PVNGgE64YFxz0izdaIa2Wu+QB3jcKDBg3CmLKhnjxpvXFRaPLe6bUv+EDsduw9+J04bZ5v0rsWcAt6hC+FrRefgDRxjitsTmwzjBveBqduXhctNF/OJkwuVdh7CgsL5Zsk1q1bJ1u1VygsmHO/MONp9u+E0iDuoMn1CyovzzuyF+IcuN5IBsft1pxSkhAIV4Bb4Ao4ry76ISIiIt3+RX8cQbZnKtI427y8pY1V3alTJ7dby91dIYdljGeDtOzfeDkyy67s2bOHBmXGcQV8+dmejQcCwuOAptg/hsPEeT4N7wmDw/CiqtTCDw7EjWP6cKfkbYFr166lR02T1m3i/MPUM61Iix5JgOofohFKsswInHJzc137Zc2ct5VD+NetWzfMEQrLTDEsvrw0V2iKod68ebOoOQvAq5ozF+gUS4KIIhD5rxGMAyuT5Qe4416ngNV7xv6OPhKUwWZ69gi9YI1Jj+gdS1rqUp5VxFqiBRZGo55scqNRy6NpyEua2ArsEtNNX+gy+YwSlxCAfvnvApPOmmRyUT36bnL9Ih9T5BZE2kD7jBXrh7CT0IhNyq3jslYDAZkxUxgx5GHK5K19aAFLjqtFRUVMjZT0g6xnppg0DZL2up4RG5VkxMRCSl3Bq3JxSvnevXtjS9FKdmH6a64pSivhBoRAixevGDiw7x/+8LNbbpnkpmkCW93QoQMeeeT+hx66p6Kisri4nq82dOjAm2+exKXRo4dv3bqjtLRs06at8rNCCmCYxFTJsZnQSGxsLPEGm0FNTQ1TYy74hk00MzOT/cC1fOBG3w0qeq2LYLhBI0eO5EYY9L17iZwb8VkUk2ok3OLgwYO7d+9m45k0adI999xj3vxRn7vuuos9mL2K7RBvw1Suo/nz0jT5CQnYqnFzmSCiCHHrzbX62ENuYc79guNFZMKRXZ9Io8FZ4KbswfhSrKvOnTt7Pj/q9dYIj2dDdI3FYPyPHTtmLviFnuI9MFnEP3gkeDYkuDU+dJ8+fZDZlLPh1oI5t8EtOGT/+jvO+sSJE++9914zxx4QkFMeLxOkbotAx9E+FAr3lOV0vqEvnWPoxFVlIpC5S/2vXfLsoEAmY9K3b9/u3bsfOXJEnhI21xqD17nzRVJSEu4dJgIdwfHyX5GriCQjIO92MxfqoAv2zes1QiYLDDeUoaBfrJxArARlmEQKoy/+1XzIkCEURioaN5WDksrKSnltB12YOnWqCC+9cOWOO+7AlUdDWT/E8zKYxFcoOKqKg4vdIK5wG+QAsSfHquh1BbYgRK2oDPOO8rK65KZsEwRFBADyYrVkeoUJpafYCuwDSmFy/ULLrLGuXbti2Vg2LFS2CXYl4kZ0Kjk52ZSro1EjQHViDJqizY0bNxJsk8AosaQLCwvpkSnnG3pEFYIc1G3y5Mlmsj1gSQwaNIgRYz17NbD2BNYbN0Y1PT2dKIhFgvH3fPlIUYKcGxAClZWd79DBcj7S0lITEy0HCJsrOxMBD0f0CnP92mvvvPXW+8ePHyfHK926dY2NjZk3bxFeAmmT20TQW3mEDp4GyyuUuezxM3auMDvV1dXyhChuKzn+q7DxsONylfJYRsnE6IvdJ99XRa84FT1h42EPwJfFXrM3BO60+WqwQeQ1BJww3PEp9q9SeIVtZvTo0WzDuAuUZ0BM/ZajaV0gJGC42LHwOHFz8ZXNBQ/sUQ/oFkwxOytOEr4FYQYKy9ow1zxg6hnDLVu24PXijXVz+UpxQdaG1xWCE1BUVITfTN0AI178AwTDrWdBIht+LRVPnTrFfYkNsBumnAtut6ZTuIPIjH9z0003mQn2AEeZGccbYMaJLQORLUAwhiwkpCWBd0UX/CwnhMdDotgO+/vuiBOIFsy1hmA0cHPxgJlQtEleAzHXAibwZUMxnFT0CDlxuRhknE6v8w7k45nhxtEvKuJu5ubmmmv18WwBK8QaYMYZGaamwRgSSkpK5CURVo5/NR81ahQeKmueMb8Wat4iMCb0mkGmR+j+hAkTTAc84NLIkSNTU1OP2j/1Iwsg3P7qZywt1mPbtm1LliwhQvA1U36wl4a1NqjbhOquSAtgzuuD2GxYTAdLOiYmBsUhk2WQlpbGZGH0iB98aShtMkp0H4uB7mBzRGb/UIY11r9/f2qxkgkGWKjYWFYd4yYCNBkkx/iwFLFChKBEMiw2FjNawE0DEQ9JkAf9ooqf9cwl1jOzzH6KnXRdz9zF14BT3nmr3rp165wnPRWlVXADQqD+/YsOHTq6ZMmKdes2YjIwEBER4YsWLSVn3z7rIz1nzxavXr3+sccefPLJh4uK+nhaq6qq6m3b2AvDevToPmPG7L593b9JrEk0yygHJ2K2fCFlGN7i4mKsJHNBtGOu1cFVLh05cgSDiIeXmJhIGfxCNhKv5SmGF4gBxWjiulFF7uKKKeoDUygAWDnyDgQCM/Zm9vgAvZBG3cWBnRVfh72EbRWjj7+Is+gV5MFn7dWrFwPFUDC8pgkPP8ArUtIPtBBIMU+oyIwMGTIEb4COrFmzxqsrIBIGCIWZhQEDBtBxOrtixQr6S7PSF1eYHQaEbRIviuCEeIat3c0/8HNrHBpGFZcCDxU/g6O54Btaw4lhIgic8HvmzZtHr7k1OSxOt3shIUfXTGacfR2HhirMOG63zK8nzDhXCwoK8J8YBFTGNNFskAcnQ5x+lt+yZcvwz/AzkE1GlTKSIEdeIiO4RQCEGTZsWCBPEjug3f369SNIPn36NPPYtF6ISIHAuOEjIidTuXr1anw7TIrXfpFP/LNy5UqiX9aMfKRNGhEYJdeJc4V8Zp9okGAbE4FnL437ApuGC0iwxJzm5+cT3ssUe0IBhHHUPJAFKUi/BJPlI7NFQO8I++k4hovRlo9keIWglGWGZcPbZtnjNFNdBhD/nvCJ4AclWrVqlei4M1kO5DCAHOXWXjFFfWAK+UbMiK8NixyEZJ2gicRyxDxiYVAEQhp5LWv9+vWokmOjpFkSiE2XWWkEwCww1gxTLFcbBN1hbOW1GsaHWAW1RZuQwZRwwblpIDD+GG3sHtOHjixcuJDFxkyhp9zCFLKxe+PeMgOCxWB/ZP1jxLDVZrI9kPXMLLOS0RQG2TThV2CGl4GlFvOC8WHk/RRWlGDjBoRAo0cPR9lefvnNNWvWh4eHR0VFDh8+eM6cheQkJSXySEmxXjjmdPr02fn53WwdS5dLJDjNyEgjXsIP6N69KwaiT58CabkpWOpqWw47YTJDAmwfBh2v6KI3uCQBA1sC/sfs2bO3bt1K9MIplxhbOH/+PBYNnxWHgL0En5WJ4yr29JNPPsHKs5G4lcfa4jxRRVxPDK4IwzQBg8zG40sk8mnEnoh6eOY4IA8bDzsNWzLysCmaC74RScxJY6CbuBF0UN6B4Oa7uyGbFsub6NF5PhWsdWbv0/TUdLs+3MVrWOKKDIgcG4uMGBELLgIhkFc3t7HtszaGDh3at29fFgA79KJFi4g32EGdhUGCU9YSHvzMmTNZZgwOVYjETBOBwcgz14w8Q8otGEZzwTf0Fz87Ly+PFbJ48WK2duIoXAHyTYk6ZFW49hqxuYvMOL3zP+P0BT8AT4vy+CiByBYgeCd4Y4T6+EB4V9OnT8c9ZeJYLSx4hpcjs4mbu3nz5rlz56KeWVlZY8eOJXAyTQQMFUeNGkV8SJBJOyY3YBq1JuV1J+I0bofxmTVrFsczZ87QF+kX0Ed6Sn/nz5+PVcHnQzzG2TRRB/f1c+u4uDh8u5ycHEK7jRs30qy54A1Rc6IgHDssmP9Jl4XBykHN8X0b7D4F0G5uIdBNeYEdSDiZSOhYjOZDg84yZhxYTuaCB3SWuUBfMFysYfRU8uXZh/Hjx7OiyHzvvffQcdxxdMptETJZbApEUDRFLaku2FNk4X8LYBwoY+p4gzJbtmwhEtuwYQPT5GpnaOHEiRNEOCwV7o6hIwIRvUYebDKTxcaEmixYsEBslEwBdWkE15+dDitBs0w9+52fsXKDESNaJiyhEZSUJcQwEqt73WvI9N9HN4hekIcpoHeYUKaAxplKtyc4aNbzdgwXM8WkoNpMn//1zJrHwJJgMbNgHCG9tuyA/adlVg53YWoa3L8UJXi4ASEQ3HffHX/+8y+/9rUvsalzOnr0CE55fP3rX+rZMz8hIf673/0Gpz/+8X88+ugD5FCAoySioqI+//nHKYCTsW7dpsGDB6Sne3miJVBst6e99Wjc/h3MiMFiQ9q1axf7gVfwb3AI6DIbALvdRx999Oabb+Kerly5kh2Cq7gjhEaEOux2GDWsOfsHNpfACftIybfeeuvjjz8m4MGrkPK41OTjrFB+0KBBODdujib7Oi4O7RshPGDncDOg0hdz4oFsbDj0OKDsviwJ/+WhabNMLSSXt7vk5ubiQ5sLPsDrkqfc5PlX9lfJF9mYGpoyfa4Pw8i8+HeApI9gzuvj55KAW0D4wQ5K+IoT41lecsCcNwQlae3222/HaaBBVsWHH36IJyELA4hOly9fju9OPu5F//79J0+ezK7p9RZ+7otHwo1wNdhr2dfZ3c0FG18VxfXBbjCDrBAcIycy98RphBnHmyESwElixvPz8yXfFyx1edGAuxBoecrmSzxXvJYhE79txIgRo0ePxrFDH9955x1CHdSN1eKo3pw5cz744APGnP7K10/7d3e8gkHGjUNzGSg8LVvqhsV2oHCjbkpIw2KYMGFChw4dcBzffvttDA5mB0dK+oVGYE/wuVk/yCbv1PIMX0Hk9Cot7iljwuzQqR07duDbmQseiJrLm1cJz3A0zQUfiJrjXDJWWEVHzX3BWiJYwgCiEUA3xTgAa4Z8AYMcyBv2AoEeybvguDU+NHbS/wThbefl5TFceNtMASPm5A8cOPDWW28tLCxEx1HkadOmSVwqi5DuMHHkyM+S4hDTiNQVuC/IuqKwmDs3iGoYEOemXmGDOHz4MOuEDYtta+nSpbSGDLB27drZs2dziUnElUdg1w/z0AUy0SPEQEi6QF1qyfvWaATNmjFjBjnoO7rGAqCkqdwQLDy6TKDCKqWDWCqMYSB2xg1f+awxukOCbQ5T1rt3b2yCXPIDs88GRAdJ0x0WgOT7An1kPbNI6AIhImvGXLAFE8y5C3gFjBj2nA2Fe7E8zAVveG1BUW4U4c8884xJNgTqBNYTVpcvs6mQNheaCpbu7NniXr2sr2wyWY3h0KEjr7zy1mOPPZSR4eXdVgFgy2/1gv/Wv/Cw8MrKKqwnHWRv86XwQQ6jShfYRDnKK9rs6G7gf7PDJdkfR2bw6W9paSluJbXYgThiyMQFIY2Bw2PG+cCAykzhH2DsaIHG2fid8uzopClD/HPzzTfjazpbCIEWJbkvCSriWRpRXCCTljHBEhgDUm3fvp0jFp+tVzLdQDzK40MQOVA9JycHB87Xywtsn1h2Njy2Z3xEHC9zoT6yy9IpirFlshgYVeQn3mOsxowZI9+dZUr7gAJsBownexWdks0YIXFxcEqYGi6ZnrvALFDS/+7LGNILCtNNesHWbi7Yz2EzyIjKhsR+7/VZTCaIHtERohFGTDZXVoK5bDfCXOAp4gISPATyVCizgAdAcEWz0jVgeTCGjDYLibWBVMzU4MGDp0yZQtTq6cgSNrB+kEru6/ZmJ4FhkfYZJZxaGVUGhByCImafim7TimwyfUSePXr0GD9+PHGU2/Qx4/htSJucnMz6QTXoCGtg5cqVVVVV+EOI3eCMM7CsVbpAdWacpiSf+9Iyi4E1jMzII/lusCoYK3qH80Qx1yfRaZmeMt2MCaOEqHSWLjNNVBFVZT1cvHiRDk6cOFE+0eEpMKuLGAnxWBvMu8mtD/MCeE7oOC4RERGK7Kikf1Bt2qeDBDYMssn1DbPJ6qVf3JFVx9TL6mUM6Re6L7EQY4KPNW7cOFQPt9JTNcSr9nNfBpN5ZEEyRHScUTIX6sM6oQzhFumxY8cGouaApUUfGXDWrS+TAuyYdIQ4YfHixUwWc0dnmcRz586x2Jh9GiGHfHJojWExNX0gb1djdTGb9NrtVReBm9LskiVL6Ii8gOZr+QmsNIRB91lj9IXxdNSQNcDQYRIpw00pwFghPzIzU7IIkQcfHcnZMuQ3oKQuMP5SmATrkG5a9q4+ZDIFrDc/QjL7SIgALDbWiSg+90UGBGDZYNMwL2xYdNbVdlERu4c1ZqCYCGqJ/NxX5OeIkmI5qcsW5jmVsoQoL69e0pq5YEP73BqpmBdufdNNN9F9t/XDdDC2bAFYS2Ytw+XrodFruu/L+tERbBR35xaYERYnc+HWuJhBhoJLsrtRmCFiPdMaVbhjg+uZsUX3JYjFiKGeIjOaSHdogZVpirpA+2gWt2biWIrYYXOhDrRbZoqhYx16qnBrgZUD6AJaYLIaD1OJyWJ2sHsmq0moML4IXJgbGQKhNmyvTR6v1NSOd945laM5bwpW/GOS7a6Eh0ecLS5mK6qsrBTj1aC9CEKQmQliDTH9eDAcPcGe4lGJqcJm0VkMU2Zmpiw7ViEjwFaEDWU3wu3AZuGCiFFmvnChOMV8S6CI5aU8N+V2uG74i3iZWE/XLZliiAQYVmoZOTxABrwTZ9+iZaYDqfDDuKNkukHLVOTWdASBe/Xqxbbttjk5sGjZaZA2Ly+PjcSXmtEXDDobHrsR/igdR3J2RxxcBo3R8LoNuIE8yMa92JCoJc46Y0tTiIeo0mU3KEao6dXPc0A8eoF4NEsvXLd5Zo0Ro5vswQjvy5OgCpNIvxg3tnwacfx1QEI8DITnErfw1YgbFGNYmCacJJoVh4Duc2QlcIlJZBtmedCsq8wOCM99qcgaYII874tILD8KMIzchTUmbgoDQkVuRA64TSu1EIAjDeLZ4B55Lg9GjE2aIUV+ZpwCCCNmlBzCYHTEFPUN44lstCMz7gypjCddZlLQOK+uKtAp5o41wEBRzM0wit6hp1xikdAavUZBgKsIzIjh94ijw63pr1R0hWWDJDSCXvt6FpkuMH3cgjtSEm+M8NiXzG7QdwIntJguMEEm1y/cjkmkU4DYzB1zQaeYCzrIKTLgT2NSCEiYBbdhEbgvQ8d9Wcle70stusCcMkc0yCIxF+rDTKHmuLCsQNQcY2Uu+EaWFgLLpMuC9AVy4uNyC2oBCxIXk4rAmDuZTDRGoEEjIwuGiqwr+u51ZBhMbodTizUgjMdoe10YDlxlRqjF4NMm9txVmxg9WkA2JovBYRFSEjGAuyMJIzBkyBCCVaYMxaEpU7NuC2AKWHgsVzF3btAgpg/7wDiYah5wiRZYk4jH6HELWwmqaRlR6SYThxa4SS4gJAubBcCAy1UMFEqBYHSNNglsiH9YRV7nUewMnUVCVjhVzAUbJBGxaRk7wzbk1cpxO2Bw0EEm2uQ2ZP0YPTEvdJkR5u4Ml7lWB+KxbTEU9J0uUIB+EZGybdHmyJEjfam8K3SBe9FHJoLZZE7JFJmZdzrudWSoxdhSCxVGeIbXXKiD3iEbEiIby9V1YbQuDh8+zAjTWc9NJHCwMEwKQxqII+EHFcYXgQsT6HtSxSYCSiX2gjVtrrU+rC7bHbcf5t+VyKjo8+cvMgeMGjqMIQCp0IqQPQljinE3Wd5gcWDLnPVBLXEjqIXzARg1rC3WHCOIMXUbClYCJbkL64yKgMmmMA3SrGd5aZ/FbQ+7T2hBfC85pSOIhDC0KbbYF1ISzeHWGHqnBTe4O2UQgwWMsZYdyxOKYa9pkE6x02OvnRxapqLb5ucV6TLLibuw1cl2iJz4iPRIynhC+/SUYfSz9qQXtIN4bp2VfRSYO0bSz07DDEpJ+kJJ1x5JI9xCZrNR2xWysTAYK1lIsgiZVtqXtUTCV9cCua+0zwzSa4niyKQv1GJ2mH0qek5rg8PiOqSyMGT6yEFacrx6M55QhahJZEMYycRgIhtiIxsC+Op+4MVklCwtraqiawwC4gG1GDo/80XjLEjEYxD89Ii+07JoK8L4X42uUIvuU5j2mW6TGxj0i2Uj/UJO+sVcSL8QgK65rnM3ArmvmAgmiKaYUJNbH/oras4CoAwCmAu+kZUjJoWx8jOqIFOMDObcBzQlVtec+0CMCUc/cyTLmEmnL/4n3QFtcgYB8+I5CLTJTek1LZMQaJnyMlngVcUoH8gWwMg3uN5ohEWCkLJa2Iaown3FyJDw3wICM3RipsRVoiKwNsBXXRkZukBJRsazj64WjNH2bEfElulwWy0NWj8KyOKhg+C1cRGPZmVfEMPomLUA1zONUIVFSBc4usosOaZofcRiICTCI57JrYN8mgWRzf/sBDOnTp2ipxkZGa5z11hogXZowfVlwCagwvgicGHaRAhEYIldi4x0HCOJfKyOS/BjH9sRAlVX16LnmHIMEFraehW1OTAeEHj3nfKkA6yitAVYFSalC+Pa4IxwiA1vqPYrJLnhk9UcO0NdkFq62BSlreHz+cKQgbBt6dKVFy7Ir3djK+3gx7Kalu2ThBhC+6pi7QQSAZrzhnDKB15FaQvIkhBMltKimMENueE1vdJl0xowU3XjJsvc3sZkBQxVdPNSlDZLS74KVFFRsWPH7qoq673phYW9EhLi9+07cOaM9fUg3bvnpaV1dD3NyEg7deoMOc5pWdn5bdusry6hYq9ePWnN9bSk5FxlZeWxYyc47dKl8969+7nUu7f1oQJpNjo6itNY64O8Z4qLS86ds77VHjHOnz//61//5bHHHiwoyN+1y/osZrT1hSo9YmJj6JXdM/5bX8AVFRVTXWO9+6KNvwqkKIqiKIqiKCFMS34dwsGDh59//tVly1YtXLg0KysjLS312WdfXLBgybp1m3JzOyUnJ7mepqenffTRzLfffn/9+s203bVr7tq1G/785+c2b9526tTpIUMGrl273vV04cIly5evnjVr3tat24lSPvxwJk0R1RCJvfrq23PnLtq1a09iYmKnTtlz5ix4773pFBYxiKy4S3x8XExM1N/+9tLq1Rv27d0/YEBfQimXEMjqS3hE5OXLV+iaE/+AdE1RFEVRFEVRlNCgJV8F2rfvQGWl9fuYO3fuOXu25JFH7nv//Y8HDbJ+aat79zxquZ4WF///7d0HYFXV/QdwkpeXvRcji733RoYiCqioiLtWxb2gtrW1pdKqdfxta7Wt1ipWcdSFoCjDIGDYEGbYMxAChJFJdvLykv/33t/J5WXBy8sjkPe+H58355577rnn7vPjvpH39tvv33HHZG9v89y5C26++brTp8/4+flFRITJY5/vvltsO4qYJy8v/4EHfvbttwv37j3wm99MW758JRYnj4ZGjRpeUFD0zTcLX3zx92vWrJeS27fvXLly/aOP3vef/8yeOvXu7dt35GTnxcS08fbx7ta1k6+fj/7GN6yZBglvHz+LpZJPgYiIiIiIXJgznwKdPZv/ww/LFi9etmvXnri4mGuvHZuWduyrr75NTt6C+Gf48CHp6SeM0dDQkM8/n3f48NGtW3eUlJQiNOrXrxemrl69Yffuvd27d+vYMcF2FAFSly4d27Vru2/fgaioiN69e2Bx+fkFWVk5iIX27j24a9fesLCQoUMHHj+eISWLi0uOHTvRr1/PzZu39e/fOza23aJFPy5bvipl28627VrHtGujr4GslhYCeZn4FIiIiIiIyMU5MwSaP39xmzbRV101qmvXztnZOQhpkNm/f5+ePbvt2bO/V6/u3t5mY3TQoP6octKkCcOGDRo8uD9CGkQscXGxSFutVtQfGhpqO1paWhYSEiwhEKrt0aNrRsYphEAJCbFt27aZOPEalET8Ex8fe+DAISmZm5t35MhRNGPduo1BQUEB/n4RkWGDB/VD9JV5JrNPnx6oR1sLfb20EMjLmyEQEREREZFrc2YIVFhY+NVX327ZkhIcHIRYCDHMBx98unr1+p07d0+efH1oaPCsWR8bo4iFrNaK2bM/R3m8+vbttXXrji+/nIe0j4/3LbfctHLlWtvRgoKCsLDQyMiI7OzsgAD/+Pi4goJCLHTYsMFbtmz/7rvFKHn69OlBgwYYJUtLSwoLizp1ar9//8GdO/eYzeaPPvpi85aUvNy8u+66JTBQ+0kcbS309dJDIHNllfbDLAyBiIiIiIhclWv/LpAW2KDpekq+9ED7T18bjZEQvr4B1krtR+75WSAiIiIiIlflqr8LVB38ILLR4xxJ1Ax56qHmJiIiIiIiF+XCP41qE8/UeJZjhDraX/1/iYz0PCIiIiIicmkuFwJpoYwe0Wgqq/8iUan9pyVUjp7UM/X/pLCqhIiIiIiIXJTLhUDaA58qD+2l0vpLSEKPkfSExmaoTyUiIiIiIlfmSiGQFtto0Y0R0uj/68maqp/5GCq1B0RaQtVEREREREQuysWeAjUUw0h4o70kKqqOjFR8pCapwkRERERE5LJcIwSS2EbXyni8g4T+MZ9zn/+RRz3yv/Yf/srzH+2TQfo0VR8REREREbko1/hdIC0Ekqc46vmO/teIi6oT+IM4x3ZoO6gKDArx9PTi7wIRERER0eUD3VSVciGXtpvd0p8CVQc/2qGhhTGS0JN1SaSjhur5jz4u0R1yVa1ERERERJeaa/dOL+HatfSnQBICaQn5o2/LcyGQnoHYRhsiWw95JEfRAx89HqqqCg4ONXl58ykQEREREV1y6J1KQjrhknYN6GOjsy0JY9icWmwIhGZ7yJGhxTRahkpoeVrAY6Qk04h9WqmwRx8xQiBtGBwSZjYzBCIijVzuMMR1ABcEXBnUBCJyIbZnuslkQgdATSC61NA1lSHgELVYLJLvGnDGIZqQhJD8ZtNynwJpgQ2apae0hD7UxkR1An9UxHOOhD2S1KMfDPAnJCTU29sXOX5+frgIXpL9QUSXiZycnN27d2dmZiL+iY+PHzhwoJpARC7k1KlTKSkpRUVFPj4+nTp16tGjh5pAVBP6hwhCcJyocUeVlZWZzWZ5AHJ+ekdV66kiLT1wyXcN6GNjO2AFsSlka5SXl9u5Zc7D/t3UEj8LVB38YLPph4ck1JFiS49uJCm0UEeLdrS4B9tIJ5l6qqqqoKAgXacWRUTu6uDBg88///ytt956xx13vPvuuyqXiFwL4p9p06bddtttDz300Lx581QuUR1Hdfn5+WrcIZhd6lHjDUOnVIaAPqpkuh7pfoP9W+b8pBJ7dlNLDIFAOyzqo21Efar2V/2n5+lDm0k2tHBI/lS1kkdbl9OX3RERERHRJeaULmKjKtF7qVr8o/VQXZGsoMA2kaGa5ij7t3DLCoEkgNE14fd/qtXOQbnQ0NCYmJj4+Hi1QCIiIiJyewkJCbGxsWFhYWrcIZgdlaAqNX4h6JpKL1aNuxZZNQyRRg+8UVumIfbvpkaEQMYHYy7pJ2SqPLSXSusvIQk9RtIT+KMdNdXPgbRs2786bavLn0pEVNok8Pf35+eeiYiIiMiAziG6iGqkCezvZ6KLKkNJuCRZO0DaKT1w+3eT40+BtO8KaD5YXCtEPlrwowdAeuJcnjbUAjP8r3+Tmww9jKHJw9NT+1InjcnT0wsvE2DopcMG8zLrhaU2IiIiIqJLTyIEl3QJV63RIZDECVartaKiory8vKysrLS0tOSiwyJKS0rLSkrLS0stpWV4VZThVW4tt1SUWyotFZUVFVUV1lYVla2slR6VrTyrWplatfLSXh5eHoh5TN4mLx8vs6/Z7Ovt4+fj6+/rF+AfAMFBwaGhoWERkZE+Pj6ydmpVWzgcVfr7+84xjjPbSbYHX735tpmi1iRjVGBUcjCU8rUYUyVhCzlGAYNesHZJg0wFY7RWDfpEjTGqt0Ix8oXt1PNPqndqrUzR0KRa+TJalxTAUBIGjKoSOtupelmNGteprJqZRBcVjjd1gNY5Bc4/qVYO2GZKGmTUgBxVo15n3QKGWiVVrs52kqhbj5SpO6NtTq1RwKhUCMYk20xRay5ybXIA2O70Wjkyaksm2RarW0YgXyZhqFemSL5tWsoL20kqq7oqyafmxC1/8TTiS7EBp4EEPwJpkEmqXEuDgEd7MKSTB0KAtMRCoMq1NNg7hYWFiB3VuP5kMDAwEGEediKi1qKiIkSwWEFEgcjHWmMWlC8uLkY+RpEJ2LPIRFWYS+rB5vL19Q0KCsKkgoICFPbz80NJ2VYWiwWFMbu/vz8SqA2ZcnhIAWxbTEIz0ACMIvrEUKAqVIgjCrUZDzGxXC0CLi3FEuX7423JVMThWAvUKTUgEzWgkbJEWVmMogwqRwHbzYK5UBg1o5GYHQ3GVBTDamK9MAsmoR7koBJMRTFMwgpiRtSJBCrBWufn56MMmo1ZZLkCmagQM2L7BwcHY/UlXzYUhigPMoqmYpLt5pIdgbnQbAxlc6GA7CxAm5GDlqC1IPVjg6A8asC8aKfMgsKoHy1EYeTQBSUnJ8+YMSMpKQn7burUqbNmzVITyA7GCQU4JW0PUWMSjkkcyciR0xPHqpxrmIQhcrDlpTY5ATGjnA5yUqM240IBKIPDHvOiEjlJcfLKSWp7SoLt6YbasBQUw9IxFxaBGlAPElLYuBTIyQWYJKcYJhmnmFyLsF4oieViEagHBTCKIQoYF1hMQlXSeLQNmWgMZtfr1k58TMLlTuaiZpCYmDht2rTU1NTo6Ojp06fPnDlTTbj4cMDgQMKhiwMJ+10OVByZyJS7iRzVOEikPMhNAYXlIJSDHIcQRjFVjlupBwc2DiQkpBhuQEiDnE04DpGD2tAGmV3mwhCHNBaBSca5gKMRBy3ysSzjrKSLDVseVwbsL1w9kMaWR0JNcwk42HBc4QjEwQY4zJADavLF17gQCLAzbGH3SL4q19JgW2Ojy+ltkByZKsVanJycnM2bN6enp+NCKTnoPffq1Ss2Nhad9d27dx8/fhzXWaxmXFxc3759w8LCMjMz9+zZc/LkSeTjctmxY8f+/ftja+zfv3/Hjh3Y13LhwxCTMAuuoVu3bk1LS+vQocOQIUPkUnvq1KktW7aEh4ejAGo7cOAAjhBUiPMWl05Ui/Z069YtMjJy+/btOOKvvPJKLAIzotiJEyc2btyIazHmxaJl42Ne1IOlYBFoKnJs4aqN5h07dqxPnz7x8fEZGRlr1qzBLBjt0aMHlogyhw8fRpO6d++OzNzcXKRRGybJrsc9D/lRUVHYLEeOHMGks2fPolqsJrZYJx3uQ7gNYCMcPHgQ+QLriO3Qpk0bpLHR1q5dizJYNdQmmwJwXqC2Xbt2oZHt2rUbPXo07iuSf/r0abQkKyurd+/eAwYMyMvLw07B/sJ2ls2F+x9qDgkJwV7DdsOWQfrqq6/G7LgdYk1xw87OzsZewKbDpJiYmC5dumDDYr1Qz/r167FhsRmxd1AP7naHDh1C+7Ft27dvr7eOLoAhkMNwTOJ0OHr0KE4oXItwPOMQxSmAEwQnDg5a5OMAxtmBox3XAVx/cDZ17twZJwiuADgXMGngwIE4nqVCnCA7d+5EtYMGDcL5iJMao6jN+AkXnFMogysSqsVFBqeMnD64LGC5OJuMizkqwXmHkrjgoCSKoWOHE7lr16445XEz3rdvH85NlEQlGGIq2oYLiBFuYXXQflxgkcYphvMO5xrOSsyICyByUBtOcIxi3n79+mFGVIscnIM4c3F5Qc3YDpgR1zRcJFNSUnDiy+KwNbA4zCWj1AwuYQiE4wH3DkQauM6D3K9xnOCCj1sJ4J4l91kcD9ItQdyCkriM48aHYrjy48TBXQa3IRxFqArnAs4RHJNyI0YmLmU4C0aOHKkvsxVOMRxyOAtwS8I5gs4ADnicPrIIzNi2bVssAjcy3HwxCfm4YyIfhXFDRC8CZ41URRcVdiWuV9iDuOYgjc2OhJrmEnBZxnElPa5LEgI14t+ZpGVyhqCtgEbj3GjpsBay9bFetjtAhi0UrpvoBOPSiVuvQCcY5xKGuKh9++236JRjrTGKbgr6KLhuIiZZvHgxroa42KGPgqswogIcmrhD4xqNW7tRj5yNuGJiEfPnz1+wYMHevXvlzESnHIURLWBZyEF5XG2xrA0bNkgNyMT5jHlx7UbzkJYGY0HooP/0009Lly5dvXq18Y9emAUNWLVqFa7vkmMLU9HOdevWnTlzBqO4nfzwww/fffcduq3o36ANyEQCdeL2hjQ2C1pibBZjXdAPQ68LmwWtQhr3ITQb0dQ333wjq4b+HObatGkTEtg4aBLWeuXKleioyXKXLFmCrYccbE9ZLmBG3KWwUt9//z0aiY0s+Vg0bmkrVqzAXFgK8o3NJbEWtiG2pLQQmwhpbAHplqEY1mjZsmWoFlErmoqDFlt40aJFWDXMjqoQAi1cuFAWip2LFUQlCPCwYevdjEROhOMN5whOKBzeOGhxGONSg4MWaZwdmITuGq4bODjlXMPxj0MXpy3ONRyoGMU1CmeinFxCzgv02zAV9eOMwxmB2tRkfaE41LEIXMcwI5aCMAknPs5KtMT2H9FxguBygQAGS0ExFMZ5jTMdo5iEJqEZOCuNKx7gpFMz65CDynEO4oqBRUg7MSNOQ/Q1cVaiHjQGVwwsGg3GSqHBy3XYDjhhsTpoKgrIxaTuBVYWRC4PF2S5Z8mxgSMHmbhr4NzBMYY0ji65V+IYtj1CcMDjMMadDscYRpGJSbix4rjC4YSElMSxh2K4Me3cuVNfoAbHpNxlUAzz4n6BExCLw13YqB8twRJROc4F1IADFfdQNBXtxLGtKiJq4ewNgYx4AAlcwUFCIKGCiRZI2q8HdCoEghYd/AhcH6Fz587333//A7rJkyd37NgR1zhcyHA5u+aaa+7WjR8/Pjo6GtdE9CewKa677jpk/uxnPxs7dqzxyAIFkC/13HPPPcOHD/fx8UE+NlRkZCQ2I3ozWVlZKGwcHph3xIgRKH/XXXcNHjw4Pj5earjjjjv69u2LBUlJvbEaXOgRfYWGhiYkJKAluBmoCTqUbGinSD3GVOzEoKAgBG/oZmGlahXQt0pVp06d7rvvPjQGwwkTJmDt0P9AeIB+yU033XTvvfdiHX/+859jC+Baj5sHAifMhdnj4uKmTJmCuW655Ras+L59+9DdQb7ct8LCwlAMkQY2MkYBtxCsFKrFIrDFJBOw/dElQg5WFrdArC9qw+Jk+/Tp0ycmJubGG2/EKBaEnWgcmZgXteFmhlmwVbGbpKloNjbdtm3bcO9EY9AMxLHoXGLp2N24pWHGWhuK6CKRHj/6bTj+cX7h+MQ5hWP1yiuvjIiIOH36NDpVON9x0GKSTB03bhzOWZyD6JNJJThQG3us4sjHtahXr144iXDdQ81jxozBdQmdNpwXcgoLpHF24EJ02223ydJxzuJ0xhCTUE9UVNTEiRNxAgJaPnToUOMREEgZXOJCQkIOHjyI3qScYnXJWuB8R8QF3bp1wwmLJQIuyF27dkVVKIDrg7E4NBtXTqyIqoJcGg4kXJZxz5IgH4eKmlBNjhDcs3DkyBGCexCOHNwUMBWTcDNt164dTjRMuvXWWzEJtw+UwShOMdx55bIPUqGQUVQOaENwcPDIkSNxWGIuDHFG4JiUSTgX0EnAXQ8nS2xsLCIl3C4xSeohatEa/RRI4KTCGQgSCEkI0RJJ47EiWCOBtZOVlbVuubAKuH7hpg7l+j9k4rKFTKwvVrNQh144rp7oPSMH+SiACzGuwgEBAbh0yhu6MAvycY83qkK1xiJQDD0J9DB2796NSSgJMlWgjEFl1YG2oaeCeKNHjx7o2aPnZDxWaizsUAQqrVu3PnDgAOIo9MZqNUmagXyBdcGqIaJIT0/HigwcOBB9HWwNxDNoSZcuXdLS0rB2Mi/qwSwYYvtIwAMySe5D6OGhquzsbCmM2AltwN0F9yTUKSWxROQjdkL8g64VNun27dtrrSwaaZS3hXmxlbAI7LIhQ4ZgcchEtIMwqXfv3thuuD+hDGZH/wwRL/YpQkEsDsXQHkwyGkx0keCEQux95swZnM44p+SEQo8KaZwjCIEwCYcrDn6cR5iEg3nAgAHo5OFcA6lEO7Uaeaxql5hquKS3adMGvbp+/frhfMR5UStKQeU4HeS8QzPQSMwlS5SEccVDot6W4LzGWuBEQ7CHlapVRm+FuuJhfdG7xeV09OjRuBSgbZgL8xrvdrNnceSqcO/AvQCnBu5ZuNfgFqMmVJMDUg4PkFu5mqYfPCqlM466WlCtmr+6P6AmVM+CHGOqtEE7gvVFCz8/v/DwcNxTajWAqOVqRAgEckrgplWLFgy1TGoFdLJ2spqyvi0aLlK492/T7dy5E50SXNpw60W3Hvf7tWvXrl69Gh0OBDzoCuB2jh4z7r6rVq1KTk5Gx720tFQucxgiWDp48KBUhQRGZRGA+3qfPn1wZUxJSTH+cajW9VG2J5Yio3VhWVgilt61a9du3bohgDl06JDtvwdLwh7Yj1FRUQgJsF579uyRt80IKYAE2o8oAuuOsAehF6I+DHFlxxaw/cdXBDkI8FCP8dwftaGduFEhaEEmpqL3JpOwXJRHr+vs2bMZGRm4SQAS6P106NBBYhWBe8zJkyexUCwOfURsOlQoUZOtejcX7kyYEZsrMjISu8zYMrg5YaPheEY9MqOEgriz4p6K+iVyQ76xHYguEhz5ODtwlKJXZ/vwBIcrLkGYhAMV547tuRYSEoLDFecaYgnJQWHj8G5IrQJ1j22cF6gWF73c3Fy0R+XqJXG1yczM3Lt379atW3FZw1mJJhmPatGS1NTUeq94AovGKY9TeNCgQTjNcYHFqkm+FBAyKv8UgiAQ8Y/kg9SAhFyRcMWTxeFsrbs4cmE4DHBs4MaHQ1TenKkmVMMlHWcNjjEcHsatXCbh4AFJnwdOSdyJcKiLXbt2YRT5xuGKReNOgfsaFoE2yHs6pHIsSz7Ghrlwi8ftFfeaWsc5UQvVuBAI5NDHEHDqgqRbLtu1MFbQBeC6iY7+t99++8033yxcuFAesqPz0atXrxtvvBGXth9++GHOnDlbtmxBrx3dkd69e1911VW4W8+fP3/evHm43pXob6BHSVwQERqhHtS2cuVKuT4KbDp0Mvr164erJC6duFwaW9KAGjBESRmtBVPRrUdUgF47rq2IIhCkydvDZMZGwaIDAgIQAiFIQHtQD3Kw1kaTUCdqxrrMnTv3u+++27RpE1YHfQ4sHV0lKSOwTdCBw81DOk+YEbUlJiZ+8sknX3/9NTbvFVdcgQZLYUB/Sz4nirsFNjXqRJSF5crTGFVIf3ccbiSISbCmbdu27dSpEzYdulmysigvR2O9mwsLxezovWFZWCmVq7/9DzlIoCdn1IOQDPsUk2QXo0KpWZ+D6GLBUYpDFAebPP9RuTrk47zAMSlPmA04a3AAY6q8edVOta4POLbl8DbysXRf/aveUK3RawQUQw56e7gAfvbZZxs3bkR7wsPDcbJLgezsbFzo6r3iCVmEPMzBWYyOKYIcZBqLFjKKRaPm4OBgrKbk28LmQjAmF1hYsWJF3cWRa8PBj7se7ib79+/HgSQPYQw4QnAr+f7773F44FaOGMYIko1j3lA3B3Bm7d69+/PPP8fRDjiqEfyjWjW5lfYFCbhN4IaIReAeJx+dBVSF6AunAObCyYI79ZAhQxCw1V0EUUvU6BAI9FNMU2u0haq1CrJSLgC3/w4dOvxMd9tttw0ePFi6+IgQRo8e/cgjj4wYMQKdb1wNU1JScDVEzDB+/PgHHnigb9+++/bt+/LLL3E5RnlsE1zyxo0bJ1WhjG2/H9DJwOUbHXpcVREk2F5YwegT1OocGHC5xy0fnQD0D9C/R7yB7ggutbgK2/Za7IcVj4qK6tatG+IBdE3Q16nVJMQ26O5ERERgiG2CDhkKgNEBEmgY7hyYavzbMBKYBVsDMDtiDNsDBtXKuwrl4RICrQMHDrRv3x6ZRgNQp/yTMGZEGpESOkZYZWxqI9ASUr4W5EtTMa9tGeRIp9O2j4WWIzrt2bMnFofbGwqgmJpGdNHg2MaxJ0d4rSNZO7L1d5PWOtfkAJZACDOClFST61w9pAyo8WoyFxijWJCcGiCZAgvq2rXrNddcM3HiRFwbz549+8MPP+BMkam4GGISLnf33HOPfFxQ8g1q8R4esbGxAwcORMiEqx8uOMiRAtIGvS1V2BrnefsQGob6ZXGAxeFaqqaRG8Axg2MAhxzuWTg15M0LapoOUzt27IibOA4PDIcPH467hpqmz65SOjnk1Eg1HH6dOnWaNGnSDTrczVGh7Yy45w4bNuzOO+/EAT958uTu3btLPqrCvLip4ZYKOFBxB8TxLFOJWjpHQiADTiHXoNbHtWC9cFXt169f//79e/XqhY44+ui4oqG3gUtqQkLClClTcLHD6Pbt29FLwCQU6NGjx1133YVuATrxycnJyEQ9iBMQ5KAe1Na5c2cEUWoZOtSGyjEjuhGHDh1CP0BN0GF2FECi7nVZyCN4xE6YffPmzStXrkxLS8NlF5nyZQMOQAvlDXUIQlCzytWhMZj04IMPPvzww/fdd9+VV16JYrijoNkICI1OG4b5+flnzpzx9/eXd7thRdDdwR3oscceGzt2LBq5adMmeVBmwI0kPj4ekRv6QwcPHkSdiECMCArQDUI3CzESbnI7duzAymI10VoMMzIyVCFdveEK7j1oDzZOXl4eFm00FQvK0b/5Dfcn2doiJCQEuwz1y8MuFAA1jejiwFGKK4YcpXJhQSaGOKQxCecIzgIcjTjXpDwm4VzD2YcDFd0sHMCYF5k4j2ReCZAwF2Ik42KCTJlqwCjgPAVJowacFzg7cAr71vw5LJyV6BTi9Ee/8N577x09ejROwCNHjshUtB8BEq54ffv2RWex1hXPFq6ZqCcuLm7//v2oQU5bWTqgtWgMasMVBi0pqP65IQxRUrYAymCqXGABF1h5oktuQg4JeRCEW/a+fftwz7K9jCONfByKODx69+6Nu63xT11yIEn6POQoRXR9ne6qq67q0KED8o15cXagS4CbBSD+wX1E8gGnJGbB7XL8+PE4hnGPNp5BEbV0TQqB6DKHCxxu/wK9AdxxMczNzcUlDDnojkRERKCXjJLSVyjSfy8Vl0tEBehqG90X1IO01AO1/jkT93gUxp07Ojoa/X7pi6tpOrnO2l7TDSiJ3g+6DmhM27ZtcSHGxR2X+5iYGHSSEBhITGLbAFkRNX8D0CQ0pk+fPvJ2l/OXx70HNxUkELegH4aQDIvApsC6IIJCq4x/lEW1GMq9CvmI91DedmWxHeRDDmvWrNm9ezdmrPUjPKhW3ueAJRori7sRwr/Dhw9jw6KMVFjv5sJWws0JHaZTp05h42Dt0FQ0GBsQjcFUVGs7IxqMsG3QoEHYmAh0UXO91RI5EQIYHNU4F1JTU3G04/jEaYtrTnZ2No5wXFtwWOLMwrmDfJzXOClw8CP8QGcLpxVOClyUcI5gXswlBc6cOYN6wsLCcHKpxdh8gBuQRrWAGTGKwpj3+PHjOC9wzOOstA2BcCKAMTsWgRmlW4l8DHHBwZklUwElJd+gV6DOU6yRfJAjLS1NqgLkYyiFcc7iHM/MzMQ1AVEQKkRhbA0jDqy7OJmR3AeOFpw1iHBwJOA4MQ4eIUe1QAE5bOqlHXz2/asuihm3AxzMtmcTDmPk2FaFux5u8bij4VStddcjarnYH3JNcnVDdLFv3z707AFXLvSzEZ9s2bJl48aN+/fvRyaGKJmQkIC4aMOGDZiEnD36T5oGBQWhoy83clwT09PTpR4UOHnypHQ4jNs8Ot+4OHbq1AmXZvQ8JNOAYlDroinz4t6PfgB6A/3797/11ltv0yExZswYdKSw0JKSElSOKzJ6M1g62iYrImEV2DbDNo0eD9qPUArhgbS2VgEDFoQt0KNHDwQVy5cvx+0H67h169Z169ZhKYMHD0YXB8Uwl8yIGnCvQqcKvRm0Sjo9Ui2GCL3QjUNV2KSIwSTC1GfV5sWaYpbu3bsbKwvXXHNNYGDg0aNHUaHUD0gYpGYZohfYtWtXZK5fvx7Rnewv7FD0FzvqjJKyxICAADQDrUWTsDqSSXTxIJaIi4tD8I9DetWqVTt37sRVCMdqcnIyTkacHTgxcTQuXbpULjUpKSmYhI7dwIEDcRnBmYvZcdwiX47wHTt2oBIcuji8JZJBGpeaU6dOyTXh4MGDOLOQj4sMzjuEPcjctGnTypUrEXj069dPzgu9dRqkcS5gFpREDVgQripy5sq5g8aghdr1bu9eidZqhSUoA3I2Se8QbcaiEdtIJoYC6YiICKwarmNoD9YUdWJ11q5di4uM9GUxl3GBxeLkAot8cnk4QowDCcc2DiTcsxDwG9dqKYBbAw5yOUJSU1Pz8vKkAA4q0GvSIMegsmouwmCbiSGON5xN0lvAGYeDv1j/JiFMlWKAWw8ieRyrOETPE4MRtSCmF154QSXJheD6hfsobsnoAaTpcL9HVOPt7Y27/q5duzDEhQwRETrHV1xxBS5w6PpLZwKTEDv16tVr9OjRKI8QBR0XXHPRyUY9GOLii54KLppIo+/et29fXIXR7wF5jtRN/9V21ImWIEKQRyvIROQgzUOYhHnRHiwFCUQF6Kbg8iqzYIiLLy76uM7GxsYiCkIB1IxmoFOFFQkODkavApdmtAEriNrQqUIPBquDkuiLYOmoB3cUaT8SvXv3Rp8MJVEJlouoALPrbdGgExMeHo4FHTlyRD7DgzXFag4bNgwbB70xtB8zIlhCPSgsi8bm9fHxweLQNlkuYhuUQbOx8dHya6+91t/fH/PKGxswLxqDLYwEWigNwMoCVhZLx75A5dggqBxbVcInQMiHHhK2HgJFbGSsPjJxl0JrURt6b9g7iOJGjhwpj7OwibAgdPtQIUbRBmwHbCjcw7DBJaKjC8KOQEiMIwGHN7b8jTfeqCbQeeF4xnmBow5HNY5bHKU4RHH64IDHSYHTBMehPPkxzjUc8AgScK7heoJimBf1YBbMi8sRiuGCgHMWVwmZhFMPk1A/+m2YivMLS8QJglmQg+sAzg6ckjiFBwwYMHz4cJzdaJXeOi1MkosJOpo4U9BClMQJgpNdzkqcO9j1uAZiKFc8zIKzxnhHK05wlEEBXLLkuStmRxmchqGhoWgkVhCXGtSPUxWdWlxAkMCZi2XJBkGbMTsuWTht0QYsAue4LA4tR1UIxlCnLI4uNhxjixcvxkGFPYXDYMyYMWrCxWd7z8IhilsV7iA4cnCw4YDHPUtu5TjeAIcNjhAkcBbgDohjxvZ+B7jXIAf14LDHukgm1gsHFQ5UXPwlp6ysDAcbTjocq7gbyrGH4xB3aiwChyhOEJwyWAoWjRsTblgYRcNwZOLEQQ2oyjb0oosH2xxwKUMa21wSLgPHKq6fuKJi1ZDAqFCTLz6tr6mS5EJwjcPlDNc+Y//ikoo7LnoYEn5I/wA9EsDVDYcgrsW49qEDgVsvrqq4YuJ2jnxUgqoQyUg9OEyRjxBInsxgtFOnThhiEnIwOy7f6C6gWikvmdJHl7474AqLizLmQjcdXXPUj846miFTQUIODNESxFRosHHmY0VQP9qA2XERx7yoHD0GzI6m4gqO/geWJYWxHbAgrBo6K1FRURKr4GSr9a/CgDWVOwHKY4kojEXjNiM3Erm1YHG4J+Euha0q0RQqQTFMxabDvQRLQWHUgxuV/NswCsi8qBMLlZsWVhb164vVYBLuNJiEfNx1UADdo65du0pvD9DVQ7cJK44wEqPYFLgvYjtjKVg1bFW0AXsECblEIhPbHIswoh2Ux3qhJWi/EVnR+SUnJ8+YMSMpKQmd16lTp86aNUtNIDvgxMdhjONQTpyYmBhcUnDs4TDGKCbh9MExiSMToQtOWAxxrsnND8cwjlVcGXA64+zGGY0jHMez/OsDzj6cEThVcXbLstA5w1RcEzALOojIQT04fbA4nBQ4YaWYwOyoXK4bkoMm4UyXklg0LiM4H9FImYologE4lYyYBNcKWRBOOsyIZWEuXBBwEUACZz3aiVFUgiMHV0IMsVB0JbFQrDXOdDQVWwOrjJJYHM5lXASkctSGxeGChrkkhy62xMTEadOmpaam4hY5ffr0mTNnqgkXH67VuIxjj8u9A3BwIgdHBW6saA8OchweKGbcynEc4mjHgYcDuNa8KIxTBrc5BEXGYY+qUAznAm5AkiO3RZxEuMvgCER5nKcYylRAPwEHPGrAWYbZcUjj7oZ8nK2oH8c/7kQ8PpsBdjouKdjguBwhjW1uXJdcAy536LTggMSq4TKOiy1yQE2++BgCuSzsWdudK0eVDHFSyST9YNNoJfR8wKgciJJZqx7Q51AfOMYoCks+SKYUUFl6tRjaZkoxJKRDA7ZThZEvackEyTEKG8VA0shsqEmSRqZtAVtoqpSRLQBqQs16jFEkjFEMpVpjkrEUYwtgiEl6HedqBplF8s+/uSQHkCOtRTFprZpQszaV1UAmnQdDoKaTQxQJHHW2Ry+c51wTMhVkKqgJOpkkaZmEYa1Mya/XeUraThK1CoCUqZVve+ZKAYzWOmeFlAHbfEmD7SRqBpcwBDJ2fd3jxDgMZFQmgWRiaOTbzmvn7aNWMaOMkEwM69ZWN4cuHuwUbPDzh0AlJaUnTmToUWtUi9spaPClDYFq3JPIleAwwvFksD2wMIrDDiRfMgGjOAqRb5uJtDa/DZlq5EsxIZm2s4MUs820nbfeWcDIl4RBclShmrNLGmSSuGABW5iE1TdORZWrs63HGJUcI11rkoyCjBolMVQTqtnm62VrlJGpoMZ1yJSm1tpfIOXtySS6qHDI4fiEWkcvyKR6zzUhR6zMW7eATBVIS4FamVKyXucpaTtJ1K1KytTKty1sVCKThGTWXSOjsLCdRK7tPMeJcRjUPTxkkpEvxYTkSAFhTzGjjMCoTDJGpRjUzaFLa/fuvbfccu+bb/4HgYTKIrvVvi0RERERERG5MIZARERERETkRpoaAuXm5mZkZBiflXcA5kUNqEeNO6rpLQFnNYaIiIiIXAb7mRdV84cDTQ2BMvWvJM7Pz1fjjYd5UQPqUeOOanpLwFmNISIiIiKX0YL6maWlpWfOZKalHTt8OO3o0WNZWdnl5fWEBFVVVWfP5h8/noFiKIxiFRUVBQWFGMVQFdKhZHFxycmTp48cOYqpx44dz8nJrfv1DFZrZV6eqhAvJDCKTDX5vJo/HGhqCBQaGurn5xcYGKjGGw/zogbUo8Yd1fSWgLMaQ0REREQuo0X0MysrqxDJLF++6vnnX7v33sfuuOPBqVOfeu21f65fvzEv76wqpLNarYiOZs/+/Mknf3P77Q/cf//jr732jx07di9YkHjzzfcsW7ZCldNLnjhxCvm/+90Ld9/98B13PPDQQ794661Z27btsP06dRQ7dOjwBx98+tRTv0UZ1ImaMbp//8F6A7Bamj8caGoIFB0dHRcX51P9m3EOwLyoAfWocUc1vSXgrMYQERERkctoEf3MM2cy33jjnT/+8dXU1CPdunW+8sqRcXEx27Zt//Wvn5s9+7OCggIpVlVVlZqaNmPGS19+Oc/T02P06OF9+/bet+/giy/+dd26jVJGoGRaWvoLL7z2+utvnzmTNWBA3zFjrggPD0tKWv2LX8z49ttFpaXqy+jS0o698MJf5s9f5OfnizKo02TynDv3u1/96rk9e/ZJmfNo/nCAX4dARERERNSyIRr53/++WrTox0GD+r711l/ff/+ff//7Sx999O+XX36uXbs2H3/85Y8/JsmPOyEWevfdDw8cOHTzzdd/9NE7//jH/7311l9mzXqzY8f2a9cmS20iP7/g7bff37p1+9VXj/7ww3/95z9/f+ONVz799L3f/Ga6j4/3v//93y1bUhAmodr58xfu2rVn6tS7MRVlUOdnn71/003XZWZmJSYub+JnqC4GhkBERERERC1bWtrRH35YFhUV8cwz07p162z8vtPw4UOefPJhk8lz/vzFOTl5yNyz58CaNcl9+vR4+OH7QkND9LlbtWvX9pe/fDwhIU5Gxc6du5OS1nTv3uWXv3wCBSTTbPa67rpr7rnn9pKS0u+//wGhFyKcrCztmww6dEhARCTF/P397rjjlqFDB3l6ehgPiy4fDIGIiIiIiFq2vXsPnDmTNXToYMQhKkuHWGjIkAHdunXZv//QsWMnEKJs3bqjpKRkzJgrIiPDVSFdbGy7UaOGqxH9XXCbN2+3Wq0jRw5r06bGW9RMJtOVV46MiAjfvXtfZma2l5dX27bRyPzf/75euzY5LS09MzOrqKioffu4d9/9+7PPPh0U1KTPUF0MDIGIiIiIiFq248czMIyKiqj7SZjAwIC4uFiEPadPnykvt0jJtm1by5MiA2KY9u3j1UirViiJmAqJdu3a1CoJUVGRbdpEoUBubh5mnDBhXI8eXffu3f/007+/9db7/vCHl+bMmb9jx259ieVqnssJQyAiIiIiopbNnq+fLisrq6qqtFqtSIeFhUmmLZPpXGigf8ZHK3keZWWlFRXa53y6dev85puv3nXXlI4dE8LDw/ftO/j22+/fd98Tzzzzx+TkLRZL7W/QvuQYAhERERERtWy+vtrDH4Q3xqdxDAhlLBaLp6dHYGCgh4eHl5cXMk+ePC1Tbdl+aMfT0+Tj441E3Z8AAiwI+ajQ19dXctq0iX766cfnzv141qw3p09/dNSo4W3bttm798Arr/z98OEjUubywRCIiIiIiKhl69Ah3svLdOzYicLCGj9sCllZ2QhCQkJCEJP4+PigJMKh9PRjtWKbsrLy/fsPqpFWrby9zXFxMQiZUlPT6n6l29GjxzIyTrdr1zYiIryiwopFnDmTibgI8VWHDgl33DH5n/98bfbst/v27XnixMn9+w+p2S4bDIGIiIiIiFq2Hj26IfbYuHHL1q07bD9+U1xcsnz56sOHj/bv3ycurh1yRowYEh4etmLFGsQ2xtvnEMYcOHBo8+YUGRVDhw4MCgpcs2bD3r0HjHipqqoqPz//hx+W5ucXDBrUHyEQ4p8XX/zr9Om/w1Lke7dFWFhIbGyMSVMn4qjzqKqZMQQiIiIiImrZYmLaTplyExJ/+9tbq1atP3ny1JkzmSdOnFy4MPH99z9GzHPTTRPlm9k6d+5w/fXjjx3LeOutWXv37j99OvP06TMpKTvffvv9Wu+O69aty+TJN6Cev/3tX1u2bD+FKs9kpqcf/+yzud98szA2tt0NN1xjNnuFhASHh4ceOJA6e/Zn+/cfQm0ohgYsXbpi+fKVHTsm9OzZXdVoqP31Cs3No+77BYmIKDk5ecaMGUlJSWazeerUqbNmzVITiMiFJCYmTps2LTU1NTo6evr06TNnzlQTiC4p9M+17yLQP2+DNO5EdT+Qs3nztgcemIZg5sUXfycfyCkpKf3oo8/nzJlfVFQUGhoSHBycnZ1TUlKCEOWRR+675ZZJJpNJ5s3JyX311Tc3bNhksVjatWtTWVmVnZ3bpUsHT0/PjRu3/vnPM1BYSublnf3HP95NSlpdVFTcunWUj49PZmYWGob0008/ceWVV8iXxR09euyFF15DFGSxVLRpE+3t7V1QUHD2bD5Co1//+qlx4660+U45LfTAiMnLq6ysHKvm5eWF5aKATZmLjk+BiIiIiIhaGIQZ7dq1DQsLNSIHPz/fxx6b+uabL0+aNDE4OKigoBDRyN133/bee2/eeutNRvwD4eFhL7/8HIKTXr16FBeXIgy599473njjFYxiqm0oglDqueeeQVA0fvxYBCoIhDp2TEBA9e67b1x11UijZEJCHGZ/6qmHhw4diAAJi8YisOh33vl7zfjncsGnQERE9eBTICJ3wKdAdHmy5ymQw0pLy/Lz8/38/Gr9YqnFYnn11Te++Wbhm2++cvXVY1SuEyHo8NBWDQMkTCZzebmFT4GIiIiIiOji2rIl5aGHfvHeex8VF5eoLP2Ls48dy9ixY3fr1lFxcbEq17n0AOcyeR7EEIiIiIiIyF20bdvaw8Pjm28WLFu24tSp09nZOVlZ2YcOHfnww0/T0tLHjBkZHx+jijpNlfaq0l7yRxtcUgyBiIiIiIjcRUJC3P333+3v7//yy3+/++5HHn/81w8++Iuf//yxFSvWjh59xcMP3+vjo/3K6sWhvwvuMsAQiIiIiIjIXZhMpilTJr377ut33nlLdHRkXt5Zq7Vi5Mhhf/zjb1577fk2baJVOafQnvbIg5/KqlaVVQoSlZf2QRBDICIiIiIiN+Lh4dG5c6dnnnnqq68+XLr020WLvnrzzVcmTBjn6+vs5z+1Pvpj+3GgS/qpIIZARERERETkXPV9/kceAuku7RviGAIREREREdFFoD3qsf38jx4XqcSl1NQQqLKysqysTI04CjWgHjXiKKe0BJzSGCIiIiJyGexnNkKVFufoz3m0z/zoj3xAS1fqY/ijJWpGQc0cDjQ1BDqqy8/PV+ONh3mlEjXuKKmkKS0BZzWGiIiIiFyG9A/Zz7SL7Qd+oMZnfup/CtT84UBTQyCr1WoMHdP0GoRT6nFWY4iIiIjIZbCfaR89wpHP/Oh/9KdBGiOhPxZSD4PUTM7bMvbX09QQKCEhITY2NiwsTI03HuZFDahHjTuq6S0BZzWGiIiIiFwG+5mNdO7zP3ri3JMflVITleYPB5oaApnNZn9/fzXiKNSAetSIo5zSEnBKY4iIiIjIZbCfeQFaTCMPfmr//o+MqM//qE8EacOaQVBzhwNNDYGIiIiIiMit1fqRH9uPA0l0pNIqWespUPNjCERERERERI7Rwxrt+Y/+v5G2ZTz/kZc+qhW7dBgCERERERFRE2hPfBr8/R+Va0yUaEmlLw2GQERERERE1EjaYxx55qN/tkfRn/boY9qHfvQHPtVJfahD8tLGQAyBiIiIiIioker7/E81PTqShB4lSVIb6FO0/2T8EmEIRERERERE9pM4RnvJHy2hMxL6YyH5X54CaQntD4b66KUMgBgCERERERGRQy7w+z81MjCUgEkPlNSkS4QhEBERERER2UF7eCNBjF2//yNPfs4NJaG7tDEQQyAiIiIiIrJDfZ//UXkSHal0dVIfVsdNtvQY6tJhCEREREREROen4hgtlNH/qLQt4/mPeuCDEf2BjzGqFdBLaQEQQyAiIiIiIrrMaU98GvH7P1paxUpInIMoyKbYJdC4EEi12hWpNSQiIiIiIoMevuhxjPY8R3Wd9bR6qiNPelSOPPCppj34UUmr+qunrJf0bXD2h0Da+tnECTLa0qmV0dUaJSIiIiKiej//U02PjiQhj3r0pDbQp0iXW0hmdQh1ifvedoVA0kQMEbZZdBUuQdYFtB2hk/UlIiIiInJ7Ko7RgwHtpSV0RkJ/LCT/y1MgLaH9Uc9/tD/aVMnVqLRESpdKo58CWa1WFUC4CmPthL66REREREQkqhz+/R+lRndbj5lQp0etB0zN58IhkDQUtKjNRSMEWTVZO1ddRyIiIiIiu2j9YQlimvr7P4pV+/iPNkFLaKTHfamioEY8BdLb6prhgaydJCSHiIiIiOgSQnhwyZ6T1Pf5H5Un0ZFKVyf1oUxBd9ogmWrENpIwEpfIBUIgaanealcOgWTVXHXtiIiIiKiFkijIZDJ56iQuushU9OWBpWGJGEP4ow30cU+Thwcao79MXtrL0+xp0l5eXt4ms7fZ7GP29vX28fXx0Ya+vn4+Pn4Y+vppLz//AH//gMDAIHS8sQRZx+Zn1xvhZCgJl4RVkyjIYrFkZGTk5uaqCURERETk9tA5RBcRHUU17pBG9TMlPJBhSUlJYWFhfn4+5s3Ly0tPTz9w4MCZM2dymgCzo5KjR4+q8Rpyq195eOXm5eOVl1egvc4W4nU2vwiv/IJivDJOnkk7euxsfmFxcVlxSVlJSXlJqaW01FJWVlFWbrVYKi0VlVbtuw8QPiGO8/LyMiMc8g8I8PHx0aIsnbN64PbvpsZ9HQKocdei1q2q6uzZszjCMjMz1QQiIiIicnvoHEoQosYdgtkb1c+U8AAdVCMNSGdlZRUUFKAqleUQzI5KUJUad5SdjbFdBbB9nIVJUkPTe+D27ya7QiDZ9DK0B0qWlSEKLLV9yYdtLgjzlpZq81ZUVKASO+dylsDAQD8/v9DQUDVORERERG4PnUN0EdFRVOMOaVQ/U8ID7W1n+qMT4a2LiIgIDg4OCwuTUcdgdlQSGRmpxh2FGuxsjLkaVqTW+/qwZfz9/ZveA7d/N9n7FKhR8vLyH3xw2qhR140Zc4O8Ro++Ljl5s9VqVSUadujQ4SlT7sUs8+Z9//jjv05J2akmXExGdOfj4xMXFxcVFSWjRERERETR0dHoIqKjqMYdIv1MVKXGG4aoQIZgREESPyCWaNeuXfv27dHRl9DCMZgdlaAqNe4oBxpjGwXJOtq/Zc7P/t10UUIg8d57b2zatFxeX3/90SuvvPHNNwsu+ChpwYIl48dfjVnuvHPK7Nn/Hjiwn5pAREREROQ2JP6pFQK1dFgRiX+MEEjWVFa52VzEEMhWhw4Jf/7z7z/88LPU1COSo79ZrrxMZ/w+aX5+QUbG6Xbt2pSXWzCKobwRTvsFU52Ut1i08qJuPURERERELZoRG0gUBBIIybCFMlYBsEZYO1nN5tdMIRD07Nm9X78+O3bsRhqBzYEDqbfeeu/IkROvuGLiv/41q6LCevZs/i9+8bulS3/6v/9789FHnz569PgDDzy5det2lH/rrff/8Y93//3vD6T8c8+9XFxc3FA92sKIiIiIiFoyCQ8wlBBISPzQcsla6LHPObK+zan5QiBfX9/WraMQ2CC9efO2X/3qD2+99dfNm5PWrv0hKyvnn/98NyQk+N1335g48Zo//em3H330DkZlRvHpp1+NGjUM5Zcvn3/y5MnExOXIrLeeC77XjoiIiIjo8mdECJJwPbKaza/5QiBba9YkP/DAPTEx7crLLYhm77//zs2bU44cOaom1+e6667t1as7EqGhIQMH9pdQyoF6iIiIiIhaEBUuuBa1bpdIs4ZAVfqvwJaWlp46deaVV/4+fPi18rr77kfy8/PPvy1at47y9fVVIzrH6iEiIiIiInfWfCFQSUkJIpbRo4eXlJRlZGT86U+/3bp1hfFatOirDh0SVFH7OKseIiIiIiJyH80UAlVVVe3YsefkyZMdO3bw89O++fvIkXTjQzuVlVX2/GRQLc6qh4iIiIiI3MdFDIEqKysRkIhDhw6/8MJrt956U1hYiK+v72233fjJJ19u2rRVps6fv3Dq1Cdzc8+qOe3jrHqIiIiIiMh9XKwQyGTyfPTRXw0aNFZet9/+wMsvPzd58g0yddCg/h9++JZRAKHLv/71V0RHmCRfkyfFUImk5evzJBOM0fPUQ0REREREVJfH+b9CGlNBnudYLBaz2Yz0+Wdpcby8vLBqiLXkp5okuOJ3KhC5ueTk5BkzZiQlJeG6N3Xq1FmzZqkJRORCEhMTp02blpqaGh0dPX369JkzZ6oJROTSLuIb4YiIiIiIiC43DIGIiIiIiMiNMAQiIiIiIiI3whCIiIiIiIjcCEMgIiIiIiJyIwyBiIiIiIjqId+N7HrU6rmxSxwClZaW7t69T4007MiRo/zBUyIiIiJqHhIn1PsrKRJFtAiqxTVhpc4z1U1cyhAI8c8LL/z1wIFDarwBmzdv++MfX1EjREREREQXk4QHlZWVFRUV1jqQ31KoFteEfFlBd46CLvFTIDs3fXPuobKyMhwZaoSIiIiI3IkRHohyl6NWrKrKKZ1e1IB61EgTNHNjmikEKi0tnTHjz/36jcbruutuP3w4DTkvvvjXH35Y+sILr2ESRpGJSVIGr3/8413MuGVLykMP/WLnzj1XXTUJ6br1SP3Okp+ff1SnxomIiIjIzSA8QGe66T3yyxZW7ezZs2k6leUo6TmjC63GHeKsHrhUYk9jmikEeu+9j6Ojo7ZuXYHXww/f+/77nyDzj3/8zcSJ1/zpT8++8srMkpKy55//vxdf/L2Uef/9f8ye/T/EPAMH9kO6d+8ey5d/h3TdehAUySKcwmq1GkMiIiIicisIfmRokHxXgpVCCFRRUYF00zu9Tuk8O6sHbn89zRECIUrJyDiFhEk3ZcqNiHl8fX09PT09PDwwhLCwkI8++s+QIQOlTOfOnXr16o49JAUwRGZZWVm99egLcY6wsLDY2NiEhAQ1TkRERETuRA98XP8pUGhoaExMDDq9WFmV6xDUgM4zutBq3CHO6oHb35jmCIEQpdx666SPPvp8wIArb7jhjrS0dEQ1apoNk8kTQc4f/vASio0bd/OuXbW/Kc7OeprI39/fbDarESIiIiJyPxIIqRGXgxAIa4dOr5eXl8pyFLrNqEeNNIFTeuD2N6aZ3gg3ZMjAzZt/WrVqUa9ePadMue+GG+48cqTGu/1yc8/ef/8TV1wxITIyYuPGZUuWfNO7d3c1zcYF6yEiIiIiagqJf1z1KZCsnVBZ7qeZQiAPDw+EZUFBgf/3f3/UA5ge27fvUtN0hw8fqaioSEz85umnH0fJwsKC7OxcNc3GBeshIiIiInKYmwQG7hz/QHOEQKWlpc899/K//jULaZPJlJWVfeJERp8+PX19fVu3jjp69DjysRuys3MQ+ZhMnrm5Z1988bWTJ0/rc7cKDw/DPsrNzW2oHilGREREROQs2lMSF40TXHW97NccIRBCnV/+8olNm7YMHjwWr9tuu3/69Ec7dmyPSaNGDfvoo8+nTn2yY8cODz983+23T0WBa66Z/MADP58wYdzatRtRpm3b1rGxMZi0ZMlPDdVDREREROQsDBJcm8f5d7AW/OpvhbRarRaLxWw2y8en1GS7YY6KCgtmlVGz2Uu+yQC1WSwVnp4eXl5azfL1fFJAf/8l8k0Y1X+at9LLS5ur3nqaAtVi1Tw8sCwvk8kkFWJUphKRe0pOTp4xY0ZSUhKue1OnTp01S3v+TEQuJjExcdq0aampqdHR0dOnT585c6aaQO5K+r2AziGGuAU0/ZuaLzdYqdLSUgyla41Orxv2e5vjKRBgw2JD+/h4y8uIW5DAKCahAKIP2wLYKxL/AFLIRIGG6nEcgrMql/3GQyIiIiIiqqWZQqDLVVUrBL183kNEREREjlq3buOIERPuv/+JzMxsleUkW7duHzJk3Pff/6DG6zhy5OhNN/3sPAWoXm4cAmlv56vSnwI1+n19RERERERgtVpXr17v4+N94EAqIhaV6ySVlZWlpaXneTNeVVVVWVmZ66fd4EsAAGAMSURBVL1b72Jz4xBIPfxh/ENEREREDjp58vS6dck333x9r17d16/fVF5uUROcYeDAfhs3Lr/ppuvUODmJW4ZA2mOfyqoq7XsddPwsEBERERE5YvfufWfOZI0Zc8WQIQPXrdtw9Gi6muAMnp6efn6+JpP6eDw5ixuGQPrnf/SHQPwQEBERERE5rLi4ZOnSpA4dEjp0iB86dHBBQeGqVeurqj9ksX//oYkTb/voo89lVGCW3//+henTf1dYWIRRq9W6atW6hx/+xciRE8eMuX7GjBf37z9o1LB16/Zhw65ZsCBRRuHAgVSUQcmbbrp78eIfja9TpkZpphAoLy//6NFjauRSwvGkPv+j6Ck1kYiIiIjIbidOZGzfvmv06BGhoSEdO8b36tUD8czZs/kyNSamXdeunZOTt0i0I44dO75x49bBg/sHBPgj/vngg/89++wLERHhzz3361/96sljx048+eRvli1bIR3UyspKhExGnLNt2/Ynnvh1amoaSj722APz5i389NM5KCNTyX7NEQIh/nnmmT9kZTn5KzKaQI95tGdAVR78LBAREREROWTz5hSEN0OHDvT09AwODkIstGvX3j179stUBDnDhg1CjJSWdu5JwNat2z08PDALhoiF/vvfT++665bnn//dhAnjbrxx4htvvNq9e7f33//kxImTaoZqJSUlX3wxr23bNq+//jJKovzf/vbnsrKy06czVQmyW3OEQIhiS0vLLvHDFu15T43P/1Tpv/EqA1WGiIiIiMg++fkFK1as6dGja8eO7TGKkGbQIO3ZzrJlK+VLETw8WiHUCQwM2Lhxiz6H9i64jRu39erVIy4uzmKx/PTTyri4drffPtnf389kMnl5eUVFRUyZMmn//kM7duySWQzp6Sc2b95+zTVXYhb5/cywsNCJE8ehL6tKkN0uegiUl5f/29/O3L1735NP/vaddz5ATmlp6fPPvzZixAS8HnnkFyggxZ55ZuacOfMlE/sYQ4xOmXIvcjBMS0tfuDBR5sLsqKRWVVJGW2Q91O//1Pf5Hx40RERERNRo6Hnu2rVnyJCBISHBktO+fXz//r03bNiUkaGe4cTFxaJAcvJmxEsYPXbshLxxLiDAr6Sk9ODBI5gFkYwUBsRRCQmx0dFRmKSyqmHerKzsbt06o4zk4G98fGybNq1llOx30UOgkJCgP/95ZvfuXf/+9z8/9NC9CHWmTXu2T58eS5fOw+vaa8f+5jfPIRPx6+nTZ1JSdi5Y8Pk///kXhMuIkhctWvLWW39DsREjht5550MWSwXSX389+/DhI0uXrkDlH3zwGY45qerOO2/BqIRGNWiRcT2f/9GH8lCIT4GIiIiIqBGsVuvy5asKCor++99PR46cKP8if+21t6xeveHEiYxNm7ZJMV9fnxEjhiBSkn+p37p1u5+f75AhAxDGWK2VFku5l5fZ07PGP9F7ajzqfsKnsLAQ3Vaz2azGdVJYjZDdLnoIhB2sf5efp5+fn4+PN6KXsLCwCRPGBequu+7asLDw1avXoSR26oABfSMiwv39/SS6veGG8e3atUax0aOHd+gQN2rUCKRRoE2bNhUVFYh2EA2jpF5T4JQpN/7hD7/y8fHRF2tDHRX60x4tXf35H+PxD58DEREREVFj5OTkbd68rUOH+LvuuuX22yfffvvN+mvyHXdMRmd1+fKV8tgHBg3q16ZNawRFRUVFGzdu7d+/T9u2bZCP0MVk8qqstNr5Rjb0pTHkr6A6RXN8FsgWgpbly1dMmHDrFVdMwAsJjBpfc5GQEGs82oP27eNlVHu3o/7+SKSRgWgXCUQ7N9888X//m4N6br31vhMnTiLWsp1de/JT8/d/JK2PS1p74X9VnoiIiIjIDvv3H9y9e+/kyTf84hePPfXUw8Zr2rRHhw8fsnlzyu7d+6RkVFTkkCEDES/t3bt/+/ZdI0cO8/HxRj46roigDh06kpubJyVFRsapU6dOd+yYoMarxca2CwsL3b1bfdeCwLyZmZfPV461GM0dAqWlHbvqqtHfffe/xMS58lqxYuGkSRNkqsQ2hlqjtSDaGTp0UFLS96itQ4f2d9/9MAIhm48DNfz7P7bPf7Q0QyAiIiIisld5uSUpaXV4eNiwYYN9NN7GKygo4Nprx1qt1g0bNssTGy8vr+HDBx86dPjzz78JDw8dMKCPVOLt7T127Oj09OMLFy4xnu0UFBTOn78oJqZdv369JceAeAmh1IIFiYcPH5WckpLSBQuWWCzaVy9QozR3CBQb2zYzM9Ns9g4ODjJetd7UaD+TyYTZIyMj//znGd999xkCoR07dutT9OCm+lM/mnMpefijJVSq8lwIhGMoIyMjNzdXjRMRERER1ZSZmbVlS0rv3j3i42NVlo3u3bt07txh5cq1p06dkRyUjIqKRNQ0aFB/JCQTRowYcs89t3344Wcvv/z3VavWLl2a9Mwzz61Zs+GBB34WFxejClXz8/N78MF70Fn93e9e+O67xSj/pz+9+uOPSfI+qcZyVqcXNaCeJoZhzd+Y5giBfH192rVrJ99uPnr0yMrKys8/nyuT0tLSb7vt/pSUHTLaKGVlZS+++Nf//OdDDw8Pf3+/4uKSU6dO9+jRVU3W6LGN9gyozud/VApDLTrS05r8/PzCwkIEaWqciIiIiKim9es3HTmSrn+xm7/KstG6ddRVV40+cuQoiklOeHjYqFHDkUDMYxux+Pj4PP74A88+Oz019ciMGS/95S//DAwMfPvtv9x88/Umk0kVqoYeb/fuXd9889WuXTv97W9vzZz5CjL/9KffRkZGSIFGKSgoKCoqanqnFzWg84wutBp3iLN64PY3pplCoKFDB7z66huIWIKC/P/ylz8nJ28ePfp6vH72s0d+8YvHevfuqYo2hre39yOP3L9hwyajqscfn6p9L/u55zxQ4/d/jBdG9f+1If6qGlu1wmGHCDs09NxXExIRERER2brxxokrVy5EoFLjU+jVPD09H3ro5yiAYkbOgw/+fMWKBRII2fL390exd955ffHiOfPmffLyy88NGNAPvVyZ2r9/n9WrF99ww3gZNZk8O3Vq/9xzzyxa9NWCBV+++OLvx427ct68j40C9gsICPD19W16pxc1oPOMLrQad4izeuD2N8YDkYFK1kcLIvSIwWq1WiwWs9msRQyN//6A8vLy4uISzO7vr32XRWFhkfGWx8DAAETDqBOZfn6+EhnXGq2oqCgpKUVJHGeYpFflhYNDitlU5a+X198Cp1cia6CntS8W1NJahvFHgyDb7K3VjHmRlg8g1XtAE5H7SE5OnjFjRlJSEi5cU6dOnTVrlppARC4kMTFx2rRpqamp0dHR06dPnzlzpppA7go9Q/3fxyvR78UQtwCjn+kysFKlpaUYouuLfi86vW7Y722mzwIhXAkNDQkI8JetHBQUiFF5SZAjmZKuO4oERpEpk1CPBMc1qgoJRgiDI/dcdCMp/WDWU6AFcDIiKTnK9YUQEREREZHra+6vQ7iIVPiqP6HS0vV9/kd/IIQXaMPaBYiIiIiIyMW5RAikxTPG0x1QaX1c0tpLPvuj/ScpjT7U3yNHRERERETuwAVCoMb9/k/1kyD9rxYj6QEUERERERG5h5YeAmlxjP6OtmrnUvLwR0vUSFWPa0+A9IdAoCojIiIiIiJX5xqfBdKf4zT0+R811IKfc0Mtof2pziEiIiIiIrfQYkMgLYIxnu6A/lBHPeeRfO0lD3r0iWooOTa0UVUnERERERG5uhYaAumf//Go7/M/xgMg7WGP/MH/1UMtE/QA6hytOBERERGRnWbN+vipp35z9my+GqcWpQWGQFrIUjOIkZQ21J4B6SrlMZCRUg98tDE9qeWeG1E1ExERERHZoaioOC/vLDqTarwl4T//t8QQSD330XdeQ5//0dL4XwuBtKGapo1pGSqhwXGrjRARERER2e3RR+97++2/hYQEqfEWg/1eTYsKgbRYxXi6Ayqtj0tae8nTHu0/SWnU055q2qhVklYtoeonIiIiIrJDQEBAWFiop2cL6kvrjwL4T/+6FrXb9Oc/9Xz+x9iVSGhp+b96qGWC7PR6abMSEREREdnp/fc/mTbtt2fPFshoaWnZ3LnfP/HEMxMm3Dpu3OR77nl09uwv8vPV1PT0Y/fc88iGDZvee++j66+//ZFHfnngQCryLZaK779PvP/+JzEL5t24cevixUtREuVlRqvVum5d8vTpv0O1mPHFF/9y8GCq0XmValNSdmJGzI5Kbr/9gS++mIfGSIHaPFR3mlpKCKTFMTWCmHMpefijJWqkqse1Rz7aUx+NZKoRY4KVT4GIiIiIqBEKC4tyc/PQkUS6oKDwpZf+NmvWx507d/rFLx578skH27SJ/uCDT/77308R5KBARYU1Kyvnrbf+u3//oUcffeCKK4ZERoaXlZX961/vvf76Wyj89NOP9erV/eWXX//kk69QEuUxF+KfTz+d89xzL/v6+jz22NT77rsrNfXwr3713IoVa9CnNapFzPPmm++MGDEYlXToEP/OOx/85z8fynLP0cpr3WNJqEw31rI+C6TvsIY+/6OG+t41hlpC39cqIfQJiH/0kAkvfV4iIiIiokZLTT2yffuuhx76+WOP3X/NNVfdcMOE55575sorR65ate706TOqUKtWPj7mX/7y8euuG3fnnVNCQ0Mwy7x53z/44M9nzPjVhAlXP/DAz5566qETJzJU6VattmzZjiDquuuuQYHrrx8/efINL700MzY25sMP/3fy5GlVqFWr/fsPPvPMtNtum4xKnn326eHDh6xbl5yVla0ma6q05z/Vb6TSusJurxEhkIeHenKGRPPR9pYWzMiitYS+22RgvLSQRsU2+F/SNSBE14eS1ofyv/4gSF/OObVGiYiIiIga0rNnt9mz/33zzdcFBgb4+Hj7+vqEh4f169e7pKSkvLxcFWrVqmvXLjEx7Xx8fPz9/dD/TEpa3bp11LhxYxAOITMgIGDkyBEjRgyVwhUVFUlJq6Kiwu+44xbUhjp9fX3j4mInT75+1659O3bslmLQv3/fPn16ok5UEhERNnBg34KCwtLSUn2i3nPWer4G9In1Ke7NrhBIj0VqxD9qEzYDLUiRfdcKicoqxLCe2tsYPTxbeZg8PLy0l6eXp8nLZPI2YejljZeXl6+X2dfs7eft7e/j6+/rG+DnH+AfgFdgQEBQQGBQYFBwSEhoWFh4REREeHhErXUkIiIiIrKTt7d3VFSEl5dXRsapzZu3zZv3/Ysv/nX27M/U5Gpt27Y2mVTfu7i4ZP/+1I4dOyBokRwICPDr2DFB0lKgffv4qKhIyQFPT49OndpjloMHD6ssvVrEXZJGbxbBUn5+QWFhseTI53/qPFRwdxcOgYzAwNPTE4EswtnCwsKCgoKzZ8/mNR8sCwvMr35h6forH6/C/Pwi7VVQVFBYjP1dWFRcVAwl1a/S4pLSkpIyxOFlZZaycovFgrjaatW/Es7D02Q2m7WEvpqMgoiIiIioUdCt/PHHpHvuefTnP3/smWf+OHv2F+hu9uvXS02uFhQUoFLaLJVlZaWImmy/Uw4dUYRSkpYC3t4+RtQkTDr0ZdV4q1aRkeEqVa2wsKi8vMx4/lPzKZA2rsq5sQuEQEZgILCTbGEHqNTlAu2p+ZLDpCE47ry88BdzygrKWhMRERER2Wnt2uRXX30jOjrqL3954dNP3/3gg3/+5jfTunfvqiZXs+1qou+JnqgasWF8mZsUqKy0ImQ5P/RjVaqainSqn//UVMX+Llz4KZDQAwyNETuYdd4tlrRfVkdWjVEQERERETVKRUXFunUb0ZN88MGfDxjQJy4upnXr6KCgwMzMLFWiPn5+vgkJsenpxwoLi1SW/h3Zhw+nSVoKHDlyNC/vrOSIkydPnz6dmZAQp8YbImGQon+yxKBKuDW7QiCJDbBrbYMfQCCBURSQoMJhqAH1qBFHNaol0ngMMRdIFCTxT3l5eSV/LJWIiIiI7IAOpPbhispKdC3Rq5T+5N69+1esWFtWhn6lRYrVgl7olVeOPHToSHLyViMq2bVrD+aStBQ4evRYYuIyq1X7jmxAvLRgwZI2baLrvsuutnOf/zEgrY9WL66srKzpnV7UgHrUSBM0c2MuHALJjpQQqG4UdPLkyYyMjNLSUjXeeJgXNaAeNe6oxrZEj300RvwD+fn5R3Wy7kRERERE54Ge5BVXDEXP+x//+M+KFas3btzyn/98+Pvfv5SQEJebm1dUdO4hjy10O4cMGTh69IjXX3/rjTfewVxffvnNK6+8UVBQaBRAtbfeetPs2Z+//vrb69Ylo/I//OHPq1evu/feO+PjG3gKpIU3Ks5RWtk8/9GoMAOd3vT09KZ3eqXnjNrUuEOc1QOXSuxpjL1PgWQoIRCo6EF/8IJRDNV44zW9BuFYPZjFiH8wr0SfRqhNRERERHR+w4cPnjHjV/n5Bc8//5eXXno9MzPrxRd/f//9dwcHB6WlpatCdWDqs8/+4tZbb1y7Nvl3v3shMXHZ/fffdcMN4wMDA/z9/VEAw8cem4rX3r37//Sn//vb395Gx/XVV/84efL1ZrPW9a1D/f5PHdVxkZ6UlLM6vVJDE+txSiVgfz3a11ur5IXYljTSFp3sJ4cVFxfLkxk17hDHWiKRj5C0UxpDRC1dcnLyjBkzkpKScDWYOnXqrFmz1AQiciGJiYnTpk1LTU2Njo6ePn36zJkz1QRyV9pTEh16lRjiFtBQf/rNN/+zefPWt99+PSwsBKOlpWX5+fnl5RZPT08/P9+goCDUlJmZjTgHIY3FUpGVpaUDAmr0VLG4oqKiwsLiiooKb29zQEDAW2/N2r1731tv/SU0VKsWiotLCguLLJZyDw9PHx+f4OBAo5tqU62fHtmgg44Ki3NzcqOiIlChnoUJGFR/L1yrKl/fAEuFtmrl5eWo0Nvb27Y/3FiO9cDrauZwwN6vQwDtQYnONo2thr2lRhyFGmTrN4VjLam1XoCt1sStT0REREQuDHFRrc+c+Pr6REdHxca2a9euTVhYqJeX9rMrSCP+wVSz2att29a14p///W/OH/7wEiKWNm2iMSNmRxCVkrKze/cutiX9/f2ioyNjYrSaIyLCbLupNaqt/v63wAC/2Ni21b8UpMU/kjBSBqd0elFD0+MfaObGNCIEMqiIwVWotSIiIiIiupCdO/esWLFmw4ZNHTokID5RuY3Xvn08Knnllb8vWfJTSsqOb79dNGOGFhFNmjShccFA9RMe9ZynHvJxIO174Sor8aep3zrgAhwJgYiIiIiI3FB5uWXRoh9feulvoaEhd955i7zZzDGDB/d/4YXfe3qa/vWv95555o8fffR5z57d/vKXFzBUJezS4O//GE999OBIUvr/tR4GuSWGQEREREREdjGbvR555L5PPnn3L395sXv3bk15P5Gvr++IEUNmznzmvffemD373//+998efXRqt26d7X4EpEc2+vOdajV//wcqJUee/2hPgLQBYyCGQEREREREdkLMExERHh8f27p1VANfy9YI3t7ekZERsbExqDA2tl1oaLB8v7G9qp//1P/7P/qzH3n+c+4pkLzcHkMgIiIiIqIWRaIb26dAdX7/p3qoPfg59xQIOaoKt8YQiIiIiIioBVG//3Oez//gr3ryo1HvfdMjJn3U7TEEIiIiIiJqEfQgRn++U017zqP+CvnIj3r+U01PS4ZNaOS+GAIREREREbUQNT7/Y0QzRloLcM6ltD/aS4+NtL8yok9wawyBiIiIiIgue1oQI6FMQ+RJkDz/0RL6Qx/tVf1MSBthAAQMgYiIiIiILnMO/v6PZMpAVBd3awyBiIiIiIguW7bxi9Ce6aik0B7uqJd62FM91CbZ/sUf1Ob2GAIREREREV3GHPr9Hz020v9KUqOPqLncGkMgIiIiIqLLkhbTqNhFsf/3fyTP5vlPNYZADIGIiIiIiC5HTfr9HxlUOzdybl43xhCIiIiIiOiyUjN+0WjPdNRfIQ93qp/1KHq6OkMVqaWqUi3DnTEEIiIiIiKqwcOjzqOXZtbk3/+pphXAHwmhEAHpU90dQyAiIiIiosuGhCzVw/rIkyB5/qMl5OEOXipPRuqh5aNiYghERERERFSbh06NNB+n/f6PypFQCQn9jxYBVVVd+mdclxpDICIiIiIixQgPJGEymTybj4f6q/M4N4Y24OUlQ5PJbPIym0zenvrQZPb28vIxm328vfHy9fbx9fHxw8vXFy9/Xz9/P78AXWBAYGBQULDt2rmtpoZAubm5GRkZFotFjTce5kUNqEeNO6rpLQFnNYaIiIiIWiiEB1BVVVVaWlpcXFxQUHDixInU1NTMzEz0Eh2G2VHJsWPH1Hg98vTXWe2Vl5939mzeWQwLzubjVZifX3g2vyi/oCjj5OmjR4/l5eUXFZUUFZcUF6ORpcUlZcUl5SWlltJSS1m5pdxSYbFYLRVWq1Xe/IZ4ymQ2e/v5+Xl7eyOoqqioOHnyJBap1tlRqOHy6YHb35imhkDYl4WF2CX5arzxMC9qQD1q3FFNbwk4qzFERERE1HIhSJDnJPobx6pOnz6dh5gjP19GHYPZ0UdHVWr8wuSdbNUvaVmrVmfOnMlDbFRQgGBNvSRoU7THR9pLf35kMNlAIcR16PRmZWWpSh11WfXA7W9MU0Og0NBQRJOBgYFqvPEwL2pAPWrcUU1vCTirMURERETUEkkYAUbkYDabIyIi0EtEF9G7CTB7UFBQZGSkGncUakA9jW0M1gKwOrJeqMHf3x+VYE3VmjsENVw+PXD7G6M941NJIiKqlpycPGPGjKSkJNwwpk6dOmvWLDWBiFxIYmLitGnTUlNTo6Ojp0+fPnPmTDWB3Jg8fwGr1aq+R01/JxmoEi1TrbhOEpIvBdwKvw6BiIiIiOgciRa0d4zpvHTyFKVFkxXBGiH4kchHhm6IIRARERERkWLEBoBQwTYKAhltQVS7a7Zc1k7W1z0xBCIiIiIiOkfCAwz1N4vV+CKBlg6ro4c/iqyvG2IIRERERERUgwoR6pCgqAVR7a5mrJqspttiCEREREREVD8JGFyJWjH3xhCIiIiIiIjcCEMgIiIiIiJyIwyBiIiIiIjIjTAEIiIiIiIiN8IQiIiIiIiI3AhDICIiIiIiciMMgYiIiIiIyI0wBCIiIiIiIjfCEIiIiIiIiNwIQyAiIiIiInIjDIGIiIiIiMiNMAQiIiIiIiI3whCIiIiIiIjcCEMgIiIiIiJyI00NgSorK8vKytSIo1AD6lEjjnJKS8ApjSEiIiIil3FZ9TPZmIbY35imhkBHdfn5+Wq88TCvVKLGHSWVNKUl4KzGEBEREZHLkP7hZdLPlErYmLqkEnsa09QQyGq1GkPHNL0G4ZR6nNUYIiIiInIZl1U/k41piP31NDUESkhIiI2NDQsLU+ONh3lRA+pR445qekvAWY0hIiIiIpdxWfUz2ZiG2N+YpoZAZrPZ399fjTgKNaAeNeIop7QEnNIYIiIiInIZl1U/k41piP2NaWoIRERERERE1IIwBCIiIiIiIjfCEIiIiIiIiNwIQyAiIiIiInIjDIGIiIiIiMiNMAQiIiIiIiI3whCIiIiIiIjcCEMgIiIiIiJyI40IgapcjloxIiIiIiJyGxcOgVS4oAcMKuUSjNXR15KIiIiIiNzCBUIg21ABJNM1GGtkJIiIiIiIyOWdLwQyIgQMKyoqLC5Hj300xmoSEREREZFrazAEMgIDUVlZaXU5WCm1eox/iIiIiIjcwwWeAoHECSrL5RhRENIuvJpERERERCQu/FkgdwiBkGD8Q0RERETkDuoPgYyowCD5LkZWzbVjPCIiIiIisnXhzwK5zxvhiIiIiIjI5V34jXBCjbsc1147IiIiIiKq5QJfh6BSboCBEBERERGRO7jAUyBwq9jAYrFkZGTk5uaqcSIiIiJye+gcoouIjqIad4iz+plsTEPsb8yFQyDXVivAy8/PLywszMzMVONERERE5PbQOUQXER1FNe4QZ/Uz2ZiG2N8Ydw+BagkMDPTz8wsNDVXjREREROT20DlEFxEdRTXuEGf1M9mYhtjfGIZANfj4+MTFxUVHR6txIiIiInJ76Byii4iOohp3iLP6mWxMQ+xvDEMgIiIiIiJyIwyBiIiIiIhcTVXLpFp/kTEEIiIiIiJq2VQAYUNNaGlU622oCU7FEIiIiIiIqKWqFSfIqAtQ61NnBZ2CIRARERERUYsksYEECVZXJKtmrKmzMAQiIiIiImqpJEgABAwWi6XCVWBdjBAI1No6CUMgIiIiIqKWRwIDiRDANu16jPV1Co9669IXVFVZWSnRpJeXFzIxKlMvKDX1yL///YGkExJiH374voAAf6QXLlzy00+rJR/Cw0MfeeS+1q3VV4BjQV99NT80NHjSpAmSc/r0mfff/yQnJ09Gbctv3Ljlyy+/lXxx9dWjjRnthPUqLy83mUxIeOo8PDzUNCJyb8nJyTNmzEhKSjKbzVOnTp01a5aaQEQuJDExcdq0aampqdHR0dOnT585c6aaQNQSGD12QCcWQ3Td1TSXgM45OupYR6Oj7qy+uvOfAiE4eeedDwYM6DNx4ji80Nw5c+YjvMGkgwcPV1RUSD5evr6+8+f/IJMgLS195849mzZtKyoqlhwkUlJ2GlXFxrb7xz/ePX06E5NOnDiZlZUzbtxoo7auXTvLXEREREREbsIIhNS4a5FVk3VUWc7g5BAIQcu8eQt69+4xZcqk8ePH6q9x27btyMrKlgIdOiRU54+9+urRu3fvLSkplUkbNmwZPnww4iKUlxzw9vYeOXKYlL/55uuxCVauXCuT2rZtPW7clUZtXbt2knwiIiIiIncggYEECZLjYvTYR2OMSqKJnBwCHTt2/PjxE9dcMzYgIEByOnSInzr17uDgIBm1dfZsvtlsNplMSCN2OnTo8ODBA0aNGrZ163bj0ZCtsLDQsWNH7d69r96pRERERERuwjYqEDLqYrBexgMuJ66jk0OgwsKicE0o0mfOZL766hvPPffSF1/Mk3evQVLS6t/+9k/yWrJk+a233uTr64P8Y8dO+Pr6tm4d1bt3j/z8AuOpUS2RkRGlpWXyNsdt23b84Q8vGbUdPpwmZYiIiIiI3Ierxj8Gp6+g8z8LVFpaKiGKv7//FVcMGz16BOKfnJxcmZqQEHf11WMks127toMH95enQJs3b9uwYdPMmS+//PLr69dv2rfvoJSvJTs7R6VatWrTJvqqq0ahNnmFhoaoCURERERErs7lI5+Lx8khUOvW0cXFxRkZp5AODAy46qqR48ePbdu2jUyFjh3bX3fdNTfcMP7ee+/Yv//g8eMnkHnmTOaGDZunTJk0duzoa6656o47Jq9evd74UgRbR48eDw0NNpvNSKNaVI7a5BUeHiZliIiIiIjciguHQ7Jqzl1B54dAw4YN/uCDTxHVSE5Kyq6UlHNfbyBMJtOIEUPbt4//4YdlFotl9+59Hh4eN910nQQzEydec/hw2rFjWnRkC5nr1m0cNWq4PDgiIiIiIiJqLCeHQN7e5ilTbhwyZMA///nes88+j9f8+QsfeeT+jh3bqxLVAgMDbrrp+pSUnRs3btm0KaVfv17GVyaEhYXGxcUuX77SYqkoLCz8+9/flqr+858Pr7/+mgED+koxRFYzZ74ik/D64ot5/JoEIiIiIiI6P9MLL7ygknVU6SorKz09tUjJzsdPiGQSEuJ9fX1iY9u1bx/fr1+fsWNHI+DBJMQ2Xbp0jIyMMEq2bh0VFxfTrl2bvn17GR/mMZlMyMErPj42ISGuQ4f2qAevnj27XXXVKKkqKCigQ4cEvGQSXh07JrRpEy1NtRMKW61WDEF+awnUNCJybydOnFi+fHlaWhquSP3797/xxhvVBCJyIYcOHVq8eHFubm5AQMCwYcPGjBmjJhC1HNJdRycWHVo7u+sthfTMsXa4Fzu3u+5R75ZCJmB5iBAsFouXlxcyjS+kcxlYr/LycmxTJPQ4SNuyahoRubfk5OQZM2YkJSWZzeapU6fOmjVLTSAiF5KYmDht2rTU1NTo6Ojp06fPnDlTTSC67El3HaS7jk4s+rTynWQuA51zDCsqKuR3dKSv7pTuupPfCEdERERERHQ5YwhUW1lZmes97yIiIiIih6FziC6iGmkCp/QzndUY12P/lmEIVEN+fv5RnRonIiIiIrcn/UN0FNW4Q5zVz5RKmtgYl2T/lmEIVIO8gdLF3kZJRERERE3hlC6is/qZzqrH9di/ZS5BCJSY+NOWLSlqxCFFRSUff/zFmTNZSDe9NlthYWGxsbEJCQlqnIiIiIjcHjqH6CKio6jGHeKsfqZTGmOwWCxffTW/bncafWy8GppqJ6lEjVx89m+ZSxAC7d27Pz39uBpxSHl5eXLylsLCQqTj42OioiIl3yn8/f3NZrMaISIiIiK3h84huohqpAmc0s90VmOE1WrdunV73c45eux4NTT1PIqKSt59d/aRI9r7/aQSyW8G9m8Zx0MgBIVz5sx/7rmX8cJKyqisLdb8k0++zMzMwigyv//+B5TBtkC+zCswVWaXGiQHM+KFnNdffws1INN2QUgUF5csWvTjgQOHPv74CxQ4duyEFMMQs6CMsaB6ayMiIiIiInsgqLjjjsmDBvVX43YoLy9fvXpddnYO0hMmXI2X5F9WHA+Bli5dcejQkaFDB0ZFRcya9RHWs02b1omJyxF+7NixC9vL19cXmbNnf4YhiiFW+emnVWpmPWL5/PO5HTrEY5LJZMKMCHVQEhEL5h0woM/+/amrVq1DSWNBvXr1WLo0CfXEx8eGhIR07doZi9izR3umhIUiIqqosMqCvv12YUO1ERERERG5tiNHjr733uyVK9fOnPkKXvKwAd3vd9+dLU8F0HlGAcmHgoIijKLknDnfoRctmVBZWZmammY8SFiy5CepEAnJQQ2Sg9eWLSmYd9GiH48dy/jgg08xCd1yvKQkpkoxYxHSSIwas0vJZuBgCISthqClX79eN998/Z13TsnKysWmGT58UFRU5AcffIIVuOqqUUFBgSjp4dFq+PAhKHbttWPXrt0gz2cA0cvo0SMwLyaNGzcmLe2YfHTJ29s8cuSwW26ZNGTIgPR0bZO1bx8/efL1KHbzzRN9fHwKCgr69OnZunXUiBFDZBGQm5u7b99BvYy2oJUr1yD+QX7d2s7RfhPWpX5Al4iIiIgI0BP+7LO5O3bsQR84MjJ81qyP0FcvKChctWodhihQXl6OtHSYYc2aDZGREf3790Y3funSFZIJ6J8jR94Ih8T69ZtQBi8kMIqO/fz5i9q3j5OlzJu3oKSkLD4+NjDQv1u3LkFBQXv27McL8yLawdSePbvbLkIamZeXJ7PLO7y0pV58DoZA2GrZ2dkLFy754x9ffeutWcePZ5w8edrb23vkyKEHDqTGxcVER6vP53Ts2CE+PgYJDPPzCzCj5CN6KS0t++tf/4UavvzyG8kElI+ICDOZTFFREZKDxA8/LEOxV155A2GoZNaCEAh7qE2b1kj36NG1qqqquFiLterWVq2qlQfjHyIiIiJyTegP9+nT42btccUtWVm5Eoo0JDg4cPz4q/XHBv2XLNHe1aUmVLNYLElJa9q1a4MyeE2aNAEhk9lsGj58iDzS6Nmz29Gj6eiQ9+nTMywsdNSo4Yhq1MytWiFk8vDwuO22G2stAsHS6NEjMPuECeNOnDgp4VkzcPyNcH5+fgMG9B04sN+QIQMfffR+hHrIRCzUoUMCwqGyMhXqIOaxWrVgo6iouKTk3NZMS0tftGhJ9+5dUEPXrp1UbqtWAQEBiFjUiL65FyxYgkpQrH//PuHhoWpCTV5eXsZcFRr1XXi1atNVac9/cFDoQ5VHRERERORCoqMju3fvqiei0D/PycmV/Hr169c7KCgQ3eZevbqj0248tDCUlJQdOHCoW7fOKAODB/dPSIhDVHP8+Mm//e1ff/rTqxs3blVF60B//sCBVHT7vb29MW/79vFZWdmyCARL8gzDx8fbx8dHL94cHAyB/P394uJiIyLCb7nlhlGjhh05koaIIjMzKzl5y4QJVyPf+NjP/v0HT548hcTOnXvatWuLGSUfa47X9dePnzRpPKIpyawLoeT+/YewybCgQYP65eTkqQk1hYWFoeS+fQeQ3rBhc2BgQGhoiEyqh0dVKw/8pwVDKoeIiIiIyIVozwT0j5lUVlbWDWlqQedZEvpM9fyujsnkgQCmrKxMjevS048vXfpTt25dBgzo17Fje5Vbh6enJ+YtLa0x76XlYAiEQO2mmybu3Ln3+ef/79VX38Tm8PDwnDv3e2yCHj26jh076uDBw1u3bkfJiIiIH35YimIHDhy+7babMKPUEBPTFnHLX/7yj3/8411fX5/S0tLy8gqZZMtsNiPKnD9/MWpAcNm+fRxCWG9vL19f308/nWO8XxAR5PXXX/vll9+g2KpVa2+/fXJISLBMqkE+/8OnQERERETk0k6dOnPo0GEkEKgcOHAoLi7G39/fw6OVfD9BZmbm8eMZekHN5s0pxcUlFotl7dpk24cWBvS9+/Tpic6/fJPB0qUr8MrNzTt9+sxVV42aNGl8fn6BlKzLZDL17dtz1649sggsq337hLqLaE6mF154QSXr0MOEKgSOCN1kVPJFdHQk4kW0PiEhdvz4q9u2bY2QcdCgfthA2L5BQYEIQrCex45lXHXVyODg4EGD+g8Y0AdVYVJCQly7dm2io6OQjo1tO2LEkJiYdvHxsagN9cTGtkMxPz9f7Ko2baJbt45CGomePbsNHTqwbds2ERHh+iu0Y8cEJFBbZGR4fHwM4iuMDhzYd8SIoYidEG7WrK1ddOsavyCE/MrKKgzBo5qaRkTu7cSJE8uXL09LS8OFu3///jfeeKOaQEQu5NChQ4sXL87NzQ0ICBg2bNiYMWPUBKKWQ7rr6MSiQ2t01zMyTm3YsBnd8iVLflq+fBW60GPHjgoMDETYs2TJ8m3bdhYWFmZm5qATjg75ihVr0VXev//QwoU/Zmfn3nHHZPSfMTvqGTJkAKZitGfP7uhvp6TsXLZs5cqV69DDHziwD/rzyclbt25N2bNnX3BwUGpqGpaCEGD79l2YHVPT0o6hEiwlPDzs6NFjP/ywbNWq9cYi9EZuuv768Vg6oqmfflp99dVjwsLOfexFeuZYO9yLndtd96gV2AhkApaHqAaxmpeXFzIxKlPtt3nztq+//v7FF3+HHaCyLg15y5v23Ecfk5EqrFeFtQrbFAk9DtK2rFaAiNxecnLyjBkzkpKSzGbz1KlTZ82apSYQkQtJTEycNm1aampqdHT09OnTZ86cqSYQXfakuw7SXUcnFn1a4z1s6IS/+eY7jzwyNSdH+863MWOuiIzUvhssLS1d3qjVsWP78nJLx44JCDm2bNkeEhJ08uSpnJy82NiYQYP6oapdu/aiWI8eXTE1Ojqyfft4jCLzwIFDSEgxJDD1+PET/v5+ffr0PHAgdfDg/kFBQVJs4MB+hYVFKNO7dw8MjUUbi8jKyt61a8+IEcN8fLwLCgo2b06R2VFGoHOOYUVFBe7FtlGQTG2KixsCZWZmHzlyVFZSZV0aWEcj+JE11lbQy8vMEIiI6sUQiMgdMASilkvry+rOEwK9/fbrYWENfzz+sofOOYYXIwRy8LNAdoqKipBfPlXjl4T27Edz7kipTmGaKkNERERERO7h4oZAlwH993/073+zIcEP4x8iIiIickEJCXEPPXTvpf3KgcuZC4dA2sOec09+GqDKEhERERG5iqioyKuvHmN8FTPV4tJPgaqf/3ioBz7VD39U5COjRERERETkRlw0BJLP+dg+BWrgeZAqT0RERERENiwWy7ffLkpJ2anGXYhLhkD6539qk5zqfIY/REREREQNs1qtGzZsPnLkqBqvY/nyVXipkRbFxUKgmk9+LqSSYRARERERkUN27NiNlxppUVzuKdD5Pv+jvRQ9BzGQXoaIiIiIiDRZWdlvv/3+yy//fd68BaWlpZJpsVjmz1+MTLxmz/6suLhk+/ad69dvxOunn7QHQchBvhRITz8mc122XCgEqn7+Y4Q5NqkGqXmrYe9mZGTk5uaqcSIiIiJye+gcoouIjqIad4iz+plOaUxDUO3ixcvy8vI6d+5QWVm5d+8Byd+5c/fu3fuQmZAQu3lzyq5de4KCgkJ1ERHhmGvBgiXZ2TkoEBoa/OWX3yCOkhmbQB5gNIL9W8ZlQiA7fv9HhTxajp60mVQtPz+/sLAwMzNTjRMRERGR20PnEF1EdBTVuEOc1c90SmMakpOTu2bNhvHjx91115Rx48aEh4dJPkKdSZPGI3Py5BsqKipOnDjZsWP7Hj264tWvX2/MtW5d8sSJ16LAfffdlZt7du/e/TJj09Tuq5+f/VvGBUIg7WGPHc976qfqqBYYGOjn54d9rMaJiIiIyO2hc4guIjqKatwhzupnOqUxDcnMzCoqKoyPj0W6devoPn16Sr6Xl9eiRT+++uob77//SUFBoWQaMNe+fQe+/no+Crz99vupqWn796eqaQ7Quuj199XPz/4t4xJPgS70+z+KnmOorMRAn27Dx8cnLi4uOjpajRMRERGR20PnEF1EdBTVuEOc1c90SmMa4ulpQg/ZarUiXVlZWVFRgYTFYlmy5Kf8/IIOHRISEmLDwmpHcZgLsQcCJxTA65Zbbhg8eICa5gDtbV1V6Njjbz399YbZv2VaeAikbZSaT4Fsoxw7qHqIiIiIiNxe69ZRiHA2b96GdE5O7oED2sMcRESHDh3p0qXj3XffOnBg3/T043rZczAXIp8+fXqiwM03X19eXu5R89MpdrPp2+u9epXtbC06BLL/93/wv5ZSAZL2/EdnFCMiIiIicnuhoSGTJ09asWLNa6/9Y86c+T4+3sg0m839+/f+8ccVyNy4cVubNtGIjpDfqVP7DRs2f/99YkCA//XXj1+0aAkK/PWv/9q372BgYIBenwO0frtKXrS+egsNgaqjwyZT9RERERERuT2TyTRmzIiJE8fFxcV07drpoYd+3rdvL2SOGzfmppsm6pmdn3zy4YED+6Pw8OGDkRkREYYYCXNdccVQFOjSpeMdd9zSqVMHqdBeWrdc9c9tXaQoyEOvujZZZGVlpdVqtVgsXl5eyMSoTL0MVG8OtbH0VPWG00e0Xz1VOZLUh/rnf0Abwer4+Pr5+gZgp2IFPXUejj60IyIXk5ycPGPGjKSkJFzWp06dOmvWLDWBiFxIYmLitGnTUlNTo6Ojp0+fPnPmTDWB6LInnVqQ7jo6sejTymd4Wiat34610lPSj6/y9MB/XlZrJe7FWDvpqzulu94CnwLpEY2+WaqdSzWaqpOIiIiIiC6B6uBHdc8V1eG/OFpcCOTI7/8o6hGQ9iyoUqPlyBxERERERHSJVPfktS6+9l1wWlpzsfrqLSgEqic6bCKEQqpuIiIiIiJqTtpTC9Utb4gq6Wwt6imQo7//o730zwHpD39AMrVcfUYiIiIiImpe1c98tL96Wn9J117rxld38p2vhYRA2vrrW0GPajTnUk2i6iciIiIiomZi07fXe/WSqNvBV8WdrUWEQE3+/R/1LEgeBGnZWlqbKjMTEREREVFz0vrtKilpNSb52svIcrrLPATSYhkJZ5xDgiJ9KEmnfK0eERERERFdmPYIQu+F20cv73wXDoEucZBwvs//aC9Fz9FIeCOf9tEe9sgDH5BMg56+ONuUiIiIiIjqoX/m53yf/7Ht4eswwenOFwJd4uBHi2v01daHmpqboynkERCoZV3ylSUiIiIicmV6eFOnR3+BDr6a18ku8BQIgYHEBp6XjPZDsDpJmDxN2stk8pKhenliVE94YWj20mDojZfZ7IOXt4+P2Rt8vL19kfbx8fX19UNtso76uhIRERER0cWjR0GgP/+p+fs/6lWLmu5sDYZARmCAhNVqLdeVlpaWlJQUNw8sBwvD4kpK5VVSUlZSWlaqvdASvCylZRVl5Zby8ooyi9ViqdReFVUV1iprZatKvKr0d9Hh5eHp4YEISg+TvBAKafFPQECgn5+frKCxskRERERE5ExaJKNCmsZSNThb/SGQhAQSGwAWb7Eg0igvK0P40Wwk2tFeZWVYtPGyaC8t8pFXRbmlwoJXBV7WCvWqrLBWWuWlPgUk21CtkSfiIS8vb29vGdVXmoiIiIiInE3razfu8z8GlLgY7HojnPb+M53+BjMXob+tzlNWUKh1JiIiIiIiJ9DDG0QyWjSjhzT6/w3EO/VQ1TjbBb4OAST+Qcxg1mkfqNHJaMtSq9kS18lqyvrKihMRERERkTPIQx4hEZFNWn9VqxEZydu4qgs72QU+C4ShPC2RJycSOUggocdBLYzReFkdxD+ydgx+iIiIiIicRnuAo4KZJrk4MdCFnwKBxAkIGCRysIV8q9WqRhyFGlCPGnGUPS0xgh+oFf/IEMrKyiorKyVNRERERITOIbqIaqQJnNLPdFZjLi6tZ93Yz/+on62p/hg/VrRx28r+LWPvZ4EM2lvHbGKhE7ri4mI13niYVypR446SSs7fEmk8qJWpE//k5+cf1ckoEREREZH0D9FRVOMOcVY/UyppYmMuJj28qfW2tjqjdlJV2sf+LXOBEAj0IEijgoaa0DJj6Jim1yAaW49aK51a1VatrFarMSQiIiIiAqd0EZ3Vz3RWPReTPOQ59yxIS2skX3vVq/r5z7m0ms8+9m+ZC4dAQsUKdbRv3z4uLi48PFyNNx7mRQ2oR407yrGWqNWrFhYWFhsbm5CQoMaJiIiIyO2hc4guIjqKatwhzupnOqUxF4X+9janU5Xbwf4tY28I1BCz2ezv769GHIUaUI8acZRTWgJOaQwRERERuYzLqp/prMY4X/UzH+2vntZfemSkh0aSU6/q5z+VekLoI9q89rJ/yzQ1BCIiIiIiIvemhzeIVxDFSLSj/99AvNMIes3OxxCIiIiIiIiayDZckYjIJq2/qtWIjKqf/6h09YMg7Q+GUoXTMQQiIiIiImrZ6n7EvZnoD2qcCEGQ9pIoSMu4KKvGEIiIiIiIiBziyOd/1EMfiXO0v+qZD0jmOahFODcQYghERERERNSCXbJHQA1SgZAe/Eg4ZGRoLz0C0kYkIRnVgZH8gVYIh/R5nL+CDIGIiIiIiFoe28BA0vLTl5LTnCTO0YMZLN1Ta42Hp0crNMbk4Wny9JShl/YyeZm8zF5e3l4Ymr3NZh+zt4+3twx9vX18fXx9/Xz9/fwD/AMCAwIC1AKcjSEQEREREVELhoDDarVaLJaysrLS0tKSkpLi5oNllZRgoVhwKZYur/LSMu1VVoYmWcrKK8rKKsosFeUWq6WiEq+KiqoKa5XV2qpSC5w8WlUhWNICJJPJS4uOEA/5+Pj7+wcGBmnBVHVQZySajiEQEREREVELI/GAHiBoqqqqKioqEAWVV0M41FywrFoviXy0V7n+sljQNpsX2lphPfdCAKdon/+Rd8HJ2nnqkNDGnRcFMQQiIiIiImqpJE4w6by8vMw675ZMVgHrAkYI5KzgRzAEIiIiIiJqqSQ8QJxgG//IsCUy2i8hEOI6WUG1tk7CEIiIiIiIqOWR2AAQ/9R6CuQCJP7RHwLxKRAREREREVWT8AAkChL6E5SWSq2Dzjb+kaFTMAQiIiIiImqRjNhAyDMTFT20ZLIWaq2cHf8AQyAiIiIiopbKiBBclbGOTsQQiIiIiIioBZNQAWzTLV2t9XIuhkBERERERK5ARQyuQq3VRcAQiIiIiIiI3AhDICIiIiIiciMMgYiIiIiIyI00NQTKzc3NyMiwWCxqvPEwL2pAPWrcUU1vCTirMURERETkMi6rfiYb0xD7G9PUECgzM7OwsDA/P1+NNx7mRQ2oR407quktAWc1hoiIiIhcxmXVz2RjGmJ/Y5oaAoWGhvr5+QUGBqrxxsO8qAH1qHFHNb0l4KzGEBEREZHLuKz6mWxMQ+xvTFNDoOjo6Li4OB8fHzXeeJgXNaAeNe6oprcEnNUYIiIiInIZl1U/k41piP2N4dchEBERERGRG2EIREREREREboQhEBERERERuRGGQERERERE5EYYAhERERERkRthCERERERERG6EIRAREREREbkRhkBERERERORGGAIREREREZEbYQhERERERERuhCEQERERERG5EYZARERERETkRhwJgapcgloZIiIiIiJyJ40IgVToUB08qJEWqG77JYeIiIiIiFyeXSGQChSqqqw2KlsstQLVjBWUlSUiIiIiIhd24RBIYgMZVrgchEB6+HNuHYmIiIiIyIVdIAQyYoPKykotUNATrsR27fQ1JiIiIiJqHL2b7ILU6rkcu54CgQsHCbJqsnauuo5EREREdDEYfUhb2j+0t0xqBWqSNXUl9n4WSLaIGnctxtq56goSERER0cUgvUcM0ZlUn7LQyQfOWyK1Ajq9d6xWUF9d13G+EMhYZyGZrqdW/FNWVoYcSRMRERERoXOILqIaqSa9RwylM6niBheCtZNVM1a2rnq3jAOc0gO3vzH2fhZISKaLMVYNw/z8/KM6mUREREREJP1DdBTVeDX0HtHtbnrf/fKk95Ev8F6whrZMozirBy6V2NMYe98Id541dwHGClr178iWIRERERER1O0iStdR+pAuHAJJ/AMyKvm2nNJ5dkolYH89dn0dggzrXW0XYLteYWFhMTExCQkJapyIiIiI3B46h7GxsegoqnGd9CExPP9zkhbNWLWGVrDeLdNYmB2VNL0Hbn9j7HoK5Fb8/f3NZrMaISIiIiK3h84huohqxAYCA6HGXYtaN53KqqOhLdNYTumB298YhkBERERERI5Q8YGLhkDgqmvHEEjjwgcuEREREV08rhokCFk111tBhkBERERERFQPV43uGAIREREREVH9XDIKunxDoLKy8nXrNhYUFB49emzXrr3IwRBpmUpEREREROSAyzcEKi4u+d//5mRmZmVn55w8edpqtX7//Q9bt25Xk4mIiIiIXFdVVdWpU2dyc8/KKDrDmzZtw6vpv59DzRQC7d6979tvF61fvxGvrKxsvFauXFtWVo5duHnzNoyiDIYoIy/JERER4e3atTly5Cgq2bfvYHr6ccyCGW3nJSIiIiJyJejlfvLJF8eOHZdRi8Uyd+73eCEhOeSw5giBsP8+/3zuhg2btm3b+c47H6SlpeM1a9ZHxcUl2IVff/09RlEMw61bt+P17bcLk5O3yLyAnB9/TMrNzcvJyTt58jRemKW0tPTs2fzPP5+XnZ2ryhERERERuYqjR499+umc8vJyNU7O0xwhEOKZwsLCP/3pd1OmTKqoaPDJXWRkxNNPPzZoUL/27eMOHEhVudX69OnZt2+vsWNH9e7d08/PF5HP6dOZ3t7m2NgYVYKIiIiIiOhCmiMEQjzTvn1CQIBfaGhIfHycyq3JarVmZ+esWLEW8ZI8FGoI6unatdPOnXsOH05DUIRRNYGIiIiI6LJx9uzZzZu3JSYu/+67xQsWJK5fvzEzM0tNa9Vqz579q1ats33IgzRykI80hmvWbEACw6VLkwoKCvUimqKi4s2bU1AhXkhgVE3QlZSUop8sC122bGVq6hF0s2USElu2pOzZs+/EiZM//vjT4sVL0et21a+9Pr/mCIFat47Kzs7GTi0uLsnJ0d635uPjjaFtjsVimTPnOxwWzz//7KhRI7TZGjZ06ECEVdjlgwb1V1lERERERJeNjIxTc+bM/+STrxYt+nHx4h+RfuedD7766lvp+sKSJT+9997soqISGQWkkYN8pBGobNigfTAEw+XLVxkhUHZ2DiqcO/c71PnFF/NQJ6IdIwpCscTEZR9++Nm8eQsWLvzxq6+++e9/P12/flNZmRZoSX8bU7/5ZuHChUu+/XbRoUOHZUZ30xwh0IgRQ/LzC7En1q5Nzs3V9npUVKS/vz8iVyPHZDJFRUUgKPrpp9U5OXmIX42AVaCAn5/v/v2HsGsTEuICAwNKSkr4LjgiIiIiutygH7tixZq5c7/v2bPro4/e/+yzTz/++AMdOiR8+eU3W7akqELnNXr0FT/72a1IYPjYY1PDw8Mkf9++gxs2bB4yZMAvf/nko49ODQjw/89/Pjhy5CgmVVRYV65c98EH/wsNDZ469e5nn51+2203oaf91lvv792rPVkSW7ZsRxj24IM/R7W9evXw8PBQE9xJc4RA2N/XXz9+5849mZlZMTHtkBMREX7NNWMPH07DDrjxxokYNZvNY8eOOn06c/fufWPGjOjUqYPZbBo2bFBgYGB8fGyPHt1QYPjwIQiEEB15enpWVVX16cN3wRERERHRZcdqrfT397/rrlvvv//uPn16omc7cuSwqVPvCQoK3Lv3oCp0Xq1bR7Vr1wYJDNGX9vX1kXxPT4977rl9ypQbu3XrfNVVI++6a0pBQSE61ZiUnZ3z5Zfz2rePf/zxB7G4Ll06jR9/9VNPPZKXd3bx4qXGO+5MJk+EVf379xk8uH/btq0l0900RwgEEyde/eqrf/zZz27z9fXFKOKZO++cjBwcFnhhvyJz0KD+yPntb6dfccVQTA0JCcGk6OhI5GN2qQRTEdeuXLk2NTVt2LCBWtVERERERJcTb2/z5MnXP/DAz0wmr9zcvIyMk/qPuxzw8PCo9UanxoqLi+nevYvx6AYxTGhoyJkz2keMEAhhEePHX4XwSaaiWNeunQcN6peSshOBkGTGxsZER6sCbquZQiBhMpkGDuwbERGuxh1isVTs338Q9SQk1P/NCkREREREl1ZJScmmTVvnz1/0xRfzPv74y//9b86iRT/m5OSpyY4KCws1nggZ5JNCmZlZZWXlbdrUeLDj4+MdFRV59mx+YWGR5KAGs9ksabfVrCGQ/vDnFnnm47CAAP8nnngI9XDnEREREdFlyGKxrFy57p//fG/hwiWpqWkIP+LjYydOHGc8n6lXpU6NNCAgIMBkMqmRmmTeC362x9vb29PTHT//Y6tZQyAiIiIiIpeXmZn94Yf/q6iw/vrXT7700h9efvm5J554sH//PrUiHD3kOZdTXFxcWFjjG64bJTg42MvLKztbfeOcqKioQADm6+srX8hMwvVDoPJyy6ZNW41nf0REREREF1VOTu7x4xkDB/bt27eXv7+fh4cHQp3du/dnZWVbrVb5KR4fH5/8/ILCwgKZBZmpqUdQQEYN9v9uT4cOCTExbdev32R8gzZkZJzavXtf584dw8LUd8oRuH4IlJub9957H585k6nGiYiIiIguppCQ4LZt26Smpu3deyAzM/vYsROrV69fujTJ09OzqKi4oqICZTp2TMjPL0xKWnP06PFTp85s27bjp59Wo4DUAF5eXt7e3mlp6dnZOTLL+cXEtLnhhvFbtqQsXrz0yJGjWO6+fQfmzv0OYdW4cVf6+WnfSUbC9MILL6hkAxB6AiJXk8lUKwwtLCxauzYZu/bgwcPYrMHBwUYOAt+oqEjstn37Dm7cuBUFrNbKyMgIzGXk2DnL8eMn0tNPIITdunUHckpLS9esScZObd06Gk2qVRti7l279qHw9u27cISFh4cnJ2/GAde1a+f27eNtjyoh36+NBKpCGofX6dOnEZ37+fHrtonc2okTJ5YvX56WloaLQ//+/W+88UY1gYhcyKFDhxYvXpybmxsQEDBs2LAxY8aoCUQ14SABX1/fWp/DkU4yhsi3fUubv7+fxWLZvHlbauqRY8eO79mzf+fO3e3atfXw8CgtLbvqqlE+Pt7BwUEnT57esGEz+sCHDqWmpOzSnxe1Qhd3xIghqKSiwooe8v79h3JychIS4tHXXbFiLfLHjh2F6EhfjvZv/YsW/di5c0fMgjbEx8cimkLvNz39+MGDh9at24Qabrjh2uuvH+/r64OObt0azgN9Y/SKMRRoPKhp1RraMo2CbYUeOJrXxB64/Y1pUgh09OixxMRl2DFbt27H7uzXr/emTVvnzJmfkXESEUhkZHhERPh///vprl17EQQfPnx00KD+Z85kfffdD7t27TlwIDU7O7dHj64Iec8/C4Lmb75ZgINg9ep1u3fvww5AiLxixWrs6YKCwlq1HTyY+tZbs9DazZtTtmzZ3r9/b4TCaBXiHzSv7uZAbbJSmIT0WV1xcXFEhBatEZHbYghE5A4YApGdjh07Vl5ejjuCv7+/ytJJJxlDTLINgTDapUvH0NCQnJw8RCmhocHXX4845FpEEIg90EH18fHBUdejRzeMnj59xmKpGDJkwK233ojKYmLaYV5UEhgYgI4xasjLO9uvXx9UkpOT26ZNdO/ePVC/LAjBA+rv1auHMUvfvr1QeXZ2Dl6Ipm666bpJkyYiuMJUtLNuDeeBvvEFQ6CGtkyjaGvojB64/Y3xqBXV2MIkwO7EymP7ms1m2cdqcqtWiFkDAvwRuiAySU8/8eKLv5s79/vDh9PGjLkCxUpKygYM6P3aa/8cPXpEx47tU1J2Tpo0/scfk5KTt+AIKCoq/uqrb2bM+BXC4vPPsnZt8ldfffvmm69YrZVPP/37adMeQVz0zDMzH3ts6r59B2vVhhb++c9/feedvyOwljLh4WEzZ77y8svPoULVbhvYRvKOTKwd0ljNM2fOIHaMjo5WJYjILSUnJ8+YMSMpKQkXh6lTp86aNUtNICIXkpiYOG3atNTUVNz3p0+fPnPmTDWBqCb0D8vKynCcILqQHPQeAd3IiooKDL29ve15r1rLgvAMa40hoJ9cbwhUd8s4ADWgHtTQxB64/Y1p0meBEHisWrVu5cq127btkJwrrhhaWFj09dfz09OPx8S0CQsLHTZs8Jo1G779dmHbtq2x+TIzsxGSJiWt3rhxS4cOCThiLjgLqk1IiEc+YmXEsgkJcd7e5vBw7ceF6taGzKCgQJQ0yjQKtldcXFwTtz4RERERuRJ0DtFFbEov31U5Zcs4qwduf2OaFAItXrx0/fqNv/nN9FtvvUlyEP7+/ve/nDr1ZwiNPv98HmKk/v17//nPMyIiwt588z+HD6cFBPgPHz745Zdn4jVlyqROnTpccBapuV51a1MTiIiIiIiI6tOkECgqKiIgIGD16vVHjqTrDwEr9+w5kJi4LDs7d9So4Z06tS8tLVu+fOXKlWsRnIwYMSQ8PGzAgD4HD6YuWJCI1/z5i/Lyzl5wFrWw+tStTU2w4e2tfQl6amqaPCMiIiIiIiJ31qQQCCHK2bP5y5at6Nu3Z48eXZFz7bVXZWXlICcj49TNN18fE9N22LDBiGfwGjp0YMeO7YcMGThx4jXr12/Ea8qUm5BzwVliYtr17dvLZDJ5e5sHDuyHoAtp5ISFhdatTd5Hh5JGGbyGDx985kyW7WfUiIiIiIjIPTXp6xBcACIlrB1WSr4OwVP/1uy6n/QiInfDr0Mgcgf8OgRymN5N5tchtFRNegpERERERETUsrh9CORaD7WIiIiIiOj83DwEqmrlwRCIiIiIiMiNuHEIpD3/0d7EqUaJiIiIiMgNXKwQqKioeO3aZLyQUFkXkpubt2vXXtuvrq6b4zzq+Q+/94CIiIiIyK1crBDowIFD77330fLlKwsLC1XWheTk5G7bttP2q6tTU498+ukci8Wixp2lqkp9i4dOZRIREREREejvltJfrsn0wgsvqGQDJE5AZGIymRoKGBClbNu2Y+/egzk5OVFRkQUFBV98Ma+ysmr69Efbtm1dq8zJk6ciIsIxunfv/oiIMFSbkXEqPf04ZgwKCsSwpKR006atBw8eLioqOnIkfezYUV5eXocOHUGAdOTIUV9fHxSTWdLTj6FCtC08PMxqte7de2Dnzj1Sv7e3uaioWOqRVmFBekP05z8e2vMfj1ZVHh76iP7t2J6envJNfy7zfX9E5LATJ04sX748LS0NF4f+/fvfeOONagIRuZBDhw4tXrw4Nzc3ICBg2LBhY8aMUROI7COdZAxxs7D9d3yB7uvJk6fRcU1LO7p7977U1LSzZ/P9/f19fHxUiVatCgoKDx5MPXAgFV3Wo0ePnT17FlP9/Hxlal5e3pYt28PCQs+cObNnz34Uy87O9vX1RYHMzOw9e/bt23cwMzPLx8c7IMBfZoHy8nJUhSWiztOnz6CZaIPRv0U7z5zJRD8c89ZdoqKXRd8YHWwMBWpwmU6yE0IgbJotW3Z8/fV87Jh9+w6EhYVXVlo//3zu6dOZ/fr1jo1tZ5RZuDBxx47d2OLYSQEBfm+//d/+/fsEBwd9//0P2EmIbb76av7IkcOSkzdjdhwlFktFYWERQiDs2m++WZicvGXXrr04dHr06Lpq1dq5c7/PyspZuXLd4cNpQ4cOOnXqzH//+z/Uv3//QdTftm2bNWvW//DDMmlVW4y3idbiH7z0tdDXpcrDEztSexTGEIiIbDEEInIHDIGoiaSTjGG9IdDHH3+5dOkKb2/v5ctXrly5dt265E2btlVUVCQkxKHfiwIIRRYv/nHBgiWIczZv3rZhwyYUKCkp6dSpgxRA13fmzFdat45etWrdmjUbMFy1aj1q8Pf3XbZsJfrDSUlrVq9eX1xc0q1bZ5lF/zTKhnnzFv7006pt23akpOw4fPhoRERYZGQE+rpoKvrYX3/9HWbfuHELpm7ZkpKXl9++fRxiM63R8uRH7y17mhACVerhj0aPgFykk+yEN8KVlpbNmfPtdddd889//h+GSMfEtLv77lvHjbty+PDBRpnPPpsTGxtz883X9ejRbc6c77y9fdq1a3vkyFGLxZKefuLaa8d6eXmhJELh+fMX33nnLagNe0tm/+mn1QhSMe/Eiddgdx44cAiZxcXFTzzx4PPPP4tJCHBxWCBEfuONl5966uHjx08iRP7ss7kDBvTBXMj/Zt73+hvq9J2q0eIf9ZeIqA5c5XG5xy0NkFC5RORacKbLaQ480+liOHTo8HffLY6Pj/3lL594+unHWreOeuedD1JSdmKS1WpFAPPRR1+0bx//+OMPzJz5myeeeKhNm+jZsz/funW7zA4IaRYs+KGy0jp16t2/+c20uLiYjz76/IMPPj116vRdd936299O79Wr2xdfzJM6EYYhlPrXv95DHHXffXc+99wzt9wyCV3lt9/+L4YoUFZW/tVX36xeve7666/FVLSqc+eOn38+d/36TQjm9AXqtM/MI1xy2Y6yE8728nILtjJ2HtIYIo0cmWRATn5+PmJNhDcIZ9u0icIeGjp0AEKgjIzTJSWlcXGxUjI3Ny8rK1tq69mzm2SeOZN14kQG5l22bAXi4LKyMmRGRER4e5sDAwPlwR/KdOvWCXE2diR2OXZwQUEBAmXMhUMkJCQIc2l7sg59CURENfj4+MTExHTp0qVz587R0dEql4hci7+/f/v27XGmd+jQISxM/cMrkROdOZN51VWjfvaz23r16n7FFcMefvg+X1+fPXsOYBJCIAynTLnxscfuHziwb7dunceOHfXoo1PRt925c68+t6awsDAyMuKppx4ZNKj/kCED77nnNvRpCwqKnnrqYeTgNXXqz9AZljqR/+23i0JDQ559dvq1147t0aPrTTdd98wz044dO5GYuBxLLC4uRld88OCBEyaMw1TM/vjjD06efIOHh0dlFUIg/d1S0kXWEtIEF+SEEMhk8vTy8srPL0AaQ6SRI5MMyAkODn7wwZ//61+v/fnPM7AzIiLCunfvkp5+fNWqtZ07tw8MVO9fxGHh5+cntWVn50qmv78fjp6///0lvBABd+/eVfJtoQzCJ0RWeXlnETpjR0ZEhP/6109hiTNm/GrideP8/Xw8tHc2akGtmqdGmojonNatW994I25Ljz3yyCN8bwyRq4qLi7vrrrtwpt93330DBw5UuUTOg9B64MB+xjPGqKjI1q2jEdWgy+rt7X3nnbc8+eRDZrM3ur5nzmQdOnT42LEMs9lLoiND3769jI/6oH8bHh7Wr18fxDmSExoaipzS0lKkT506tW3bDizRx8cHHWN5YWrnzh1TUnYVFRWjctSwb9+BpUuTUlJ2njx52s/P91e/enzSpAkm9bF50LvH2lveXLaf7IQQCEELdszatckrVqzBEGl5J6ItKbNkyU8os2BB4qJFS8rKLIhoo6Mjf/hh2ZAhA1Q5fb8iHk1KWo2Se/bsl8x+/Xrt2bNvyZIkvL74Ym5WVrbk20KZtLTjy5atmDv3u2+/XRgQEBAfH7NwYeKKpNXffLNg3bqNFRUVRkhrS81PRGQjKipqwoQJ999//7333nvFFVeoXCJyLTExMVOmTMGZjkCoX79+KpfIeUJCgoKCAtWIepe1R0FBIfqlGC0tLdu5c8+PP/6Ezupnn3390UdffPnlvNOns6SwISxMRTuG1q2jUJWkpU5JI47KyclNSzv29dfz58z5Vl7z5y/KzMzKzMwsLCxCDxnRDgKw119/++WXX589+7PFi3/cunVHQUGBev6j/6lOuywnhEAIYe+661aEnnPnfo8h0shp06Z1x47tVYnqMsHBgSiDAPeRR6YGBvoj8+qrxwwa1C8uLg5lEMv26NEVwdKUKZPy8s6iJGpADuLm4cOHjB8/LjFxGV5TptyEQBb1yySz2dynT09/f3+UQVXff5+IGPf+++9GcPXII/fn5ebNnfd9SQladYu3t1nFstoA/+svV965ROQ4k8mEu1aYrvoTokTkatCLCAkJwWmOoa9vzW/EInIG9GxBjVQrKytHEGKxVGzYsAmhyMcff7Fhw+a0tPSwsNAJE65u27b2u68jIyNUqpoR89Qiv0Zz8uTpnTv3Gq89e/ajhr59e6HnDFjEH/7wa/S30Z3eu/fAu+/Ofvnlvy9fvqqsvBx9Y/0NU6DFQPUvwyV4nCfA0x6R6F9zYbVaLRYLLhNIn6f8ZUdrqrb/zqX1xutDSVd5Imz28kUaa2d8FNKIqomIiIiI6tK6klVV6CRXVFRg6O3tLQ92bL355n82b9769tuvG49xcnPPTpv2m9jY2Bdf/F1eXv6vfvWH8nLLjBlP9+jR3d/fD13Q48cznnzyN2PHjv7Vr55A+c2btz3wwLTZs98ePFi9Z+rw4bQnnnjm8ccfuOWWSZIjdQ4ePBCzbNmS8sgjv5w585kpU859kSmat3//QVTepUun4uJSpNu3j4+KikAklp5+bOPGLV9//R26wW+99X/aj9mo3nIl/pi9vC0VlV46FEANIHW2dE54CnS5qvH7P9qoYqRx3CJl5BMRERERNZPMzOyjR48NHz544MD+AQH+iC4qKyv37z+UlZXt8FOHyMiI+PjYLVu2FxRoj4NERsap1177x1dffWuxWE6ePP3qq28sXZqEuMjHx7tLl453333r6NEjiotL5PvGdPqiHWpAS+GiIZD+hEcb6gG65lyqNjVLNex+HHZqhIiIiIjcHjqHNhGCcwQHB0ZFRSEKOnw4LTc379Sp01u2pCxZshy906KiYoQoqlxjtG3b+tprx+r1/JSefhzVovJvvllw9OjxgQP7+fr6tm4d1aFD/LJlK1JSdiLWysnO2b/v4JEjR+Pi2gUFBtTuL9vxqMBZW8YpPXD7G+OSIZD+/EfRYyH5q9Laq1rtCDs/P/+oTo0TERERkduT/iE6imrcGRCu3HDDeIQf7747+6uvvp079/uvv54fHh7Wq1d3BCfyDW+N5e3tPWXKpEGD+s+bt2D27M9Q7axZHyclrZk0acKVV47y8PAICQm6/faby8styP/yy2/mfP3dhx9+lpeXj7mwaD3mkU6y9JkvzClbxlk9cKnEnsaYXnjhBZVsgGwFBFUmk0nfHJc3fYepmFXSepv1oaS1oVZCh0PB5OWNAvJBoJKSkuLiYoyGh4drNRARERGR28vOzka/0U+nsnTIRCcZQ/Qk6z7EOH36jLe3ediwwYhMJMdqtR4/fiI+Pq5fv17I7N69c2Bg4PHjGXih5kmTJt5yyw0WS4XVWjFwYH9fX5+iouKMjFNXXTUqIkJ1TcvKyk6cODlgQN+4uBjJkTo7deogPxsTFBQ4ZMiA4OCgw4fT0tOP+/j43HzzDXfccbN8MR26vrExbbt375KdnXv48JHMzKyEhLipU+8cOmygB9YGJbQOsgYpT5MX/urfoaDBvKAt0kZDW6ZR0P12Sg/c/sa42NchaHtL/6slpKn6UNLaEH+xTiil/fxTVSsPTw8f3yDkGl+HgB2AIxKjWj1ERERE5PbQEwbbLwiVbiU6yef5OoTLlU1vuWbPGbS/2gj6/K28vX2slR7n/zqEulvGMeiBo/vdxB64/Y1xoTfCVe+86j1omzofNXs1bDXGP0RERERkQOfQJX4gQesta31mrQesvVS6YWq+hjlryzilB25/Y1wmBFKf/9EjU33vyl+V1l62u1h7mKUNtf+0kkRERERE7kDrLlfZ/v6P3k/WyGg1V+4lu0QIJDvMUaoSIiIiIiKXpPeWzwU4+h97us9qdpfjAiHQuec/5/v9n+rdXGtna+9zJCIiIiJyYec+wlOrt6z1lLWXpGz6zHCuoMtp4SGQtsP03ab2lG3KXqoqIiIiIiJXY9Nb1v+otD1cNwZq0SFQ437/59znf/S/lUhpL/4KKhERERG5NK3PfP7P/1T3lM/1lvVgyUW12BBIdpYzqAqJiIiIiFyG1svVwxjV53WEqsrltNAQSH/+49HQ53+0l+xu2eXI0P8q1c9/1EvNSkRERETkMmp8/keNqgdBeidZS1T3l+vtLbtwL7kFhkDa7tD2zbkdVWOXNZqqloiIiIjIFWi9Za3PrPV0tZdKN56qz+W0uBDI0d//0f8aT370l6LVQERERETkSrTusn2//3Out6z6yZJAnj6vC2pRIZDsMKfCzlWVExERERG1aHpv+VyAo/9pSvdZVetyWlAI1LTf/zn38EcLc3VqVJ+XiIiIiKiFq/H5H9vestZT1l6SsukzG6RjXJ3Wxly4l9xSQiB9L9ruqlo7zSHaXtZ3rofHueOFiIiIiKilsekt639UumlU3S6nRYRA+h5VqtPaQNLaq5oENZJSfyWi1WJZLUv/W/1HaLUREREREbV0Dv3+j/SW9ZTRSVY5ej0u6PIPgbQdpnZZ0xl7V5L63lXLISIiIiJqcfTwxim9ZdVT1rvKMqIW4XIuHALJm8SMYS16kYvNAwtWQ7VY4Yn/W2lDT/DwMHl6mjy1oacHEp5e2iheJvAymcwYenmZTV5m/T9vbzP+8zGbzVolNmqNEhERERFdvs51XfWIRR899/s/ktDS1UljqIImJBqil3RFHudZOVl1sFqtFRUViA2QUM/GqucyEhebvqDzLktvSZ2HOjbj2M1ahKNVJeETIF7y8fFBAuGRFkhpoRRDICIiIiI6H/QnQTrJGHp7eyOhpjUfvaOr94H1fq7+LEhvmz7QVI+g964NUUSe8Qh5t5tQXXx5t5T+JCgoOCQwMAidZDCZTHrf2UX6yRcIgTDUNkdlJXaqQQIhY8bz1HC5MXabRDva46Fq2rMi19q1RERERHSRoAMMl0UIpCIfvUcuCZVUtCR67kaGnq4OfqRTL2GP9kf+Q18fw+CQkODgEJfsJ58vBAJtk+jbBrvW2MdaSGQTArU4sv9AdqfsVwmKJF+VIyIiIiKqj3SSpYcMZrMZQzWtGaAfjh6r3htHPKMP9DQCF/0PxrT/9ZSeo/XdZUz+SuSjJbUExlppORIAydTKqoDAwJAQLQQCF+sn2xUCgYQ92LWSkExVqAXC/pMdaQQ/QiZJGSIiIiKieklnGL1ieUKAIEF6yBiqEhed0RXXWmKM6QGPPrApgP/QOP2vZGpzyKgqq2dpRfRx9Ii1/z08AgMD5YEB+skYdZl+8oVDIBkaYU+t+CcvL6+4uDgyMhKxr+Q0lsViycrK8vPzCw0NVVkOQUtKSkrO3xLb3Ya0sS+NBA7izMxMNCYsLEyVc4hsH1Qoow5zSj2u1xhuloa4WGO4WRrCxtSLm6UhbEy9uFkawsbUKzc3F/3MqKgoo5+JOgEdY+0ZkNWKDq3EQiC9ZSlmCwWys7N9fX1DQkJUlkPOnj1bWloaERGByERlNV69jZFNhI6x9kYp+SYxs1nSDYVAdbeMA7D1nNIDt78xFwiBQApoO7mabf7BgwcxDA8Px27QsxsNWz8nJweJLl26SI5jGtUSY//JvhQYRUvQHiS6du2qT3dQQUEBhj4+Pt7e3pLjgPLy8rKyMiSCgoIkxzGXYWOaUokLbxY2phZuloawMfXiZmkIG1MvbpaGsDH1OnDgAIboZBr9TOkVg4Q9YIRAki/FbKGDDkh07NhRchxz+PBhDBEtNCVgaKgx6BIj2pEoCCGQxD+AHJkqxQx1t4wD0P12Sg/c/sY04kuxQbaIkM2BkCMgIADho8ptPMyLGlCPGneUPS2RNoMar2asY2BgYNOfRwEC0Ly8vHqPfvthdnm0pcYddRk2Ro04xIU3CxtTCzdLQ9iYenGzNISNqRc3S0PYmHqhc4guIjqKalxndCDRmUT3EgEDIFprCCIWhGGRkZFq3FGoAfWgNjXukPM0xqyT+KdWV1lf7xrq3TKN5aweuP2NufBTIFGrWBOPxcuB7V6sd48SERERETUE/WEh73zDUBKgSrRM6BiDEfzIUKgSLZ+9IZCtlr5fDa60I4mIiIioOUmXWIt4bBj5LZf0kPWQpwaZ6hocCYGIiIiIiMg25sFQEq7BCHtshy6DIRARERERkeOM7rSLhUC1Eq6EIRARERERUVO5XqfaJYMfwRCIiIiIiIjcyIW/FJuIiIiIiMhlMAQiIiIiIiI3whCIiIiIiIjcCEMgIiIiIiJyIwyBiIiIiIjIjTAEIiIiIiIiN8IvxSYiIiKiyws7qOREdX/giCEQEREREV1K7I5Ss2rV6v8BXv6dx2+alxMAAAAASUVORK5CYII="/>
          <p:cNvSpPr>
            <a:spLocks noChangeAspect="1" noChangeArrowheads="1"/>
          </p:cNvSpPr>
          <p:nvPr/>
        </p:nvSpPr>
        <p:spPr bwMode="auto">
          <a:xfrm>
            <a:off x="123825"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extLst>
      <p:ext uri="{BB962C8B-B14F-4D97-AF65-F5344CB8AC3E}">
        <p14:creationId xmlns:p14="http://schemas.microsoft.com/office/powerpoint/2010/main" val="3906714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xfrm>
            <a:off x="0" y="-391565"/>
            <a:ext cx="18059400" cy="1150202"/>
          </a:xfrm>
        </p:spPr>
        <p:txBody>
          <a:bodyPr>
            <a:normAutofit/>
          </a:bodyPr>
          <a:lstStyle/>
          <a:p>
            <a:pPr algn="ctr"/>
            <a:r>
              <a:rPr lang="en-IE" sz="4800" dirty="0"/>
              <a:t>ESSENTIAL INFORMATION FOR A    PAGE SUMMARY</a:t>
            </a:r>
          </a:p>
        </p:txBody>
      </p:sp>
      <p:sp>
        <p:nvSpPr>
          <p:cNvPr id="4" name="Content Placeholder 3"/>
          <p:cNvSpPr>
            <a:spLocks noGrp="1"/>
          </p:cNvSpPr>
          <p:nvPr>
            <p:ph sz="half" idx="1"/>
          </p:nvPr>
        </p:nvSpPr>
        <p:spPr>
          <a:xfrm>
            <a:off x="342901" y="1138782"/>
            <a:ext cx="5029199" cy="7915991"/>
          </a:xfrm>
        </p:spPr>
        <p:txBody>
          <a:bodyPr/>
          <a:lstStyle/>
          <a:p>
            <a:pPr algn="ctr"/>
            <a:r>
              <a:rPr lang="en-IE"/>
              <a:t>ESSENTIAL INFORMATION</a:t>
            </a:r>
          </a:p>
        </p:txBody>
      </p:sp>
      <p:sp>
        <p:nvSpPr>
          <p:cNvPr id="5" name="Content Placeholder 4"/>
          <p:cNvSpPr>
            <a:spLocks noGrp="1"/>
          </p:cNvSpPr>
          <p:nvPr>
            <p:ph sz="half" idx="2"/>
          </p:nvPr>
        </p:nvSpPr>
        <p:spPr>
          <a:xfrm>
            <a:off x="7353301" y="1138782"/>
            <a:ext cx="6248400" cy="7915991"/>
          </a:xfrm>
        </p:spPr>
        <p:txBody>
          <a:bodyPr/>
          <a:lstStyle/>
          <a:p>
            <a:pPr algn="ctr"/>
            <a:r>
              <a:rPr lang="en-IE"/>
              <a:t>COULD BE NICE</a:t>
            </a:r>
          </a:p>
        </p:txBody>
      </p:sp>
      <p:cxnSp>
        <p:nvCxnSpPr>
          <p:cNvPr id="7" name="Straight Connector 6"/>
          <p:cNvCxnSpPr/>
          <p:nvPr/>
        </p:nvCxnSpPr>
        <p:spPr>
          <a:xfrm>
            <a:off x="7124700" y="1444011"/>
            <a:ext cx="0" cy="805558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4439900" y="1444011"/>
            <a:ext cx="0" cy="805558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4"/>
          <p:cNvSpPr txBox="1">
            <a:spLocks/>
          </p:cNvSpPr>
          <p:nvPr/>
        </p:nvSpPr>
        <p:spPr>
          <a:xfrm>
            <a:off x="12763500" y="1138782"/>
            <a:ext cx="6248400" cy="7915991"/>
          </a:xfrm>
          <a:prstGeom prst="rect">
            <a:avLst/>
          </a:prstGeom>
        </p:spPr>
        <p:txBody>
          <a:bodyPr vert="horz" lIns="0" tIns="45720" rIns="0" bIns="45720" rtlCol="0">
            <a:normAutofit/>
          </a:bodyPr>
          <a:lstStyle>
            <a:lvl1pPr marL="135450" indent="-135450" algn="l" defTabSz="1354501" rtl="0" eaLnBrk="1" latinLnBrk="0" hangingPunct="1">
              <a:lnSpc>
                <a:spcPct val="90000"/>
              </a:lnSpc>
              <a:spcBef>
                <a:spcPts val="1778"/>
              </a:spcBef>
              <a:spcAft>
                <a:spcPts val="296"/>
              </a:spcAft>
              <a:buClr>
                <a:schemeClr val="accent1"/>
              </a:buClr>
              <a:buSzPct val="100000"/>
              <a:buFont typeface="Calibri" panose="020F0502020204030204" pitchFamily="34" charset="0"/>
              <a:buChar char=" "/>
              <a:defRPr sz="2963" kern="1200">
                <a:solidFill>
                  <a:schemeClr val="tx1">
                    <a:lumMod val="75000"/>
                    <a:lumOff val="25000"/>
                  </a:schemeClr>
                </a:solidFill>
                <a:latin typeface="+mn-lt"/>
                <a:ea typeface="+mn-ea"/>
                <a:cs typeface="+mn-cs"/>
              </a:defRPr>
            </a:lvl1pPr>
            <a:lvl2pPr marL="568890" indent="-270900" algn="l" defTabSz="1354501" rtl="0" eaLnBrk="1" latinLnBrk="0" hangingPunct="1">
              <a:lnSpc>
                <a:spcPct val="90000"/>
              </a:lnSpc>
              <a:spcBef>
                <a:spcPts val="296"/>
              </a:spcBef>
              <a:spcAft>
                <a:spcPts val="593"/>
              </a:spcAft>
              <a:buClr>
                <a:schemeClr val="accent1"/>
              </a:buClr>
              <a:buFont typeface="Calibri" pitchFamily="34" charset="0"/>
              <a:buChar char="◦"/>
              <a:defRPr sz="2666" kern="1200">
                <a:solidFill>
                  <a:schemeClr val="tx1">
                    <a:lumMod val="75000"/>
                    <a:lumOff val="25000"/>
                  </a:schemeClr>
                </a:solidFill>
                <a:latin typeface="+mn-lt"/>
                <a:ea typeface="+mn-ea"/>
                <a:cs typeface="+mn-cs"/>
              </a:defRPr>
            </a:lvl2pPr>
            <a:lvl3pPr marL="839790" indent="-270900"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3pPr>
            <a:lvl4pPr marL="1110691" indent="-270900"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4pPr>
            <a:lvl5pPr marL="1381591" indent="-270900"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5pPr>
            <a:lvl6pPr marL="1629430" indent="-338625"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6pPr>
            <a:lvl7pPr marL="1925690" indent="-338625"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7pPr>
            <a:lvl8pPr marL="2221950" indent="-338625"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8pPr>
            <a:lvl9pPr marL="2518210" indent="-338625"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9pPr>
          </a:lstStyle>
          <a:p>
            <a:pPr algn="ctr"/>
            <a:r>
              <a:rPr lang="en-IE"/>
              <a:t>NEITHER</a:t>
            </a:r>
          </a:p>
        </p:txBody>
      </p:sp>
      <p:graphicFrame>
        <p:nvGraphicFramePr>
          <p:cNvPr id="6" name="Table 5"/>
          <p:cNvGraphicFramePr>
            <a:graphicFrameLocks noGrp="1"/>
          </p:cNvGraphicFramePr>
          <p:nvPr>
            <p:extLst>
              <p:ext uri="{D42A27DB-BD31-4B8C-83A1-F6EECF244321}">
                <p14:modId xmlns:p14="http://schemas.microsoft.com/office/powerpoint/2010/main" val="2379146016"/>
              </p:ext>
            </p:extLst>
          </p:nvPr>
        </p:nvGraphicFramePr>
        <p:xfrm>
          <a:off x="250825" y="758637"/>
          <a:ext cx="17487900" cy="8879399"/>
        </p:xfrm>
        <a:graphic>
          <a:graphicData uri="http://schemas.openxmlformats.org/drawingml/2006/table">
            <a:tbl>
              <a:tblPr firstRow="1" bandRow="1">
                <a:tableStyleId>{D7AC3CCA-C797-4891-BE02-D94E43425B78}</a:tableStyleId>
              </a:tblPr>
              <a:tblGrid>
                <a:gridCol w="4587875">
                  <a:extLst>
                    <a:ext uri="{9D8B030D-6E8A-4147-A177-3AD203B41FA5}">
                      <a16:colId xmlns:a16="http://schemas.microsoft.com/office/drawing/2014/main" val="1115389791"/>
                    </a:ext>
                  </a:extLst>
                </a:gridCol>
                <a:gridCol w="4800600">
                  <a:extLst>
                    <a:ext uri="{9D8B030D-6E8A-4147-A177-3AD203B41FA5}">
                      <a16:colId xmlns:a16="http://schemas.microsoft.com/office/drawing/2014/main" val="3710923418"/>
                    </a:ext>
                  </a:extLst>
                </a:gridCol>
                <a:gridCol w="4114800">
                  <a:extLst>
                    <a:ext uri="{9D8B030D-6E8A-4147-A177-3AD203B41FA5}">
                      <a16:colId xmlns:a16="http://schemas.microsoft.com/office/drawing/2014/main" val="446814710"/>
                    </a:ext>
                  </a:extLst>
                </a:gridCol>
                <a:gridCol w="3984625">
                  <a:extLst>
                    <a:ext uri="{9D8B030D-6E8A-4147-A177-3AD203B41FA5}">
                      <a16:colId xmlns:a16="http://schemas.microsoft.com/office/drawing/2014/main" val="2990153367"/>
                    </a:ext>
                  </a:extLst>
                </a:gridCol>
              </a:tblGrid>
              <a:tr h="499558">
                <a:tc>
                  <a:txBody>
                    <a:bodyPr/>
                    <a:lstStyle/>
                    <a:p>
                      <a:endParaRPr lang="en-IE">
                        <a:solidFill>
                          <a:schemeClr val="tx1"/>
                        </a:solidFill>
                      </a:endParaRPr>
                    </a:p>
                  </a:txBody>
                  <a:tcPr>
                    <a:solidFill>
                      <a:srgbClr val="A73E82"/>
                    </a:solidFill>
                  </a:tcPr>
                </a:tc>
                <a:tc>
                  <a:txBody>
                    <a:bodyPr/>
                    <a:lstStyle/>
                    <a:p>
                      <a:pPr algn="ctr"/>
                      <a:r>
                        <a:rPr lang="en-IE" dirty="0">
                          <a:solidFill>
                            <a:schemeClr val="tx1"/>
                          </a:solidFill>
                        </a:rPr>
                        <a:t>ESSENTIAL</a:t>
                      </a:r>
                    </a:p>
                  </a:txBody>
                  <a:tcPr>
                    <a:solidFill>
                      <a:srgbClr val="A73E82"/>
                    </a:solidFill>
                  </a:tcPr>
                </a:tc>
                <a:tc>
                  <a:txBody>
                    <a:bodyPr/>
                    <a:lstStyle/>
                    <a:p>
                      <a:pPr algn="ctr"/>
                      <a:r>
                        <a:rPr lang="en-IE" dirty="0">
                          <a:solidFill>
                            <a:schemeClr val="tx1"/>
                          </a:solidFill>
                        </a:rPr>
                        <a:t>COULD BE NICE</a:t>
                      </a:r>
                    </a:p>
                  </a:txBody>
                  <a:tcPr>
                    <a:solidFill>
                      <a:srgbClr val="A73E82"/>
                    </a:solidFill>
                  </a:tcPr>
                </a:tc>
                <a:tc>
                  <a:txBody>
                    <a:bodyPr/>
                    <a:lstStyle/>
                    <a:p>
                      <a:pPr algn="ctr"/>
                      <a:r>
                        <a:rPr lang="en-IE" dirty="0">
                          <a:solidFill>
                            <a:schemeClr val="tx1"/>
                          </a:solidFill>
                        </a:rPr>
                        <a:t>NEITHER</a:t>
                      </a:r>
                    </a:p>
                  </a:txBody>
                  <a:tcPr>
                    <a:solidFill>
                      <a:srgbClr val="A73E82"/>
                    </a:solidFill>
                  </a:tcPr>
                </a:tc>
                <a:extLst>
                  <a:ext uri="{0D108BD9-81ED-4DB2-BD59-A6C34878D82A}">
                    <a16:rowId xmlns:a16="http://schemas.microsoft.com/office/drawing/2014/main" val="2551418462"/>
                  </a:ext>
                </a:extLst>
              </a:tr>
              <a:tr h="0">
                <a:tc>
                  <a:txBody>
                    <a:bodyPr/>
                    <a:lstStyle/>
                    <a:p>
                      <a:pPr marL="0" lvl="0" indent="0" algn="r">
                        <a:lnSpc>
                          <a:spcPct val="200000"/>
                        </a:lnSpc>
                        <a:buFont typeface="+mj-lt"/>
                        <a:buNone/>
                      </a:pPr>
                      <a:r>
                        <a:rPr lang="en-IE" sz="1800" b="1" kern="1200" dirty="0">
                          <a:solidFill>
                            <a:schemeClr val="dk1"/>
                          </a:solidFill>
                          <a:latin typeface="+mn-lt"/>
                          <a:ea typeface="+mn-ea"/>
                          <a:cs typeface="+mn-cs"/>
                        </a:rPr>
                        <a:t>All author names</a:t>
                      </a:r>
                      <a:endParaRPr lang="en-US" dirty="0"/>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2210187599"/>
                  </a:ext>
                </a:extLst>
              </a:tr>
              <a:tr h="0">
                <a:tc>
                  <a:txBody>
                    <a:bodyPr/>
                    <a:lstStyle/>
                    <a:p>
                      <a:pPr marL="0" marR="0" lvl="0" indent="0" algn="r" defTabSz="1354501" rtl="0" eaLnBrk="1" fontAlgn="auto" latinLnBrk="0" hangingPunct="1">
                        <a:lnSpc>
                          <a:spcPct val="100000"/>
                        </a:lnSpc>
                        <a:spcBef>
                          <a:spcPts val="0"/>
                        </a:spcBef>
                        <a:spcAft>
                          <a:spcPts val="0"/>
                        </a:spcAft>
                        <a:buClrTx/>
                        <a:buSzTx/>
                        <a:buFontTx/>
                        <a:buNone/>
                        <a:tabLst/>
                        <a:defRPr/>
                      </a:pPr>
                      <a:r>
                        <a:rPr lang="en-IE" sz="1800" b="1" kern="1200" dirty="0">
                          <a:solidFill>
                            <a:schemeClr val="dk1"/>
                          </a:solidFill>
                          <a:latin typeface="+mn-lt"/>
                          <a:ea typeface="+mn-ea"/>
                          <a:cs typeface="+mn-cs"/>
                        </a:rPr>
                        <a:t>Organisation name</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827242768"/>
                  </a:ext>
                </a:extLst>
              </a:tr>
              <a:tr h="0">
                <a:tc>
                  <a:txBody>
                    <a:bodyPr/>
                    <a:lstStyle/>
                    <a:p>
                      <a:pPr marL="0" indent="0" algn="r">
                        <a:lnSpc>
                          <a:spcPct val="200000"/>
                        </a:lnSpc>
                        <a:buFont typeface="+mj-lt"/>
                        <a:buNone/>
                      </a:pPr>
                      <a:r>
                        <a:rPr lang="en-IE" sz="1800" b="1" kern="1200" dirty="0">
                          <a:solidFill>
                            <a:schemeClr val="dk1"/>
                          </a:solidFill>
                          <a:latin typeface="+mn-lt"/>
                          <a:ea typeface="+mn-ea"/>
                          <a:cs typeface="+mn-cs"/>
                        </a:rPr>
                        <a:t>Logos</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115814068"/>
                  </a:ext>
                </a:extLst>
              </a:tr>
              <a:tr h="0">
                <a:tc>
                  <a:txBody>
                    <a:bodyPr/>
                    <a:lstStyle/>
                    <a:p>
                      <a:pPr marL="0" indent="0" algn="r">
                        <a:lnSpc>
                          <a:spcPct val="200000"/>
                        </a:lnSpc>
                        <a:buFont typeface="+mj-lt"/>
                        <a:buNone/>
                      </a:pPr>
                      <a:r>
                        <a:rPr lang="en-IE" sz="1800" b="1" kern="1200" dirty="0">
                          <a:solidFill>
                            <a:schemeClr val="dk1"/>
                          </a:solidFill>
                          <a:latin typeface="+mn-lt"/>
                          <a:ea typeface="+mn-ea"/>
                          <a:cs typeface="+mn-cs"/>
                        </a:rPr>
                        <a:t>Publication date</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727051126"/>
                  </a:ext>
                </a:extLst>
              </a:tr>
              <a:tr h="0">
                <a:tc>
                  <a:txBody>
                    <a:bodyPr/>
                    <a:lstStyle/>
                    <a:p>
                      <a:pPr marL="0" indent="0" algn="r">
                        <a:lnSpc>
                          <a:spcPct val="200000"/>
                        </a:lnSpc>
                        <a:buFont typeface="+mj-lt"/>
                        <a:buNone/>
                      </a:pPr>
                      <a:r>
                        <a:rPr lang="en-IE" sz="1800" b="1" kern="1200" dirty="0">
                          <a:solidFill>
                            <a:schemeClr val="dk1"/>
                          </a:solidFill>
                          <a:latin typeface="+mn-lt"/>
                          <a:ea typeface="+mn-ea"/>
                          <a:cs typeface="+mn-cs"/>
                        </a:rPr>
                        <a:t>PICOS info</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669755948"/>
                  </a:ext>
                </a:extLst>
              </a:tr>
              <a:tr h="0">
                <a:tc>
                  <a:txBody>
                    <a:bodyPr/>
                    <a:lstStyle/>
                    <a:p>
                      <a:pPr marL="0" indent="0" algn="r">
                        <a:lnSpc>
                          <a:spcPct val="200000"/>
                        </a:lnSpc>
                        <a:buFont typeface="+mj-lt"/>
                        <a:buNone/>
                      </a:pPr>
                      <a:r>
                        <a:rPr lang="en-IE" sz="1800" b="1" kern="1200" dirty="0">
                          <a:solidFill>
                            <a:schemeClr val="dk1"/>
                          </a:solidFill>
                          <a:latin typeface="+mn-lt"/>
                          <a:ea typeface="+mn-ea"/>
                          <a:cs typeface="+mn-cs"/>
                        </a:rPr>
                        <a:t>Key messages</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020560253"/>
                  </a:ext>
                </a:extLst>
              </a:tr>
              <a:tr h="0">
                <a:tc>
                  <a:txBody>
                    <a:bodyPr/>
                    <a:lstStyle/>
                    <a:p>
                      <a:pPr marL="0" indent="0" algn="r">
                        <a:lnSpc>
                          <a:spcPct val="200000"/>
                        </a:lnSpc>
                        <a:buFont typeface="+mj-lt"/>
                        <a:buNone/>
                      </a:pPr>
                      <a:r>
                        <a:rPr lang="en-IE" sz="1800" b="1" kern="1200" dirty="0">
                          <a:solidFill>
                            <a:schemeClr val="dk1"/>
                          </a:solidFill>
                          <a:latin typeface="+mn-lt"/>
                          <a:ea typeface="+mn-ea"/>
                          <a:cs typeface="+mn-cs"/>
                        </a:rPr>
                        <a:t>How authors arrived at quality assessments</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1691177132"/>
                  </a:ext>
                </a:extLst>
              </a:tr>
              <a:tr h="0">
                <a:tc>
                  <a:txBody>
                    <a:bodyPr/>
                    <a:lstStyle/>
                    <a:p>
                      <a:pPr marL="0" indent="0" algn="r">
                        <a:lnSpc>
                          <a:spcPct val="200000"/>
                        </a:lnSpc>
                        <a:buFont typeface="+mj-lt"/>
                        <a:buNone/>
                      </a:pPr>
                      <a:r>
                        <a:rPr lang="en-IE" sz="1800" b="1" kern="1200" dirty="0">
                          <a:solidFill>
                            <a:schemeClr val="dk1"/>
                          </a:solidFill>
                          <a:latin typeface="+mn-lt"/>
                          <a:ea typeface="+mn-ea"/>
                          <a:cs typeface="+mn-cs"/>
                        </a:rPr>
                        <a:t>Explanation of GRADE scale</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590987791"/>
                  </a:ext>
                </a:extLst>
              </a:tr>
              <a:tr h="0">
                <a:tc>
                  <a:txBody>
                    <a:bodyPr/>
                    <a:lstStyle/>
                    <a:p>
                      <a:pPr marL="0" indent="0" algn="r">
                        <a:lnSpc>
                          <a:spcPct val="200000"/>
                        </a:lnSpc>
                        <a:buFont typeface="+mj-lt"/>
                        <a:buNone/>
                      </a:pPr>
                      <a:r>
                        <a:rPr lang="en-IE" sz="1800" b="1" kern="1200" dirty="0">
                          <a:solidFill>
                            <a:schemeClr val="dk1"/>
                          </a:solidFill>
                          <a:latin typeface="+mn-lt"/>
                          <a:ea typeface="+mn-ea"/>
                          <a:cs typeface="+mn-cs"/>
                        </a:rPr>
                        <a:t>Quality assessment of evidence</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2452552178"/>
                  </a:ext>
                </a:extLst>
              </a:tr>
              <a:tr h="0">
                <a:tc>
                  <a:txBody>
                    <a:bodyPr/>
                    <a:lstStyle/>
                    <a:p>
                      <a:pPr marL="0" indent="0" algn="r">
                        <a:lnSpc>
                          <a:spcPct val="200000"/>
                        </a:lnSpc>
                        <a:buFont typeface="+mj-lt"/>
                        <a:buNone/>
                      </a:pPr>
                      <a:r>
                        <a:rPr lang="en-IE" sz="1800" b="1" kern="1200" dirty="0">
                          <a:solidFill>
                            <a:schemeClr val="dk1"/>
                          </a:solidFill>
                          <a:latin typeface="+mn-lt"/>
                          <a:ea typeface="+mn-ea"/>
                          <a:cs typeface="+mn-cs"/>
                        </a:rPr>
                        <a:t>Standard steps of the review</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826990221"/>
                  </a:ext>
                </a:extLst>
              </a:tr>
              <a:tr h="0">
                <a:tc>
                  <a:txBody>
                    <a:bodyPr/>
                    <a:lstStyle/>
                    <a:p>
                      <a:pPr marL="0" indent="0" algn="r">
                        <a:lnSpc>
                          <a:spcPct val="200000"/>
                        </a:lnSpc>
                        <a:buFont typeface="+mj-lt"/>
                        <a:buNone/>
                      </a:pPr>
                      <a:r>
                        <a:rPr lang="en-IE" sz="1800" b="1" kern="1200" dirty="0">
                          <a:solidFill>
                            <a:schemeClr val="dk1"/>
                          </a:solidFill>
                          <a:latin typeface="+mn-lt"/>
                          <a:ea typeface="+mn-ea"/>
                          <a:cs typeface="+mn-cs"/>
                        </a:rPr>
                        <a:t>Interpretation of statistical results</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986362118"/>
                  </a:ext>
                </a:extLst>
              </a:tr>
              <a:tr h="0">
                <a:tc>
                  <a:txBody>
                    <a:bodyPr/>
                    <a:lstStyle/>
                    <a:p>
                      <a:pPr marL="0" indent="0" algn="r">
                        <a:lnSpc>
                          <a:spcPct val="200000"/>
                        </a:lnSpc>
                        <a:buFont typeface="+mj-lt"/>
                        <a:buNone/>
                      </a:pPr>
                      <a:r>
                        <a:rPr lang="en-IE" sz="1800" b="1" kern="1200" dirty="0">
                          <a:solidFill>
                            <a:schemeClr val="dk1"/>
                          </a:solidFill>
                          <a:latin typeface="+mn-lt"/>
                          <a:ea typeface="+mn-ea"/>
                          <a:cs typeface="+mn-cs"/>
                        </a:rPr>
                        <a:t>Definitions of statistical terms</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801772899"/>
                  </a:ext>
                </a:extLst>
              </a:tr>
              <a:tr h="0">
                <a:tc>
                  <a:txBody>
                    <a:bodyPr/>
                    <a:lstStyle/>
                    <a:p>
                      <a:pPr marL="0" marR="0" lvl="0" indent="0" algn="r" defTabSz="1354501" rtl="0" eaLnBrk="1" fontAlgn="auto" latinLnBrk="0" hangingPunct="1">
                        <a:lnSpc>
                          <a:spcPct val="100000"/>
                        </a:lnSpc>
                        <a:spcBef>
                          <a:spcPts val="0"/>
                        </a:spcBef>
                        <a:spcAft>
                          <a:spcPts val="0"/>
                        </a:spcAft>
                        <a:buClrTx/>
                        <a:buSzTx/>
                        <a:buFontTx/>
                        <a:buNone/>
                        <a:tabLst/>
                        <a:defRPr/>
                      </a:pPr>
                      <a:r>
                        <a:rPr lang="en-IE" sz="1800" b="1" kern="1200" dirty="0">
                          <a:solidFill>
                            <a:schemeClr val="dk1"/>
                          </a:solidFill>
                          <a:latin typeface="+mn-lt"/>
                          <a:ea typeface="+mn-ea"/>
                          <a:cs typeface="+mn-cs"/>
                        </a:rPr>
                        <a:t>Recommendations for practice/policy</a:t>
                      </a: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833521599"/>
                  </a:ext>
                </a:extLst>
              </a:tr>
              <a:tr h="499558">
                <a:tc>
                  <a:txBody>
                    <a:bodyPr/>
                    <a:lstStyle/>
                    <a:p>
                      <a:pPr marL="0" marR="0" lvl="0" indent="0" algn="l" defTabSz="1354501" rtl="0" eaLnBrk="1" fontAlgn="auto" latinLnBrk="0" hangingPunct="1">
                        <a:lnSpc>
                          <a:spcPct val="100000"/>
                        </a:lnSpc>
                        <a:spcBef>
                          <a:spcPts val="0"/>
                        </a:spcBef>
                        <a:spcAft>
                          <a:spcPts val="0"/>
                        </a:spcAft>
                        <a:buClrTx/>
                        <a:buSzTx/>
                        <a:buFontTx/>
                        <a:buNone/>
                        <a:tabLst/>
                        <a:defRPr/>
                      </a:pPr>
                      <a:endParaRPr lang="en-IE" sz="1800" kern="1200">
                        <a:solidFill>
                          <a:schemeClr val="dk1"/>
                        </a:solidFill>
                        <a:latin typeface="+mn-lt"/>
                        <a:ea typeface="+mn-ea"/>
                        <a:cs typeface="+mn-cs"/>
                      </a:endParaRPr>
                    </a:p>
                    <a:p>
                      <a:pPr marL="0" marR="0" lvl="0" indent="0" algn="l" defTabSz="1354501" rtl="0" eaLnBrk="1" fontAlgn="auto" latinLnBrk="0" hangingPunct="1">
                        <a:lnSpc>
                          <a:spcPct val="100000"/>
                        </a:lnSpc>
                        <a:spcBef>
                          <a:spcPts val="0"/>
                        </a:spcBef>
                        <a:spcAft>
                          <a:spcPts val="0"/>
                        </a:spcAft>
                        <a:buClrTx/>
                        <a:buSzTx/>
                        <a:buFontTx/>
                        <a:buNone/>
                        <a:tabLst/>
                        <a:defRPr/>
                      </a:pPr>
                      <a:endParaRPr lang="en-IE" sz="1800" kern="1200">
                        <a:solidFill>
                          <a:schemeClr val="dk1"/>
                        </a:solidFill>
                        <a:latin typeface="+mn-lt"/>
                        <a:ea typeface="+mn-ea"/>
                        <a:cs typeface="+mn-cs"/>
                      </a:endParaRPr>
                    </a:p>
                    <a:p>
                      <a:pPr marL="0" marR="0" lvl="0" indent="0" algn="l" defTabSz="1354501" rtl="0" eaLnBrk="1" fontAlgn="auto" latinLnBrk="0" hangingPunct="1">
                        <a:lnSpc>
                          <a:spcPct val="100000"/>
                        </a:lnSpc>
                        <a:spcBef>
                          <a:spcPts val="0"/>
                        </a:spcBef>
                        <a:spcAft>
                          <a:spcPts val="0"/>
                        </a:spcAft>
                        <a:buClrTx/>
                        <a:buSzTx/>
                        <a:buFontTx/>
                        <a:buNone/>
                        <a:tabLst/>
                        <a:defRPr/>
                      </a:pPr>
                      <a:endParaRPr lang="en-IE" sz="1800" kern="1200">
                        <a:solidFill>
                          <a:schemeClr val="dk1"/>
                        </a:solidFill>
                        <a:latin typeface="+mn-lt"/>
                        <a:ea typeface="+mn-ea"/>
                        <a:cs typeface="+mn-cs"/>
                      </a:endParaRPr>
                    </a:p>
                    <a:p>
                      <a:pPr marL="0" marR="0" lvl="0" indent="0" algn="l" defTabSz="1354501" rtl="0" eaLnBrk="1" fontAlgn="auto" latinLnBrk="0" hangingPunct="1">
                        <a:lnSpc>
                          <a:spcPct val="100000"/>
                        </a:lnSpc>
                        <a:spcBef>
                          <a:spcPts val="0"/>
                        </a:spcBef>
                        <a:spcAft>
                          <a:spcPts val="0"/>
                        </a:spcAft>
                        <a:buClrTx/>
                        <a:buSzTx/>
                        <a:buFontTx/>
                        <a:buNone/>
                        <a:tabLst/>
                        <a:defRPr/>
                      </a:pPr>
                      <a:endParaRPr lang="en-IE" sz="1800" kern="1200">
                        <a:solidFill>
                          <a:schemeClr val="dk1"/>
                        </a:solidFill>
                        <a:latin typeface="+mn-lt"/>
                        <a:ea typeface="+mn-ea"/>
                        <a:cs typeface="+mn-cs"/>
                      </a:endParaRP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726287088"/>
                  </a:ext>
                </a:extLst>
              </a:tr>
            </a:tbl>
          </a:graphicData>
        </a:graphic>
      </p:graphicFrame>
      <p:sp>
        <p:nvSpPr>
          <p:cNvPr id="10" name="AutoShape 2" descr="data:image/png;base64,iVBORw0KGgoAAAANSUhEUgAABFYAAAKQCAIAAAA6w2miAAAAAXNSR0IArs4c6QAAAARnQU1BAACxjwv8YQUAAAAJcEhZcwAADsMAAA7DAcdvqGQAAP+lSURBVHhe7L0HYFXHlbgP6g0V1AUCgUCARO+92sa9O65x+m6Ks4mzyWbzz2Z/3myS3U3vxSnuveAGBtN77733DhISoA78v3vP6PL0mp4K8PR0Ph5Xc+fOzD1TzplzXm1/5cqVdoqiKIqiKIqiKG2DMPNXURRFURRFURSlDaAhkKIoiqIoiqIobQgNgRRFURRFURRFaUNoCKQoiqIoiqIoShtCQyBFURRFURRFUdoQGgIpiqIoiqIoitKGaG4IdPny5aqqKnPSVGiBdsxJU2kRSUCF8UXwCKPD4osQE0aHxRcqjFd0WHyhwnhFh8UXKoxXdFh80UqFCX/mmWdMskkcOHCguLg4MjIyOjraZDWSsrKyo0ePnj9/PiUlxWQ1ieZLAiqML1pWmNTUVHPeeFpQkrNnzzZ/WI4cOYIwycnJJqtJNGGO2rdvb1J1hN6CCcKlq8J4ogvGKyqML3TBeEWF8YUuGK+oML4IXJjmvgp06dIl59g0mt+C0CLtqDC+aFlhmkNzJLniQm1tLTnNlKc5wrjShHZMN+og5wYK40mINQIqjC98tWOWZmCgj86xyVyHRkzfAqBFhrdFGgEVxivB0wioML4IHmGCpxFQYXwReDvtG2XTPamxiYuLM+dNory8nHANzHmTaBFJQIXxRfAI0wRJ3NY5p6gHXk5znrEQqqqqIiIiwsPDzXmTaLIwrq8FkQ6xBRM8koAK4wtPYZq2rVRUVKBKzREGMdCj2NhYc95UGpTE8zVYTzyHpWno6vVF84UJHklAhfFF8AgTPJKACuOLwIVpbgikKMGPLHKO0PwnGIINvDEJwEgE4pkpyrXD0TU5DVVE0VTdFEVRWi8aAikhjuOTCTU1NZIfMhD/uIZAIPmKcv0xamYrXejpGkRFRdE7o2mqa4qiKK0WDYGUEMf2xywuX76My4JbRtpcCwkiIiLEG4OwMOvTfSTkkqJcT0SzUDRgKbbIFwQFG9HR0dI70TgwFxRFUZRWhf4ukNImkBAoxIIfB9vntL5HMlQ7qLQWWIEQwroGod07RVGUNoKGQEooI56K5ZSFtFsmHQRzrijXHVl+sg5BMkMPuiaWRPooR0VRFKXVoSGQEuI4noogmaGE9EufmVZuOLICQ3410jvpYAj3UVEUJeTREEgJfcRZAXMecuCQcQztPiqtAlmEYM5DkdDunaIoShtBQyClraBumaJcH6wYKEQXpHQNzLmiKIrSOtEQSFEURWkxNEJQFEVRgh8NgRRFURRFURRFaUPo7wIpoYw8IX358uVLly7V1NRERkbK55jN5TrOn7/4q1/9fs+eA6TT0lK//e2v5eRky6XgJzw8vLa2tn379hEREaTlF0vMNUW5Xji6xmpE16Kjo0mYayEENqSyspKj/YvE4fYvA6m6KYqitD40BFJCGcct8xMCEf/87Ge/yc3tNGTIQE7PnDk7f/6Sr3/9n3JysqRAkIMfpiGQcsNxdE1DIEVRFCX40TfCKW2dkpKSPXv2jxw5bPDgATzGjx8dGxu7Zcs2c1lRFEVRFEUJLfRVICWUcZ6Z9vMq0OnTZ7/5zX//zGceu+WWSZJz9Ojx6OjotLSOb775Hqef+tS9HBcvXrZ1667Pf/6x/fsPkj9wYP933vmA/O9975sbN26dMWO2pHv16snVysrK8vLKFStW5+fnffGLT/7tby/u3XuA9De/+dUOHeKrq6v/8Y9XuUoVJ1Nqbdq0tXv3vPbt202ePJ6m5L7Hj58SGbwSrq8CKUGAo2v6KpCiKIoS/OirQEpbJyUliQDjt7/9y2c/+zUeO3fu7tQpm/iHS8RCPKTYmTPFBD94eOfPX5g+/ZOKioqvf/1LAwf2/f73f5SamkI6MzPjww9nEd5Q5aOPZvXr1+ef//kzZ8+W/P73z956602f/exjO3bsWr16HU0tX76qtLSMKlJAMqlFtHP//XdTOC4ubunSVWTS2qJFy2nfkkBRFEVRFEVpCTQEUto6ERERkydPeOaZf3/qKcKYdEKa73znP48dO2EueyMrK2PYsMFDhgwcNmxQbW1tnz69SRMOnT59lhiJAr169RwyZMCIEUOzs7Oio2MGDeo3fPig9PT00tJSrhYV9Xn88QepUljYp6ysTDIhNzeXYt27dx00qP/WrTvOn7946tSZEydO0b4UUBRFURRFUZqPhkCK0q5Dh4ShQwfy+PrX/+m73/1mTEzMW2+9X11dbS57EB8fl5ycRCI6Opp0bGwM6ZiYaPuiRceOKTQSFhYWFRVJ40RZpCksV8+eLf7P//zJ5z//1DPP/E9lZZVkgpQk0bVrbvv27Q8dOnTmzNns7MyMjFQpoCiKoiiKojQfDYGUts7ixcsJeCTduXPOsGGDCgt7HTt2Ql7PaXGIrD78cFbfvoVf+coXHn/8oYyMdHPBBWKhfv36rFy5bt26TSNGDJG4SFEURVEURWkRNARS2jpJSYnvvvvhkiXL5fT8+YsrV64pLCyIiorKysrYuXM3OcQt27btkgLNhMjq9OmzsbExxFrx8XEbNmw2F1wICwsbNKj/7NnzeXTu3MnkKoqiKIqiKC2BhkBKW6dnz/yvfe2L77zzwRe+8C88nnrqOxMmjLn99puJQ0aMGHr+/Hlyvv/9H8kXJDQfIqsJE0ZPmzade61YsWb48MEnTpwy11zo2jW3Y8cUHoRhJktR2h7Hj5/48Y9/wdGcK4qiKEpL0NwvxS4pKamoqEhPT4+MjDRZjaSmpub06dOxsbEpKc362qvmSwIqjC9aVpicnBxz3ngaJYnzRb1+vhQbamtrd+7cc/HiRTnt06egQ4cOrvnELdnZmRcuXOzWrSunhw4d7dWrR0REBAGSkz59+kxZ2XkKyJfI5eZar94cPnxU0tx3//6DiYkd0tPTqLV9u/WaUna2+fVVCjglJYfyP/vZ74h/Pv3phwnGJNMr4XVfik2/iouL4+PjO3ZsVrQWPAtG9cgXQShMWloaWsC6ZTXSckt9Kfa+fQf+4z9+/KMffb979zyTdUNhwAP8UmxdML4IHmF0WHyhwnhFh8UXrVSY5r4KhLgXLlwoKysz542HurRAO+a8qTRfElBhfNGywpiTJtFSkriC61ZU1Hv48CHykPjHNX/gwH6ZmRn5+d2IRrhKJpco4JomtpEChDFOJOOkyecqZUhTS24kV6WAkxAuXqwgpho0qJ//+MeV0FswwSMJqDC+aBFhAmHXrj1f/OI3lixZQfr8+Ys/+ckvOeUhv9Blv170S+f1IgpTgGJyev3RBeOL4BFGh8UXKoxXdFh80UqFaW4IlJycTMSWkJBgzhsPdWmBdsx5U2m+JKDC+KJlhTEnTaKlJAlm8N7+5V/+rU+fgp49801WAITeggkeSUCF8UWLCNMgKMWvf/3nO+64uaCgx4ULF3/1qz/07t3zi1/89JNPPrxhw9alS1fExcWdOnVmy5YdUn7p0lWpqSmu39N4ndEF44vgEUaHxRcqjFd0WHzRSoVp7hvhFCWYsd4GF8Ab4YKNsrLz27bt7N49LyPDetXIP84b4SIiIkiHhYX5emeOolw7HF27Fm+E++pXP//qq+9MmDD67rtvY29bsGDJwoXLnn76K4mJHbjj0qUrZ82a953v/Mu0aR8eO3by29/+WnV1zTPP/C/RUf/+fU1DLQQ2JMA3wimKoijBjH4dgqIEHTh2I0cODST+UZSQp6zs/K9+9aczZ86MGzea+IecHTt2L1u26tvf/sE//dM3v/zlbz377POHDx8hFho0qP+JEycrKqpKSs5RsmvXLtKCoiiKorihIZCiKIoSvNTU1Nx9921FRYWLF5tvrq+oqOzfv/Bzn3tcHl/96he/852vJyTE5+V1iYyMPHLk6M6duwsK8jt0aNa7MhRFUZQQJvyZZ54xSUUJUZy36ISHh5Mwub65cOHiL3/5h5deerNjx5QuXTq7ZdLI229/0KNH9wYdrOrq6ueee62ioiIrK0MSTmstSFhYGF1r3749CXkXnL4zR7lRiKJBhP3tcCa3GZSUnCPyefLJRzp1ynnppTf69euTmtpx//6DpaVljzxyHzGPfI9IRkZ6eHhYVFTkiRMn9+3bf+zYiZEjh2ZnZ5pWWg7Uv7a2lqOqm6IoSqtGXwVSFHfWrt1w/PipRx99oGfP7ibLJTM9PW3z5m3EM+aCb3ABd+/ee+rUaSdhLiiKEjCRNgMGFI0YMeT551+9cOHiiBFDjx49tnLlWimwdOnKv//95erqamKSQYP6L1iw9PTps3l5uXJVURRFUTzREEhR3CkuLsnOzho/fnRGRrrJcsns27f3v//7Nxv1BHNUVNQXvvDEmDEjzLmiKI0kNjb2/vvvvHixYsaM2V26dH744fteeOG1L3/5WzwWLVpGdCTfTU/k07Fjiv0irflqe0VRFEXxRL8RTgllrDfA+f1GuAsXLv7hD3/bv/8g6X/916/17Jm/bNnKn//89xUVlRMnjv3a176YkBDPJdfMBx+85+233//MZx45f/7Cu+9+lJ6etmqV9Wz0k08+PHq0FeScOHHyd7/769mzxYWFvfbs2T9p0tg77rjl5Zff6t27x9Chg0jExsZs2bKdAt26dZVbVFdXk087qakd+/btw42eeOIhgi5px5GNhCfyzpz2+o1wyg3F0bWW/Ua48vKK3bv3svjj4mLtV1P3RUdH5eV1IX/bth1VVdWUSUtL7dmzOyufdGVl5f/+72/uu++OAQNa+LvgBGyIfiOcoihKCKCvAiltFwKPV155OzEx4YknPjVixJDf/vYvRC/5+d3sTxFkTZ48DjdOSrpmEk1t3LgFD6y0tOz992fg/0j15557leq0+fbbH2ZkpJHZpUvnDRs2Ux3XbefOPSdPWu+II7FgweKbbpr4qU/de+zYiRkz5lCA4Id8csjnKunKyiraKSrqTTs33TThrbfeJ1qzZVGUNgSRD8EMR9IEOb169SD+kfyhQweNGTOCB5kS/8DZsyUREeH6LjhFURTFPxoCKW2X06fPrly5ZvTo4WPHjrzzzqm1tZe3bNmRmZnRs2d+enpav36FkZHWW2vANRMHSzIhLa3j+PFjqE4j586VEhfR5rp1GydOtDJxznr0uPppIoeBA/txdeLEscRUR48eI2pavHhl7949yCGfq5QhWDp8+ChR0/Dhg2+//ZZ77rndiccURfHKtGnTf/GL36NH+i44RVEUxT8aAiltlzNnzlZVVWZnZ5Pu0CEhMbHD+fPn5VKAUKtjxxQS1ue1IyNJuLaZmtqxoKCHVa4+WVmZBFdhYWHR0VGcVlZW7dmzV97JQz5XyYyKinziiYdOnDj1L//y79/+9g9WrVp35UoLfL+WooQwAwf2e/TRBwYPHuC8KKQoiqIoXtF9Qmm7xMREX7nSrqqqypy3BK5t1tbWlpeXS74fwsPDExISzp+v9z43fLiiot6f+9xjjz324J133rpkyXKiIHNNURRvdOvWZdiwwfKuOUVRFEXxg4ZAStslMzMjPT1t1649pA8ePLxv3/5u3brKpSYjbcpvOJ45c3b79p2S74fY2JiBA/tu2LClurr6woWLS5euIPPixYu/+MXvw8PDxo8fPWHCaGKkdu30m0sURVEURVFaAA2BlLZLYmKHJ554+OOPZz/11Hf++79/fu+9txcUeP/WtcCRNpcsWUGbf/vbS2lpqeaCb8LCwqZMmXDuXOk3vvG93/3u2bS0NDKjoqL79u3zu9/9lXa+/e0fZGdn9utXKOUVRVEURVGU5qBfiq2EMs4X9fr6UuyamtotW7aVlV0gPXBgUVJSEokTJ06WlJS6fs0UOJmVlZU7d+4hQYP79h3s29f61oTy8nLJjIuLc9pMTEyIiYlJSUnKyEjnqmtCPvBDdY7du3eVb4o7deoMVXbt2rt//8F/+7d/4UabN2+vrLTeU5eb24lilhwehOuXYitBgKNrLful2MEGNkS/FFtRFCUE0BBICWUct8xXCBQkvP/+xxkZaaNGDbtwofyZZ/5n0KD+jz/+kLnWEEQ9tbWX8MM0BFJuII6uaQikKIqiBD8aAimhjOOWBXkItGzZqhdeeC0qKgohMzMzvvzlz2VnWy8TBcAVgp7aS5fxwzQEUm4gjq55DYFOnDj13nvTR4wY8o9/vMLpTTdNJP2nP/2juLgkLy/3n//58wkJceSvWLH6lVfeJtGxY8pXvvL5rKwMqSslST/++IMjRw4LpKRr/p49+37zm7+QGDp0UGwsosXcc89trvnwjW/8s3yF/YUL5X/5yz8OHDhMGjmlZB1X7BCoSkMgRVGU1k74M888Y5KKEqI4zhkuCwmTG0ykpqbk5GQVFOT37dtnwoTRXbp0NhcawOoLIQ9hHX4YwY/EP+qTKTcKUTQgIOdoctu1O3XqNMFJQkLC2LEjCE7ef3/GwYMHx4wZWVDQffXq9SkpyV275hLVLFiwbOLE0fLrW/PmLRwyZFB1dc0f/vBs9+55I0cO7dIl9+OPZ5MmyHnppTemTJk4cGBfpySZv/jF7/v0KaBkjx7d1qzZUFx8bsCAotOnz/7yl3/o379w7NiR6Mezz76Qmtpx1KhhxD8vvPDahAljaQSRZs+eX1jYOyoq8pVX3kKDJkwYQyMrV64jZOrcuZPphnnf6SWOqm6KoiitGv06BEW58cTFxY0cOWzixLE88PBMbgNYcZ2EdyZDUYIYAobCwgJW+K23TomPj+/YsSPR/k03WWHM9u07L1wo//jjucOHDyaHMnfddWtt7eX16zfW1NTs2LGbwIbMqVMnPfLIA2lpqefOlR47dmLMmBFS8vbbb4mOjkxMTLj//rs4JZNGhg8fdPDgYcKwbdt2xMbGPvjgPeQTHcnH8Kqrq6dPn923bx/aJP/uu28lf/78JZTfvXtfTk6WNPLII/d17drFkt7SMtU1RVGU0EFfBVJCHztMuLavAtnPKL/ar1/fqCjrB1KFkydPPfvs84Q0CQnxJqvFsHphP/l8Bc/y8pV27fVVICUIEEUDt1eBSkrOLVy47O67b0tJSeZ0+fI148aN6tatK2v1wIFDp0+f7d696wsvvLZnz/558xbPnDl3wYIlW7fu6N27J1HKqVOnp037aMGCpZcuXZ40aWxMTAyNr1mzYc6cBZ98Mr9fvz6UQbUjIyNzczsROP3hD8++8cZ7GzZs5l6Up8HOnXMIrrgvdXfu3EP1/v2LXnrp9Z07dy9atJzbzZ27aMuW7ZQfPXp4RUXlq6++vWTJyjNnisePH5WcbH1Fiq1sV9q3uxIeHqGvAimKooQA+ipQ07H96tDE9FCp48KF8l/96g/EOebcg3PnSvHJampqzLnNxYvlZHI05y2G9eKPtf7MH50vpfURGxtjUjboDhHFlCnj7rnnNnl861tfHTlyKIHN/fff9ZnPPFpU1PvZZ5//xje+t2LFmtTUjv/8z5998MG7CT/++79/9l//9X8nT54SJf23f/vPqKgoqg8c2E9aLi+vcH4sldAlJiaaBNFURUXFmDEjndt9+cufu/vuWykwYcJo0iNHDvnoo5nf+tZ/fPDBx/U0TtVNURQlJGhuCHT58uXm/7g+Lbg+X9g0WkQSCEQYaxt02Qjl1BVaqK6uNifNgEZoypw0lQCFMZ1pZ72e4HrqEDzT1CKSNAr8M4IZ4hxzfiOxp6a99ah78vnqZAXPHEHzhQkeSUCF8UWLCJOQkBAdHUWcM3nyeOeRnZ3FJY6kP/Wpe55++quZmekLFy7ljlLyqae+9OijDxw/fnLr1h2HDx/Zv/8wYcx9993FpT59CqTljIy0U6fOSBpFFi2OiopMTU3t0qWz3Ege+fnduJScnET67rtv/8Y3vty/f+GsWfPspzYcLfNiG70SenMEISaMDosvVBiv6LD4opUK09wQ6KBNWVmZOW881JVGzHlTkUaaIwkEIoyEB3bUcOWSDcPtRkVFBVEHG6c5bxJUpxGaMudNJUBhnL44HbS7a2jZaTInTaKlJAkchu7ddz88ePDw7373V3kh6MMPZ37zm9/j8cMf/vTkyVNSDJYvXyX5nq8X2U9R/9HtKgnJcWvHN9aq84y55VqrU6UGkRaCQRKQRlQYT6SRZgqTkpI0atTwd975EE3hVPQFBXESycnJ48ePCg8PT0tL3b//IJlc6tGjW//+fWtqalNSki9evFheXj569IicnCzKv/baO9JyYWGvpUtXitJRkTSJmJjoKVPGv/fedNE7dPzFF99YuXKNk4iPjxszenhMTExaWkp4mPWskID2WY0GQIsMiy4YX7SIMNKCDosn0ogK44a0oMPiiTTS6oRpbgiE0+wcm0bzWxBapJ0GG7G2wLr4B2p9wD4tb4U3502C6jRCU+a8qTRKGAmBwOms0CLDCy3VQvPbCZywsLC+ffvggY0ePTw1tePevfvXrNkwderkO++8tby8Yv78JVKMGGnv3gNk9unT649//LtrSINf9cYb0yIjI7k6bNjgl156Q963g8PHKZldu+ZOmzadYqaCd6zpsF/5IWEe7U3ComXnqJnthFgjoML4okXakTe8YXK++93/9/TT/x/H7OxM1C06OpLEj370czL/9V9/gH267bab0tPTSkpKpeQzz/zvTTdNKCjokZ/fLScn+3vf+yGZM2bMGTduFAFPcfE5LhHtSAszZ84jasrISMMqjh8/uqAg/wc/+Im0jPbl5nZG2Tt1yn7uuVfJfPrp76PsDz98H5nyWSBH1wKhRYalRRoBFcYrwdMIqDC+CB5hgqcRUGF8EXg7zf1dILYNiIuzftKhyZSXl7P/gTlvEi0iCfgXxo4OLAgV2rdvX11dbS6ECnTc+nivC+ZCME1T4JI4k4UycF+qSIxnLgcM/tZTT3376ae/OnTooJKSc0ePHu/Tp4CmfvSjXyQnJz399FfWrFn/r//6Hz/+8Q/Gjh156tTpH/zgfx5++N68vC7/8R8//tGPvh8TE/O///vrp576Ei7XxYvl//d/v5k4ccygQQOefvp7t912Mz6W0yaembmlO+bpZ/5cTVtH6+sQrrSLYKYIdKuqqqKjo6OiouwqTaRF5giav2CCRxJQYXwhwsTGxoqu1Xr7XSCW/datO4qKesfHx6GM27fvItKQr0Y4duz4xYsVPXtav8mze/e+gwcP2TXaDRkyUAqgHWvXbpDMrl27+CnpZGZlZfLYsWPXoEH9uaPTApkffzyHKOi+++7klFtv27aTBBQW9iKCIoGo69dvrKysRM+ystLRSlvFROmuREbFVFfXMmKoKrgZSVdkWIJ5wTTBEgbn6vU1BQ3S4pKY8yahwvgieIQJHklAhfFF4MLoT6M2Ahkr9nggjdlllOVSyMDKk66x6wM5Td5dggH6AsxXC4ZAJ63veXuhuPhcUlKHw4eP9e3bR0Kg//u/X//+9z/PzEznXj/96e969+4xYEBfCYEuXLj4jW/8e1FRH1HsPXv23Xnn1M997vGlS1e+8877kZFWxDJlyngy7bt5IgLbxyuXrT+2NyYdsf0zEwLhk3HaqqdMaaVYy9F3CHQDWbly7a5dex955D60D+X94Q9/9sUvfprQyFz2jqVftpZZf+wM7Ib1J/AQKDgRo+HgdtrqcBv81jUXiqLcWPQb4RqHbBiy00tOiCFd4yiYXMWFBQuWXrhQfvvtN02ZMqFTJ+tpYyHKhgQDaD2F7EJUVGR6ehrlqcXjX/7lnyZPHk/mmDEjnnzyEXKGDBnw1lvv7d2731Sohz0R9nT4whRUFMWDzMz0LVu2f+c7//mtb/3Hr3/9p1tvnVJQkG+ueWJpk61TtmZ5YhdorVjyS/dCEaeDiqIogaAhUKMRa9u0FxNaBdJBc6J4cOzYiZiY6IkTxxYU9Dh48LDJtT4LdGTr1u0kDhw4tGPHrq5dcyUfMjMzcnM7p6en3nzzpNGjR2zfvrOkpOTkydN/+tPfu3btQiYPhtzbi4rWRNhPbJKQB6cmYeVSTSdLUXyTm9vpiSceuv32Wwh+OE6ePC4+3vfvdFnKJh+xc0kbg9i6DaMIL8faOi61ckw3XD7FCnZ3FUVRGkB/GrXRYGGxthjf8PBwEiY3VAgLC6Nr9ps7rPfCScJca7XIvshkMWUkTG5joOKWLdvmzl2UnZ2ZlZUxY8Yny5evOXu2JC4u9uLF8rFjR5w8eWrFitU5Odkvvvj67NkLbrppwvjxo7k0b97iyZPHZ2amJyUlffDB9Jkz586aNQ8ZJk0an5iYcPjwsRdeeG3+/MXz5y8ZMmTAuHGj6n+Mx4Q3/Lmato5WdyQN1gyFWW+EY75CZsqUVgoLEkUD+QoWk3tDQSlQwPz8bjy6ds2tr2KuWDplaxn/bZ0zCbDTNuFWv65gEFqXuiG5HCVBzCDpkEHmwu6rRauYFEVRbiz6WaBGIKbWfu7JevKJrZSjuRYq4LhUV1ezwcsHS+z9vRXvJTJluGJMWXM+CwS7du3dv/9g3769k5OT1q7dWFFRSTiUlJRYWlpWVNS7rOz8rl170tPTdu+2vnt3+PDB8i29mzdv79evT3x8fHV1zfr1G8+ds76lsVu3rvJWnJKSc6tWrbNab9eOljt1ypG0jQhpHy2JLVdMOiQZAknLEQuPYZr0s0DKDUQWJPqFVQyqzwIFjKVNtpZZf+wM8/kfQRLRMXE1NZdb3WeB7B5YMEGYiBb5BY+gghmRiXAMYKuYF0VRbiAaAjUC2UIkBGrUHn/kyLHMzHRstDlvKhcvlv/jHy/fccct3bvnmaxGcurU6ddfn/bII/dlZKSbrPpoCBQcWGIz7nWuGBL7C4HCI2KZptAOgezOhgIhOTsgC7JVhkCiU/Z73kDSdr73EKi29korDYHEEiJ26H2XKdaPI3MhBlCQS20Q5tqkWjlteRKV64B+FqgpNMq+rF697sMPZ7HxmPNmUF1ds2LF6uLiEnPeeC5cuEgLHM25EoxYq8s2/JbXJQ+Xz//YvoztkNUlJT80MT2s66M5aZ24dUFOlRsPytZeVEwUj4StXNa5zJT1EKy81oaIzZEQCCQz9JDetdI5ahGsBWrjdtoaceuCnCpKy6Ih0DXnyJFjBw6Y369QlIawX+2xTL71MOmGMFVDC7euuZ22RqQL4HoqaeUGwfjXadnV+TFJl4x6mKqtCiO6HQVxNLmhhXQQzHlbwq3jbqetEbcuuJ0qSougb4RrBKKEl+q+hcbznR6rV6976633Jf3QQ/cMGzaYnF/96k9nzhSPHz/qn/7pMxkZ6TNmzF6wYImUSUlJ+sIXPk3mqVOn33hj2oQJY6ZPn1VSUsqlL3/5c/Jut4sXy5977uVDh46Snjx5/EsvvS6/TsOpr6Y++mhWXl6XmTPnDhzY/6GH7i4pOff3v78kzU6ZMv6FF17/0Y++7+utdPpGuBuKCGYfPX7/x/pj45K0CAsLi4pOYJpC6Y1w9Ms5tsgrqMEGM8VRZioE5gvsxdjq3ghnaROi2ynr6PXNb/ylZ1y/fOVyTGz85cvtW9cb4aQPjhlkajiaa6EC1o9OYf1IcAwNMxgg1gKtO6q1VJTA0W+EazSylwCmlqPJbddu374DL7/8xrBhQwoKesTFxS1evKx//yIShw8fraqquf32m4k6Nm7cMn/+0hEjBvfo0b1Tp+xVq9afP3+hf//CM2fO/vGPf8M5HziwX9euuZxu2rSVOAdlf+ON92hh/PjRlN+wYfO6dZtuvXVKTk42wZWvpv7wh7/Fx8cPGTKAO3bokPDXv76ABRkxYigBElIdP37i1ltvkh9T94SdAxsqWwhY23vrtzjW/m/PGuNAwuQGHZaQjHWdK2a2Nck3l21ckhZMUERENMdQmjKQ3pFgQYKtcyEC/WKmpJsyWaExZUDXpI9u5jHoEJ3y8vkfcybUJaw/VokrVyIjIq+0a48laXXqhvCtY2qaBHNBp5gLZ1LAXGsDWIvUXrhqLRUlcPSNcC3G7t17iVWmTJlw2203Pfjg3XfffTvxT+fOOf36FebkZI0fPyohIT47O/O++26/886plOE4bNigPXv2Y7CoXlVVnZfXZcqU8Vy6446pO3bsLik5d+DAoSVLlt977x1SfvjwIY7y+2nqwoWLPXrkkT9wYN/Nm7cdOXL8gQfu5vTuu28bMKAfN5IWlGDC2r3sqbW8rrpTk7ByzQ5ne2EO1u5gIWVCBumRdI0t0EmHDG49svqsXGdQtvqf/7HSZjJkUqwHf81/R9usAq2Y1t8Df4TEFDUO6a90HFzToQE9kkBIsPqsKC2EhkAtRteuXTn+8Ic//e53n9m+fdfo0cOJeeSSQ+fOnQYO7Hfw4GHK/H//3387b2ODhISEwsICecE3JSWJY3V19b59B2JiYnr37skplwYM6JuRkWaVbqipbt0sYWDr1h0EYPIznVFRkUOHDuSqXFKCBsvHsrcy62HSjcE0E0JIv2TnM1mhRWj3LrhhzOu0zF5oTsLlrz9MM4oSHMiyDG17otZSuRZoCNRidO/e9atf/eJNN02Ii4v99a//9O///l9r1qw31+ogh/w///k5oprx40fLj8MI0dFRnr/ZV15eERcXFx5upokCFJN0gE1dvFhOECWRFbi2oAQHtlm3npO2n4w22F6apGwkx07ZRxv2BPYFHlIyxDCdDNFtj345T23KqeQr1wVLm0zSfgnIVdvkqmianVEPKacoQYUsTkyKOQ8tpGvSR5OlKC2BhkAtRlRU5JgxI+6445bPf/6JRx99gMBj/vwlrp86JU0O+bfeOuWhh+6hZHZ2lrnmg9TUlOLi4upq86niixcvnj9/gUTgTaWlpZaWljliXLhw8cIFqwUlOLBtum3Zm4NpLISQToXwM3/0S5/XvN7U6VozNc60pijBgazJtmMtVQeVlkJDoBZjzZr1f/zj3y9eLM/N7TR16uT4+Ljk5KSwsDAnjLl06dKZM8U5OVmTJ49PSEig/IwZs01lHxQU9LBDqcWkCWNmzpx74sRp0oE3NWzYoKNHj61bt5E0sn3wwQz9LFDQYNlx+5UfEubh8vkf7LyFdWqSNvZzYWwH9o7A/1Db9pzuWP20kdPQw+ldCPcxuLBea633+R/rYUZf5sJ6uIKeOUfLC7tMeat0KMG+wM71ve/90O3xy1/+cfbsBa5Pme3ff5B8tiFzXkdlZeXy5av/9Kd/fP/7P6LA73//V06rq7186RyjePLkqWnTPvrJT35JyR/+8KfPPffK9u27amu9fI8Zt0aAn/70t5T8wQ9+8pe/PL9x4xavJdssjKeTEOQ0xDB9s3snR0VpEfQb4RoNGmhthR7fq0NYsmDBUkz2woVL585dGBkZ9cADdyYnJ7dvHz5z5uy1azf26tUjJyd7wYLFixevmDt3EcFMXl7nbdt2TZgwpra2dt68xcQz8kVtJSXn5JTyaWmpixcv/+ST+XabkSdOnJw0aVynTjmxsbGBNJWYmBgXFztr1lyKzZmzMCkp8fTpM7fcMkm/Ee5GY/le8udq2jpaokqav3baSdbhmra/ES46Jo5jSE4ZaTpFWvJDA5kjeufMl2Aut2Zk1iDIvnbMXj+iTbbO2f9EuewLNk7Cpt6JQ1RUdPswDEnofCMcIdBf/vKPjRu3JicnkV9TU8ujurp6794Dq1atO3bseK9eBWwilNy7d//Pfva73NxOo0YNk7pw4MChZ599ns2FjSM1tSMb04EDhxcvXnb6dHHv3j1d33fN3jRnzoJ//OPVLVt2xMfHpaV1ZAC3bt25dOnK0tKy7t27RkdHm6Lt2h06dOTPf36OcOvcuVJGu7Kyavv2natWrUWwHj26R0ZGmHJ10BTCMxf2tISIGQwQWZkyp/SdtOSHBjKPdMqZVkGuKkpz0BCo0YitAbeNhOgiOzszMbEDO0SXLp3HjBmen9+d/NjYmOzsrKysjIKCfKx8UlJSenoqZQYMKBo3blSnTtn5+XnsB507d+rRo5t8hgf7LqcxMdTNTE5OpHFpc9Cg/rQTHx+fnZ0RSFNsHl26dGJbomReXpdJk8YWFvZ2rnqCldEQ6Npjy8C42rbdSltYHphJWZgcO2kfbeyno+VvO/uFIMq0j4kNzRCIpSj9srsZOsgc0TvxpOUUzOXWDDNlW8cg/OZlS5tM0vrcnbOirJUmV0XTSDpHB9E1jlHRMWGhFQIRXcyY8Qnhx9e//s9jx44YNmyQ/Rjcr1+f8+cvTJ/+SbduXXv2zKebx46deP/9GexBTghEzh//+LcdO/bceefUm2+eOHLksAED+rK/VFVV0ybhIlEQY0VJ7jh37sK//vWl9PS0e++9feLEsdyiqKg3jVdWVs6YMZtIrKiol2xMxDmvvvr2/PmL7777tjvuuGXcuJFDhw6kqTNnij/5ZD47HbXchp254BZktrp5aT7W0gwOa3nxYsU//vHSu+9+VFNziWVgcpuHzCOTG3rWUrnh6E+jNgLbzvj7adQQgN1Rfxr1GmOJxJhaTpZ1FuhPoAriivGX69KX9mHhHTumM00yZbJJWC23TugRR2fK6AudIi1XQwOZI1mQrvu6udw6sZelpWtYRboWLOZRdMrL7/9YGlQnNSnzlx5w/XLdUXLBCYE6JCZFRES10p9GlamJiYnhaK5Zbzoofeqpb5P4/e9/Ll9G6rBly/Zvfev7Q4YM/M///LfY2Jg1a9Z/7nNPff7zTzz99Fe4SiPPPffaO++8/+Uvf+7WW2+igNSCEydO/exnv9u5c/dPf/pfhYW9yDl48ND3vvffaWkdn3rqn3COWfNSEk6dOv3Xv75IwPPd737jppsmMp7Hj5/4xje+l5fX9Qc/+HaHDuYrTOnC9u27vv/9H+Xn5/3Xf30vPj5O8gWsH/JQNzTMYIAwJhyDx1ouW7bqtdfeIb4tLCzo08ea9+YjS4WlG0rWUgkS9LNAinI9sXYs23hbXlfdqUlYuTbWqaSEOvfL9sP4b8U+/Jcc/khdRVHcQdma9Ps/TvzjaJlAjlW1bZCdnZWamnLs2HGvnyAlzvnkk3m9exdMnjzONf6BzMz0W2+dwlgdPnyUU8ZtyZKVhw4dueeeO3r27O4a/0BGRvqDD97doUOHWbPmlZdXkFNRUVlaWsatXeMcvF5ip379Co8ePV5WVmZylWBi69YdrJl77729peIfRbmm6BvhGo29KVpEBN07PVoANqdL+ka4a4XlY8mfq2nraIknacEkr2bUT7uAR8YExccncAzJKZN+kTYXQgKZI1mQzpSBudyakVmDIDCP9poRbRKdMwlZTdYfO2X+2v/lpO6aN6KjYsLrXmdw5s66UdCD8F6nRt4IR+L2229xi2ROnTr93nvTu3TpfMstEyMjI93eCLd+/eY335x2//13Dhs22G0QOO3YMblnz/yCgvykpEQCmxdffIMx+8xnHvH6w3SJiR127tyzZs2GiRPHUhHxli9fs3v3PuRJSUmOi4uV9hl24iV5+1xUVKTUFZgLalGs1c1L85GV6XSftLlQn7VrN6xZs37jxq2vvvp2cnJiTk7W6dNn/vSnv0+fPnvevEW1tbXOW9fs97O9PG3adPJ3797bp09vRttrppSHmpqad975cNq0jwiYjx49xtQTvu7ff/DnP/895XnIHSnpKYa04AuZR3oXetZSueE091WgkpKSY8eOub6q3lioSwu0Y86bSvMlgZYSJvRo2WkyJ02i1c6RvS1ht5v6+z8mbZ6TlodBWgg9VTp37pw+3euV4JkjaBFhrg1X9UteAnLVNrkqmuaibVepr2vmUddcw7TqOcKqEPDg0Z45UzxixJBoly8qcNizZ19VVXVeXq5Xf5TQZfz40bm5nUifO1d68OCh7Ows511tbkRFReF/nzlz9tChw5wmJSU98MDdFy9e/PvfX/7xj3/5k5/88oUXXlu3bmNZ2fnCwl406/YuuCbTqueosRw6dORvf3uRKGL48MHp6anEJ3/4w9+YFE4HDeq3fPnqWbPmUYxQ5+9/f/Hw4aPk8yDBMiCI5VhRUeFkEtVIswLN5ufnZWdn8hgwoG9MTAyhzrPPPt+tWxfKc2QGyaGkmxhS3T/V1dXHjx8PhmkKvQXTxoVpbgh0+vTpCxcuNMdNoS4t0I45byrNlwRaSpjQo2WnyZw0idY5R5ZH5dXNajJWXGT/uXzJeGWhp0pnzpypqqoyJ4oLwTNH0CLCtCR1utbiGieYuzREsM2R/bNy5825B4cPH/vf//3VD37wE3n853/+z//8z68+/njOhAljx40bhcNqyrkgP1IXG2t9WZx/0OKKikriHK/tCERHtbW1BDmkIyLCJ0wY/a//+tSgQf137tz97rsfvfjiG7/5zZ//+79/9tpr7xBQSZXmE2xzdK31iBEm8Ljnntu7dMkl5omJib777ts4ve++Owl0p0//5PTpM0eOHF25cs29995BPo/HHnuwd++exLqLFi3Ny+viZHbv3tU0ahMeHj5kyMCePfN53HzzJFqeP39JUlLiww/fT3mOOTlZzi8luooh1f3D+vG/egOhRaYp9BZMGxemuSFQcnIyFtDrS9sBQl1aoB1z3lSaLwm0lDChR8tOkzlpEq1wjiyfyX6a1HrWWR4un/9x/Kr6HpvtcJknnq1Ax0Ey62G3E4KqlJSUFBlZ7+0uihA8cwQtIkxLYr3WKipW9+KPKJd1bqmV5LiCSjlHW7u8aJnAdasZGm7orTjBNkcxMTHx8fHm3INLl6zwo7QOHIhOnbI/+9nHvvSlJ7OyMk2h+oSHN9d/8AMR0c03T/ziFz/9ve89/W//9i933TUV+ZcsWfn886++8spbOMSmXPMItjm61nrUvXu31NQUEoQiu3bt3bZt109/+lsi3mee+b9Zs+YdOHCIsPbgwUMpKSmFhQVSpaio99ChA+PjY/v0KZg2bTqFn332+by8ruRLAa9UVFTt2rVn1Kjh8rofx5tumnj48FHyOXXECBB2Af+rNxBaZJpCb8G0cWGa+1kgFiVuSkSE+5f0Bw51aaGZixuaLwkEIozZIpv0ZvejR4/HxsaE218Sej0pL6947rlX3n9/Rk1NbX6+v6+qDPPxWaCWnSZz0iSaIInl1tjQI47SqeuF7Y8hhP3HpB1wpyyHShwyy02z/lmYv3WimxKC7abZfy6340CTDAh3ioqKQvNRe+uuzeC6qZIfpItsexgymTVzISSwF0azPgsUDHPkIMKIWWOm6BdHThtrHlsCe51Yq8VWGvNPtMe+YOMkbOqd+IeOsSQjI6MCmbhgm6PExERk9ty5nC/Ffuqpfxo7duSwYYN5DB8+eMSIoYMHD8jISHM66PZZoEOHji5cuHTSpLHdu+dJAV/gcM+duyg6OmrKlAlun+ERGNulS1etXr3uwQfv6dKls2QibVJSYl5el169evAoLOzVp0+vQ4eOrFq1bsiQAdnZ9T5DIl1DVBJgT0vDChVsc9Q0YczibOizQDt27Dp16szkyeO4xcWLFe+880GnTjlMMSPJg3EeM2ZE7949d+7c7RQzNe0XeXJyspKTETBxzpwF69dv3r//ANPh9hTVihVrOLI8cDnef3/6+PGjc3Ky5dLZsyULFiy55ZbJBFqe7fuBTlGSfU1eRbQn1sJcDhgaaf40hcaCcaWNC3MNn8VR3Fi3buOMGXNuyBdWbtq0ddOmbUVFfRr86GFI4moxSTgbxnXBDlXMHUkQtLBjIUP7K+3CrrQPa9cemx6OkW8fZh5hYZFh4ZHhEVERPCKjI6Oio6xHTFR0bDQPKyiIi4mNj4tPiE9I6NAhiYN0EKSPoc3p02cWLVpmTuqze/de+UapFsFXa8eOHUcGLs2evSCQdxu3NWQdyoK8EXBr17s7aZHNevDXOqn/dIRgRUTGp7TT9sNW4XbWMw6WJpuSIUZsbExBQX6fPgXy6NWrZ3Z2ZkyMl48AOeTn53XokLB79z7MnMly4fz5888//9r8+Yurq2uIvnr27H7kyFFf7/KvqKjE82Z7wilniOfNW/yHP/y1pMS84Q0/Oy0ttV+/wjvvnPrww/eVl5ezo8klpWmEh1tPmRFt3nffHc5j6tTJTGjHjilMU3W1+zfad+2aSxli1C996TPMBdEvE2queRAVFZGSklJcfHW6jx8/gWNKvjlXlCBAQ6Drx8GDh/fs2WdOri+bN29jd3nwwbv79u1jstoMxvexE7W11q+eV1VVsYnCxesEN5JHhXmU86gsl0dFFY+KyqpK61FTWVVTVY2Q9qPmUk3tpdray7WXrly6ZCIoCZ/kxxkjI6NiYmLi4uJwGqSbTmdDmPPnL+zcucecuEA0smLFWq/f3tsE/LS2evUGZGD88RHDfH+2oS3DOpQ16bogybkuEMNwd1tTzMuuPMLaW881mKcbwsxzDdbTDeHhEebpBpdnHKKjY6OiY5xnHOLi4nkkWM84WC+kuPWrzZKX1wVXeMWK1adPnzFZLuzateeVV95CVRmw6OioceNGnj1bsmTJSs94iTljh9qwYfOoUcOysjLIOXToyKuvvkMLUsAhMjKCm6J6TKXJUpoEG8eECWNmzpx74MAhyVm3buNf//pCeXlFXl5XNq1t23ZIPgXIP3OmmCNlmMqJE8cOHz6IS9HR9b4/0BXaZ21Mnz5b1gZH0uSQLwUUJRjQL8VuNNhr+9l9f2+EW79+05///NyCBUt4JCcn4iqR88ILr+3ffxBbIN8XSeLZZ1/ABlEG1zw/33ovAZmvvvp2bW3NX//6IvnsCj16dJNvv8ES/epXf5I2nfJu4Le9996MN96YRhnCrT59rLfzkjNt2vTjx0/ycFrzBRt8KH0ptiO85RnV/YScYM/h9cTyzhoDMrs8pBs20imOMkesQ464BRyt2bKRkq0XGQJGjb7QL2s46igpOYce9e9f+PHHcxYuXPbBBx/LUt+yZdvf/vZSZGRkfn63Dz6YiRaI+kRFRUpJNIi4d+vWnS+++DoK0q1bl6ioKErOmjXvwoWLKOnzz7/m2VqXLp1feukN8qmCLhM///rXfyIE6tOn1+7d+7p2zT18+KgoZnFxSc+e3Tn96KNZ77zzoZSnWSO3CzJH9C7EZk2QuUPF5BkHedJBEteeGvPAFF6l1jxq7ecUahDMflgiYhAu117ieMW2CHVPNFy2lM5GXkWy9CuCCCk6GnUD2wu/ihQNcpgUq4uN+VJsN9zeCMdoMEozZ85hDFEH15eMTp489be/vUz5Rx65Hx1hiFJSkvfu3b9s2epOnbI7dcph2UtJpCL/T3/6R0VF5Ze+9CTqRmFmZ8GCxefOlfbuXZCYaL3KLYXR0xkzZm/fvuvRRx+gHckUaJBOUZIEkHBqhTy2wnm3lq7s2LHryJHjkyaNZQFQLDMzvaSk5KOPPlm1ah3GipinsLB3jx7dExLiYd68hdhM8nfs2NmjRz5G9cgRy7ItX76GzPXrNxIIDRkyEFUwrds4b4Sj/bS0jqWlZSwYJn3u3IUZGWn33XdHx44prmJILf/IPNK7kLSWyo1FQ6BGI7YG3DYSh4MHD7388pvEObm5lqFfuXJNv35FaC+uFVZ+woQx+EknTpz8+99fxj2iTMeOyevXbyHs6d49j53jt7/9y9mzxb169eTSiROntm/fOWBA33PnyvDb0tPTunfvmpCQsGjRUry05OR6H6opL6944YVX8cCKinph3bZt28nWUlTUB4dg1669RD5jx46gutevN3VAYBwDjkIo2RomTvrCUXrHpLRSWHtgTuxTjtIp6aDd41aMtaX7DYH69St89dV32GXxmVjqLOyYmJiNG7ey+xYXF+/bd5AIJykpacuW7d265X344cxOnbJwxQ4dOkLcUlCQT5tHjhzLy+vy1lsfFBb26tq1y8aNWyoqKmiNkInq2dlZ1KW1+PhYNCs1NYUqVO/Xrw8li4p6d+mSO3fuItTwzTffQxMR4MyZYspQeNas+QMH9iV8ovygQf2YGiN6HXQK6J3MmpyCudxqoQsyUxytpxnsKEgSYBnNG4Ad1bg+WFfW4vIEsese0p86ZHaYKUfXZOJArkqxIIceyojQBY4mtxkhEB1PT0+9ePHinDkLWeqEugzvqVNnli5d8cYb0zZv3vbww/fedNOEqKgoCsfGxubkZB88eHjhwqXsa6wHYtOjR4/PmbPgrbfeP3Pm7Oc+9/jIkUORjcJJSR2QcO7cxbt27aEKGs2+hqf+4YcfL126avLkcbfeOsVtI2MuqCLTBNaEhcrO1SCyfJ3ukzYX6sPkYgM7dzbxZ1xcHLENQ4W3wAObNmHC2OjoKBY4xSIjIwg+yceTIT8uLrZLl05MJe4Kmfn53ZkFWpCWHXBOcGMoQBqriF1FLk6xq1OnTsbeku8mRoPIPNI7UTp7Yi3kqqI0Bw2BGo3YGnDbSBzkOZWnn/7q4MEDevXqgWeG7cjMzCgtLTt//uIXv/hEfHz8xx/P4fQzn3lk4MD+ffr0IjQiZ+jQQdXV1ewxEyeOefTRB3DysrIyPv54LnXJf+GF17/2tS/aH1gsIJ7p1KmT2+s5+IWESY8++uDNN0/Cq8MYvf32+0OGDOzfvwi3D2fx059+2H/8A5gYNieOQmjYGtdekJCuiT21nZnWDetQegSuPW3V2Hu6901dQqABA4rWrNlwzz134I0dPXqC3bpnz+779x/CN0L7li1bReR/5MjRtWs3jho1fPfuvXfffRvKuHPn7vT0tHvvvYN9esmSlagSOY8//lBWVvrrr0/bu3ffhQvl+/Yd2L17zx13TD127Ditsc0fPHhk/frNx4+fwFlkIz9+/NTYsSPRrw0bNhcWFtDO5z//OIp28eIFgrGsrEx8O3SNXX/t2g3Dhg0Sr84VmSZ6x/Q5swbmcuvEq/z2qmz1WsYMgpPmKP1qXbMmCgV0gaPJbUYIBHjG3bp1jY+PRWs2bdq2YsWa5ctX7dixh3buvvt2lMV5no6BIl7q1s3yiSmAaqxYsRr1pE084/vuu3PcuJGESVIYVzs3t1NqaipXN27cQjHKo6p0YcqUCXfddWtGRpqUdGA66BR3aY1T00wsW+nDWrrCXHTqlE0Bc259ajwOV0EezCNLW/JJcOqWj/OAjZVMEl59CaIdiX8E1/adleAphn9kHumd6J09sRZyVVGag4ZAjUZsDbhtJA6VldWLFy/bunXnkiXL8bfwwMRYOK//0sJ7783Yt2//9u27Fi5cumjRMow7p5MmjaPYggVLCY3ke0gxFhs3bi0vLx8woC+R1ebN25YvX419mzJlvFv8A+vWbcRXe+yxB+VZN269YcOWlJTk/PxuzsvTdkF/YGJCLAQS+Z0jmL61cs/MVX7pjtNHq9utHGtLbygEYnmPGDEUZwv3KykpMSMjnaBo4MB+e/fuJ/5BZbKzs4hMunfvumXLjqFDB1ESHSwvr+jXr7C09Pz69ZsovGvX3hEjBqPLaBYuWkFBD3yvIUMGcCTsoQCNl5Wd79gxJSYmmro4aps2baVN3DVCoH79+ixdunLYsMEJCfEEWhUVlegdGlRY2LumppaSbScEEpxeSI/AXput+BkHiXlckR6Z7rWeWROFAredi76kpaUOHjyAncJxgr0SGRmZl9d1+PDBrm5uhw4JOMTdu+d17typc+ccGhk6dCB72fDhQxITO5hCNowVNyooyM/N7ZyTk8WRNCrMnuj53WLx8fE9enTv0aMbZXigUKjSxIljx44dSSOmkAv0gk5xC3tyQmHnChzbWDYcArVSZB7pnaiePbEWclVRmoOGQI1GbA34CoHwxrDRRC/yKv/GjVvIyc7OdEIg/LO3336fIKd//774bTzYPIhPevcuwMciIrrllkmELjSFwq9du6G6upqYhxbYUSoqKgiftm/fWVt7iV1H7ijgb506dWbKFPNdk4iJV0c7ffoUtOUQCKQL0hfBdK+V43hjQKecnoYA9p7eQAgkAY8ENhICzZu3mIiFgOT48ZNHjx47ffoMA1NYaL11zSmJDn7yyTziH4oR50iUEmV9BD6K2ImK1EpKSsL3WrBgKa1FR0fPmDH74sWLCQkJVVVV1EIlV61ah6u3a9cewqdz50rfffdDdK2kpPSmmyZQhpAJpausrCJGalMhkNMFSUjXOEo3ObZG3OQnAdZs2Uh/WwWiUOC2c8lT/q4vAvhCntR3jX8Eohe0D5WR5/vz8/PS0jr6ag2FIv4pKLC+5Np+v3cnoh2vI0kLtMM2R4BE4Z4987OyMrx+pzYwKXSKdlwnyFwLdWxjqSGQojQaDYEajdga8BUCyY6Cye7evSvGHVfs5MkzQ4cO3LVrr/Mq0Pz5S3CSnnjiU7JniH1nb8C9+/DDmePGjZJtpqamZs6chWwYgwb179w5xy5mfVqxvLx8zZr148ePcX3m7OTJU6tXr7vppok4c5wSTRFoDR8+OC+vSxsPgUB6Id0JDZzZcRIgnQ0BrC3dx6bORkhgn5GR1qFDQlZWJuoWExPNKXoRFxeXlNRhwIC+5BDVpKenoTus/5SUJClJCJSWlpqSktK1a+fRo0fY5RPxq7gFhbkdcQ4J3DLUjQZpraiot1zFsUMBs7OzuC++YI8e3cns1CmbW9TWXiLdr18hhdG+jh25QzK1nMaN6HXIZHG70NvUnV5Ij+hdCCDTxFF6JF0D6WlrQRQKfO1crRrmhU4xKdaEhdDOFQi2sdQQSFEajfn0qhIItp0x33QERCwczTUXNmzYvG7dxkceeSAuLpYY5ne/+yuJL33pycWLl7/66tu/+MWPOH377Q+IT37+8//u2jXXtcqJEye/8pV/nTx53Ne//s8UW7t2w1/+8vw3vvFlvLH335/x2GMPynsAXn/93U2btv6///ddiXaEgwcP/3//3w8ff/zh22+/idMZM+a88sobP/nJf3KLX/3qT+Q8/fRX7IL+YHesrq7G1pCQLT/0bE2IrfkQmyCZHTY8FA31oXesQ9JytZlMm/YR4c3QodY3ut5AZCOnd5GRka77urnc+pFJdD2GADJBrsfWAlMA6BQbFqsuJiaGo7kWKrBhibmQnUt0ylwLXUS5rpG1DBKYSo4s3VC1lsoNREOgRmDvIw2HQPv3H/zrX19EUYlPamsvRUVFPfbYA926dZUQpVu3PMIhwpvnn3/t8OEj6enWxzqJOoYPH3LLLZOPHj327W//57Bhgy5eLKe6k19WVvbssy+cO1cq766+fPnKnXdOHTJkgH1DQ1VV9fz5i1auXIeJ4PTs2eIpUyZQl3Y0BFJaC2KRrtGmjm4mJMSL0t1AZBend6G9qctUhhitcZrsjUtDoBBEVExDIEVpGvpGuEYjewlgajmaXBdSUpLxsVDU1NSOJOzvcOtJfmxsbMeOKR06dCgoyCef46VLlynDo0+fgsmTxxOrlJScW7Ro2cMP38su5ZofHx+Xm9sJcyflhwwZSPwjpsEBy0+gxV0QjDIDB/aVulyievfuXTMzrV+d8w9tYkA5CmprlBuC7bO1/Fs70E3P7xG5/oha0TvXHR3M5VDB9Cq0MH1rhYhCga+dq1WDHtEpJsjat9rYzmUby5a3lgFy9mwxR+KTDRs2L1++pkePbpg1udQozpw5u3Dhsry8XLfqMo/0LrStpXJD0FeBGoFtZxp+Fag57Nt34D/+48c/+tH33b7q4Dpx5UpEZER1dQ22Rp5LU1ujXGfEIrHhhfbzmvSL3unzmsp1QHYudIoNi1WnrwKFDDfcWh46dPi996Z/+tOPpqQk7dt38OTJU8OHD0YGc7kxLFq0bPfuvZ/97GNu1ZlKjixdtZZKi+P+OV2lDXOFiNgkFSXkKC+veO65V3iQMFn12bNnv9dLx4+fPHPmrDlRFEVRbE6dOrNy5VpJd+/eddSoYU2Lf4jftmzZ3r+/9SPyJktRrj36RrhGI0+nwbV4OwH6Lz9OEt3Qb5i2KPJz6Ff4Ex4edunS5bA69OkW5YZgP23dwm/tYLeeN29x3769vX7/L3vwJ5/M6949L9bj1yEXLFialNQhxf6e+hZB1IreuT6pCeayolwDRKFA3wgXYtjGsgFrienbuXP3li073nnng8WLl9fWXsIMkn/mzNkPP5xVWlr20ktvFBefy8/PW7hw2auvvk0ZHvZvoOXFxVlvHsZCUlKqSz51//zn53fv3nf8+AkqHjhweMWKNSQwa56FpRGq/OMfr8yevcBVBigvr5g5c97NN09MSIiXHAeZR3qn1lJpcTQEajRia+BabCREPvn53a5v/GPT/kq79vxrhwW9fPmKvYlYqK1Rbgj2nt7cEGjjxi3/+MfL9l5bm5mZ8corb7IZDx06qEeP7lxlk/7oo0/effdDCiQmdjhx4tTf//5yTEx0bm6n119/Z8aM2ZJfXV39m9/8uby8vE+fXmzSTvmsrIY/WecLUSt6p5u6ct0QhYJm7lzz5y9GO7p37ypObYNw3+3bd73zzoeffDL/4MHDPXvmR0a6/1JW80GP6BRKZO1bGgJ58N57M6ZN+ygjIz07OwsHY8mS5dnZmRgx7N7vfvcsOZ06ZfMoLi4hPunaNTctLZVoZMWKtTU1tYWFvWj8gw9mrly5tkePblw6duz47t17Cwp6Hjp0+MiRI6NHjygq6o11JQSaMGE0AngW7tev6Pjxk88//2pKSor8hsHGjVuRWqIg2tm1a++UKeM9n5ySeUQAtZZKi6NvhGvzWK/9WDhHk68orZkzZ87iqBH5sMVu2LDl6NFj6emp9i/2pEgBNns2Zq7ykJ/6SU5O7NixY2lpaXJysmQuXbqSfZda1D13rtS1vDSiKG0NtOmDDz4uKztvzhsCx/cvf3l+2bJV8hmVa+O7sm3pztUAUVFRkyePe/TRB5544lNELO+884G877e0tKxLl07kjx49PDk56eabJz7++EOcchw6dODWrTuYOKzlrFnzxo4d4Vzq3buAIIqgJTW14/3330VwJXcBr4UxpMuXr66tvfTgg3dJ5uDB/d9//2N5j/G6dZv69esj396kKNcNDYHaOPbnf+zXfxQllMBFI6Rns2e7JYY5cODQiBFD+/cvGjiwrxSIjY0B8nmcP3+ha9fcPn16DRkyICkpKTo6msyjR4/jvaWmplCLugRIruWlEUVpa0yaNParX/1CWlpHc94Q+/cfWrJkBb7yF77wxO2333wD3uOg2PTrVyQvgBNpjB49Ys+e/SUl5ziVH3q2i7Tr3j2PQAjT9z//86uf/vS3a9dulPzTp89cvHhh2DDzVQcUu+WWSb4iFq+Fw8La79ix++DBI3/4w9+l8aVLV+7ffxBDXVNTg1F1ZFCU64aGQK2D+fOX8DAnLYP9go/9yk899Lk0JVSoqqqWJ55ra63vXpNMh8TExLFjRxD5pKenz5u3uLy8UvLZlaurq8nv1Cnb9e0WHuW9f6eCooQ2Awf2u+ee21EHc94QJSUlKFRhYa+cnOyOHVNa+C1M1tsWzF5mchQfxMXFSkwCMTFWIFpVVWWnwcSlGzduIT75xz9eTkiIt98OZ14zr6y0SgYYvnotTOaxY8dpkGbl0b9/0ec//zixdHFxCVFQZubV15EU5fqgIVDrIDk5iYc5aSmcz/+YsMfeSxQlJEhN7dixY/JPf/rb//3fX5eVXcADMxfqOHu2eNmyVYcOHTly5CgeQHh4WFnZ+bfffu/48ZPz5y8hPzY2JioqsqamllDqzTff27t3X/3y7u9ZV5S2wIIFS/74x7/Lr8FwJH3w4OF9+w48//yr6NrvfvfsihWr8Wi5Wl5e8eKLr7///gzSr776DldRH9KXL1/evXvviy++gXr+/Oe/mzbto5MnT1nPvzUBJ57SdzI0hLzeIuny8nJCUbdPc3F13rzF586VDhrU/8knH3nssQd79syXS5Rkfqglp/7xWpjQNyIiggZp1nlILL1r197s7MyW93AUpSGaGwJhy+SJhOZAC7RjTppKi0gCLSJMizNoUD8e5qT5WJtN/VeB6lJ+nksLnmkKvQWjwniF6k3+6a2kpMQ775zas2f33NxOEyeOychIJygaNWqYuWz/kEhOThZXKXPLLZMSEuJvumlCbm7nvn37DB06kPz8/G633DKZKGjMmOG9e/eMiYlxLX9j37auC8YrOiy+aClhYP36zUQ1paVlpDmS/uijWcQzx4+fqKqq5uqf//zcJ5/Mv3TpEptJdXXN5cvWnoIA5HCEJUtW/P73f121ai0xEn75jBmziaO2b99lbUCNwGUXk0TjQZiQnCOvrFmzfsuWbSTKyytnzpw7cGC/lJR6UQcTdOLEqYKCHkQm2M9Nm7Z+8skCuZSZmZ6cnLxmzQY5JfQluOXoNdrxWvjixYtjx46kwcOHrTAYaP+ll15HGELofv0K/TypxAwHyTSF5IJpy8I09xvhDhw4UFxcHBkZ2eQ3+JaVlR09evT8+fPOx5SbRvMlgUCEQRsZX2jU9+qg7Rs3btm6dee0aR8lJnbIzMzALrzwwmtz5y5kP6itvZSX16Wmpmb69NnMHFelFsbigw9m9OzZY+nSlQcOHKYMmZ4VMSKvv/52x47JmC3XWpGR1q/FubVpbRtefv/H3k6sL8UOZ8Oyv1PHwvriFft9Cy07Tampqea88bS6BRMIKowbaBns378fFUtISCBtLjSGjh2tj/HwyM7O5DQmJtr1M7uc9u5dIAUoyWrv0qVzjx7dUU/J7Nata6dO2ag51SlJvmt500qTELWia6ibo2VgLgeALhiv6LD4QoRhvSFPM78RbsWKNXv27LvzzqkpKcklJeemT//kzJniQYP63XbbTSNGDGU/wtXes2f/uHGjExLi0anq6urly1c99dSXbrttSnp62qFDR37xiz8gxiOP3D958jgc8aSkDgsWLD127MSgQf09v5I+AK60b3clLCycWAslsjeuQL8RLjQWjFhL5lS679VaMmvnzpUSoy5cuHTRomWsgvvvv4vpYAbnzVs8efJ4ZlMGbdmylcSxeBeHDh1lag4cODRhwhgsXocO8StXrluxYjWX1q3bmJychD2Mi4tdvnzN5s1bpakjR45PmjQ2Pj7Os3BhYe/c3M7EyXPnLpL2cYq6dMnNze00b96iiRPHslqMrPVBJMKnI0eOMCyxsbEiJJjLAaMWxittXJjmvgokb7WXY9NofgtCi7TTUsJ4snfv/r/85Xk0uXPnHAwEUcrf/vYSZojTzMz0hQuXsQeg1UeOHHv33Q+djyUsX76aqCk8vP369Zt4kOO1IgUoRmGn1jvvfFhSUkK6uLhk+vRZFRXSYN1zZn6xS7rTUiPTUi0ESTsqjC9apJHmOGrBTVMiOleCZ44geIQJnkYgCIW5RgqVmtrxvvvu7Nkzv1On7NGjh48ZM+Lo0WP4MQT4GRlpuNGU6dgxOSsrk+iLPevkydOPP/7g2LEjcX8JmW677eabb560YMHinTv3SIMNYG1S9lZl/hvM1cYQhHPU/HZ80bdvn2HDBuE55OfnEf/k53cjk7n79Kcf5kiaCHn8+FG33DKJMjwo/IUvfPqBB+6KiYnhEvM1Zco4udSrVw9i4KSkRB6PPfZAYWEvvJr+/YvuumsqU+yrMB7L5z//xODBAyR/1Khht99+c1xczLhxo9xej6qPmdxgmKbgaQRUGF8E3k5zXwXq0KFDQkJC4J+M9ISwHjp27IjamKwm0XxJIBBh0EY2EmjUc2k7duxatmzlV77yhfHjR3fsmDJr1rwTJ05iX4YPH9yvXyG7BTkjRgxhn/jggxlDhgxMTU0hEHrxxdcxJUVFfVasWEMjmAyvFUeOHIpUS5euHDduTE1N7QcfzGQwMjPTunTJ3bBhE9HRgw/ead71W+/zP7Jn2Amzf1wJD4+4csU8kQbO0y2BjEwgyDQRnZvzxtOyklyHBRMIKowb1qZ35QqLlt2X1ULaXAgFrOeqAevB4DhaBuZ6AOiC8YoOiy8QBm2Kj49v7M7lieerQCNHDpswYbQsYJbzoUNHFi9ePnXqlPR069V+9r7585fce+/tOTnZFRWVL7/8ZmJih8cf/xSqbbdned64zdOnz8rN7RzQ+71tRbEP9uYlp+3bs3OB287ln9BYMGItmVPpvldryawh3sMP3+f2OnZMTHTPnt05yilro0eP7lKmS5fOzFSfPgVylZbJkUuemTTIgzQ5vgpDQkK8ZPLgRtwOKMlRCnhgTao8nZ+cnEyz9sRamOsB0yLTpBbGF61UmOa+CsTSNL51M6CF5vjEQotIAi0ijFd69MhPS7O2hNra2h07dh89evwvf3n+pz/97S9/+cdVq9bt23egtLSsZ898tgF5wefo0WMnT54aMMB8hy/4qUgxjudsKDZmzMg1azaS2Llzb9++vZOSkqwgxzaUxl7C1VQ9zM08CJ5pCr0Fo8J4hepRUSH2SxH20w2+tSxAdMF4RYfFFy0ljFfS0jq6uqSkz5+/UFlp3svgSk1NDVGT/b3z9fQazxjOnSs15z6xYx7Zu+w/VkKwLjWatjNHrROZZOu32oNkmkJywbRlYfQb4a4fRKXyy8cVFZWEN0lJiVlZGfLo1avHZz7zSGpqx5iY6FGjhq1YsZoyBEIENllZ1scYBD8VCa4IeQmHeHTp0qmwsNfx4yeLi0v27j0wZMgA676ev/9jbRn2jiJnso3wX1EUW90WLlxWW1t74sSps/b3XzUbW7lQwkY/g6kowYvnB3hqamp9vAtFYqXm7zNX6r7IFGUiodtWA0yYMJqHOWkd1FlLRblmaAh0A2ATiIiI6N274MknH3Ee999/F7ENV/v373vy5CniHwKhCRPGOK8gg5+KFOvZs/vSpSvWrNnQr19hbm6nDh0SVq5ce+LEiS5dciW+CRBzM0Vp21RWVq1bZ72UunbtBvn+q+ZhntF0MNmK0maIjo5MS0s7deqM289qnTtXVlZ23t/PrVr6UqdBrlrkgimpeGPw4AE8zEkrwMVa2n9MtqK0KBoC3QAIV8aMGTFnzoLDh49KzubN21555a0K+0sLsrMziYL+/veX8MDkA4sOfioSGg0ZMmDduk07duwi5qFkbm7Oq6++nZGRZn3Q0Mvv/8jDOhWsUzU0SsiBsrzzzgc///nvSKAvJHiQkEtyKkpEpmjW2bPF8uk7OHLk2BtvTJs5c05Z2YXp0z9xrd4YHM26Yj+t6WiforQhoqOjhw0btG/fwTVr1jufR2KnW7ZsZWRkZGFhb8nxwtVXA2zdsU/l9Z+6zcu+qIQC9lzaLouZbp1d5dqgIdANgHBl8uTxRUW9f/vbv/ziF7/n8e67H7I3yFsEiF4mThyzY8fuvn37uP1YmP+KxEtxcXFJSYkpKcmc9u7d89ChIyNHDouJjqwLc8wTKv6xb6UoIcLJk6c2btyalpZ2/vz5JUtWoFOkV61ad+TI0XXrNoaFhXFKJkq0Z88+ClOltLTMCXLwzOzveE04d65027adFAbnk9yBYT+5YKmWUUDrr6K0PVC3ceNGFRYWvPLKWzNmzN69e9+OHbtee+3tTz6Zf8stk3r27G7K1cP2gF00yKQ9MMWV1k29+ZW0uaIoLY2GQNeJvn0L77jjZmIYOc3KyvjiF58sKuqTajN06KA775xK8CNXiV6efvqrN988ySk/fvwoHiT8VMSN+9znHvvUp+6VU7uRr4wcOcSqfxV7O7EecmYZGckRJFtRQonu3fM++9lHL1++MnfuorNnS86ePTtnzsIdO3YnJSVeunSZ09LSUl+LPzMzffDgAWPGjExKSoiNjaUwVFV5+ai3D+xm7Wc0zdOajvYpStujc+ecf/qnz3CcPv2TP/zhb3/964urVq2dMGH0I4/cn5hofX22b65+/kf2rLqEOMnOJeXaUlFR+eqrbx05Yr1gvmXLtunTZ9c29QesPbAn8aq1vDrFinItaO6XYrdBcJUu2xCfOC/lN0hqakrXrrlh9vdFCgkJ8QMH9pNHQUG+E+1ATExMYWEvqpjzdu1ycrJ4SNpXRRrnFnaxK/yLiY7qU1hg/dyY7A/Wkf/m+RWTY9L2H5vw8Ij2YdYX9QrtbezmFeX6IasR/WL5sQ5JmwuN59ixE1VVVX36FJw5c3b58tUkUIoePbr161eYn9+tuLgEDaJMQkJCWVkZNyJeOnr0+N69B/r3L9qwYfOwYYM2bdravXvX7OwsJLlw4QJb8549+wYM6BsZ6euLXB2sXqA/lt7ZZybH6pX1S47hTf1SbEVpLCw8e+Nq7pdiR0ZGoiN9+/Zhn2LRJicnoSnywzJCREQ4Ec7gwQOt3cfjlCpZWZn5+XkpKdZvecvvw0ydOpmEXdsF9AUv2NEgUR/Jt7Ilaf3lv61H4TROwtEpu5XQxx6ElrGWgXDhwsXf/OZP2M+cnOzS0rKqquouXTpxX3O56cgUe1pL1kw4CbWWSoujrwKFKO6//1P3MMbRsiwWTuKy9bD+XWPrqSg3CjbsCRPGnDt3rrjYesTGxsqHf0gTI+HYEeTMnr3gl7/84+zZ81232Orq6mnTPtq//wAREYXPnSvFiQxgD7ZUyS5klK7+Q1FaJUOHDnzooXvkTdocSffsmS+XBE4/+9nHsrIyvJ4CutOtW9c77rjlM5955LHHHpw4caxrBHUVW3nqNMh8/kfS1j5lHa4i15TrDJM7YcJo1ydwm4o9gy5T7DzsC4pyTdBXgRoN1tZ+Kq25z6VdKyyLYe0PGBN7Y7DS1j9JW0f7T70c6yiEh0eE8ajDerJFn25RrjuyGtEvlh/rkLS50HiojqNmf+N8TGJiwpkzxbGxMTx69epRUVFZVlZGukeP7sOHD6ZYZWVleHhY586d+/UrxGnjUk5OFpqOLF265J45c4arHTrET5o0LjMz3dzAO5aCyR9zcNE1u1NYD31eU7l+sPDsjStYd6562PpeT4PkxGiQdWb9lxPraOlRmPXEBAlHp6xG2gD2IDTdWm7Zsn3Nmo2HDh1+770Zy5evLikp7datC+1wqba2dubMeR9+OJP8AwcOYicjIyMqK6tmzPhk1KhhOTnZUlfKY07ffvu92bMXOIVPnjz15pvv5eV1iY2NpbXi4pL33pveqVO2nLpgTaH8sc/sdN30EjGHhemrQMo1oX1jtaUtY6njlSuXLl3CLkB0dDRHcy1YsKyG/be+ETFH0wWwkpf5Y454YzaXo2PiIiNjsDVskxzV1ijXGXtxtmM7R9FqampYfqxDH78xErRYXTBHqz91G/wVy+8kg05FRMbU1l6KjIx03det8orS0lim3XaR2bDQqZiYGI7mWpBidMdOGOWx/tfpEX/ttLVzSUYEqhRhvTFPdi7RKauRkEYGpJnWctq0j55//vUxY4anpXVkhezde/C226ZMnDiWkOadd94/cOBITo7144Q7d+7p06fg4YfvJwR66qlvP/30V4cOHUTdFSvW/td/fRdB3njj3e3bd/Xq1UMKjxw5rG/f3t/97jP/+q9fGzNmJJlLl6545ZW3f/jD78lvxNdhdcEc7Tmtm2WTtjoVEX3p0mW1lkqLo2+ECxlsN8uyGM3FtKcoSlNw10SvWmkVUxTFDVEN0RqvmuMb04LSeMrLLxKxfP7zT/AYMWLwhx/OLC4uOXr0+Mcfzxk/frTk33HH1Nmz55Np6tSHfK5SRgo/+OA9KSlJOTlZPXvmr1lj/boakCgq6i1voayjbq79otZSuUZoCBRC1Pv8D4jhcMyHizUxSYvL1pOD9l9JWE+qKYrSNBz1uWI/Syna5zyM5klaURR3rj65b6uJfSqfaBXFEVy3MJA3Mdi1lKZAoDJ4cH8SERERo0YNP3Hi5LFjJw4ePJSUlCT5MHz44M6dO5Epp264FR42bNDEiWPj4+OJrNas2UBAxWP79p1DhgzgFlLGmEHbZTHTXf8h2GlFuSZoCBQSiJlw3RjctohGEOTvEVeUoKVOB+tU0b8WmkqKoli47GL2H5MOGNOM0ng6dOgQEREuafnRs8rKyrKy8675JAhpyJRTN9wKOwwdOjA8PGz37n082rcP69HD+emnevPrf66tpaEo1wANgUKAK9brP+7Y24ljOWwzIjkO9us+JklCHnYxRVEai6059jOa5mlNo311GiXbfJ0OOtmKotTnSt0bGUBURhK2ApGQf85eZnYxKaY0hdLS0poa88HmiooKxjI2NjYpKbF+fuWxY8fJlFM33Ao7ZGdnDhs2aPPmbWvWbOjb13kXnD1ZV62l+9xZs2lN6NVZNhcUpUXREKhVY5sJYyJaDNO2oiiBYiuOrT6BYioqSpvH0gZbJ8z/pnBZ38LdDHbv3rtq1ToStbW1ixYt69w5p1On7Ly8rufPn5d8IMEpmXLqhhTetWuvnB49euzNN6cRNUVERAwZMmDNmvVr126oexdc4/0WaVRRWhoNgVo5Tf39H/sFH+vEef3HfujLQIrSWCyVqf+yj+ujTvcsnTRJsEsqimKUp06DzOd/JG1piq0vrsjeJXuWtYVZG5fuXM0iOTmZKOW3v332d797dvfufQ8+aP3uU05O1v3337ls2SryeXz88ey77rrN+Yl2N8jn6owZn0jht9/+gDmR723r0aNbbe2lsLAwEva0msk2013/IVgJtZbKtUd/F6jRoJCWxb3hv65QZyYwJraNsNLWP0lbR/tPvRzrWEe9E4fIyMio6BislaDfPqncEGQ1ol8sP9YhaXMh6LAUSf6Yg4uumRMbl6SVHxEZxV/X73gF8hXlGsHCszeuoPpdIEsXkMxOWTpiSWlybFUhYf2Xk6vJuotXCQsLj4qyvhTb3rja1s4lI8CcSvdJmwuBsWPHrvLyyokTx5SVlUVFRY0ZM3L48MHks04KCnrQ2vnz5yMjIwoLe91559SYmGjuwrFPn4IOHRIY6YyM9G7dulKxR4/uFy5cqK6uonCnTjlSmHYQafXqDX369Bw7dhQTQ44915bc9qFuTus6Ai5JKz8iIoqjWkulxdHfBWoEopDB8btAlo2w/1pHexIt2eqORlSwkpf5Y472k2Vgnj1zOZqcuPiExMQkbA3mj6PaGuU6wzrkyIJsDb8LZIlqjpbclp7ZSfP7P1bKyiFZDzoVG9cBL1R/6UK5DsiqQ6fYsILsd4GM7tgJozzWf5O0tMdOW3uTk2GlraR1IjsXREZGJXRIRolk5xKdshoPaezBaYHfBZLf9pEvQmhxTp8+8+Mf//Kzn3104MC+iGxl2XMqwttHK20lzP960KmY2AT+qrVUWhx9I1yrwzIRHlaiBWAnkc3E3EdRFH+4a2IjtdK0oihtEUsB6jSokZrjC9OyEkwsW7bqz39+vm/fPr179WjyPEvcpCgtjoZATeEGPwnREr//4/IQTIISdiOKovjBUZMrtiEQ7XMejhJap+7YemdVUpQ2y9X901YZ+zSg3/+x/9v7lb1n1Z2oTjWZPn163XLLpIirP9fTkoSHh2dkpN5xx80xsdH2LNvTXf8hWAm3+TaTa11TlGtBcz8LVGITExPDQjdZjaSmpubkyZO1tbWxsbEmq0k0XxIIUBjb4F7mRqiohEPXCSv6sgS4un1YFsQVOa0zKy5H8upOJHEVaxex/rTjT1RUFH2Xl5tdX3Fu2Wnq0KGDOW88rXHBNIgK44aszOLiYtqhBdLmQlBga5H9xxxseeuOV/XLJVkPykRFW+85EUUTLQNyAiQY5sgheIQJHkkg2IRBmzDvpG/0Z4Gs9V9fg+y0i77Imf3/ar45Wgd32L/Cw8JjYuNQIredyz/BNkdNE8YMQlM/C5SWltq9e1cqmvMWpXPn7KFDBnRIiLfmEmzZbAktmSUtuCTrYdVqF3bq1Om4uDiWrsws2PmNQC2MV9q4MM1d9Eh86dKl5thT6srbWM15U2m+JNAoYYwi2qpolLUOGmEWzUkzoBGaMidg3YjbtSdl/xhQ+3btw2w5sPg8wq1HGE5VhHmER4SHR7ZrzyIgaX3Tgf2IjoqKiYqKxgmL5hETGxPDeouLjYuPT0iggPRIjg4tO03mpEm03gXjBxXGK1RvphjXAHtLtrRQDnU55mipqPWwTo3WXsV6pkEOdYWbii4Yr+iw+KJFhGlp2MwcRRCVkYStQCTkn6NHdepjXhmQDLpkYaXt6o1D5+gaY0/KVWvpPkdMoE9r6YKMcDBMU+gtmDYujH4dQiNwtFEiE4IEEpyCXDLlrgfe7mXn2XtG/bSD2VHsZJ20/LVsk/WsmfXkGUFzVFQUx4gIgqhAn0tTlJZCViY6JaaQ5cdqJC1XbzSWmqMPdVrG0cqxk5a1tdJWhvOnPpabZnlvdKpDYkfK6wd8leuAWX03/OsQWP54wY4GWYpj/TcJk7SVRHJM0gKtkQw7bTZcK/Kx0xyioqNTU9NRIv06hOCxlsgnf+wze04lpy5tJcx/7zCzdKpDYnK7dmFqLZUWR0OgRlCnkxbsJQLmBshpvSOJNcGsgGweYmjU1ig3BNEjFAq1CrJN3Wzelhcnp9ZfyyZIvuCSdMH22RwHjk4lJnVE7XRTV64D9rqzFh4bVnCEQKTEMZaEhXW0ztESk2RTlXMb66+9zUrKPnNeDrp8mRAoPT0TJdIQKHisJfLZKfvJeJleyanDJXkVmVNBrGWHxJSwMOOZqLVUWhANgRqBjBU6KRbHgVNbW1vrSIpBwbKIfXHdQgRTTlGuPY6WoVnBtKlb3pj8MQd786472n9sXJIuiKMmSXtTT0pO1RBIuT7Y685aeDcuBLJ0BDnslKUjlkwmR6QzObaWmCT7qpzbWH9NwGP/N/+sg9W16OiYjAwNgYLQWlozaR1keiW/DpfkVTxDoMSkjhoCKdcCDYEah6OWDpgbyTQlWidiU7AvcsTKqKFRbgiiSqJZQRwC2WnraHTf2retk8tcxCu7epR8/kgRy2ZYn8FMSUnTEEi5Plhr1N62CIHgRvyinaUjttbw36SthEgmGmRlWPGMOdpKU3dm6Y5gJ6wr9l8rRYIDIVBmZhaqRAhkb18aAt1ArGmTP1fT9pxakMOcWSeBWsvk5FQNgZRrgYZAjcPW4KtYGluHKdE6EZsiOCZGMCUU5bogqoRmBdOmLtpt7c5GPtnBOV79Lxu5lW/v4NamLvlcFjtRd7Se1+zYMR1N001duQ5Yy85eeKJTrDpn55KrUuzaIzcyt61LWv/sc0tb7CvmjyWkKVNX0L5k6VRdjqVjduXwiPCkpGRUSUOgoLKWVso62jNnH/nLDJq5s+ZSjs6ZF2uZ0jFNQyDlWqAhUKOx9NIeNEmApO2LrRgxK4JzKpcU5bohqhRMm3rdRu51U7/6vxEhEOqVmpaum7pyfbCWnb3w0CN5/YeEIJek2I3A963RHc+r9bNEZex4xyI6OpojCgVtRKFk7lqNtbSP/GUxctGxj/bROfNiLTumpoXb32lL75jiNjK5ynVAQ6CmIIPmDF3IjKGYFce4qJVRrj+iTUGzqduqbYlkPawTO11nAWTbtnLYsJ0M2bztE/ftXNLUTc/I1BBIuT6w6jiKToH9brirX+TjFGh1iNagQYJoE7QdhXKd2WCxlmIqZUVZR5O27aEtsJVh/7EzArGWaekZGgIp1wINgZqI67iFzBg6ZkXti3KjEG0Kjk3d2qblz9W0deQgaTZpk2Nv1SZDtnD7xNnO5Wj95T/alZ6RRb90U1euD7L8OKJKDpIDplBrQ7QGUCIHR5vAlAtdZO5ambW0Muw/dkbdGrT+SLruaP3lP3Uz0jPDIzQEUloeDYGaS4gNoFoW5cYiChUEm7roNUf37bwuwf9A3vxWL81f/qNjmVk59Es3deX6YK0/G2sRukCOKdE6EcVBg1wRVZJjaCPTxzwGrbWUI39ZemIh7aNYybq/tlV0OZoc/nGktczM7AgNgZRrgIZAiqIEEWKRZFOvtT+3wLbHqX3x+mAJgBjm10vsE9nIJV+wkrKDC3ZatnD7xNnO5Sg51l87o11OTg57utsX0Fv3UpRrgLXm6lavrEYHKdBKEa3h6CiRgxQIbWT6mNAbay2Rw/7vkjYrSxJOTh0swIZe/yHbCoEuWZWzs3OIf9RaKi2OhkCKogQRYpGcTV12O2tjtJEy1xj7LtZB7meFOfLHnDk5dUeD5FgXrSS7uKQl3zpjZze12iclJbGjC9JHsNpXlGuDvfBkKdZLhABGf+rCIUm0BWQGg9Ra1p275hjJwKpgckj6tZbtEhOTJARSa6m0LBoCKYoSXGCUrCcC7Z8xIc3uDpLj2Kvra7j83sveu01asM+cLJfd+oq8ZyfcRnZ0eV6Ta7qpK9ca0RpX3bm+etTyuGqNpNuaHjGDYhvVWipKY9EQSFGU4AKjBLKXQ01NjSRkUwdTrrXBti07umznIDu6burKdcNNfVqvNgluWtMGlci2iGotFaUpaAikKEpwITu3/Tym9QYPQU5btb1i23b2ddnaZUeXfFNIUa4XrVqbXGnL6mMbS7WWitIUNARSFCW4EKMkWzhH2dElLQVaL7KpuyI7OpgSiqIoAaPWUlGajIZAiqIEHdglB9nRBXO51WI2cHtrNyl7O5ejoihKYzHG0UatpaIEjoZAiqIEHWKXnKNgX2n1uG7kTsK+oiiK0mjENjpHwb7S6nE1kk7CvqIoLYCGQIqiBCOOafJMtF5c92/d0RVFaRHUWipKE9AQSFGU4MXVQIXYpg66oyuK0lKotVSURqEhkKIorYCQsVS6kSuKck1Ra6kogWB9w3pzuHz5clVVlTlpKrTQ/G8vaRFJQIXxRfAIo8PiixATxlUS9sImU11djU9gTpoKLdCOOWkGITZHEDzC6LD4QoXxSqgOS/CYu2baXumRLhivqDC+CFyY8GeeecYkm8SBAweKi4sjIyOjo6NNViMpKys7evTo+fPnU1JSTFaTaL4koML4omWFSU1NNeeNR+fIF6EnjA6LL1QYr+iw+EKF8YoOiy9UGK/osPiilQrT3FeBLl265BybRvNbEFqkHRXGFy0rTHNoWUma2Y4K44sQawRUGF8EjzDB0wioML4IHmGCpxFQYXwRPMIETyOgwvgi8Haa+1mgGpu4uDhz3iTKy8sJ18CcN4kWkQRUGF8EjzA6LL4IMWGCRxJQYXwRPMIEjySgwvgieIQJHklAhfFF8AgTPJKACuOLwIXRr0NQFEVRFEVRFKUN0dw3wimKoiiKoiiKorQiNARSFEVRFEVRFKUNoSGQoiiKoiiKoihtCA2BFEVRFEVRFEVpQ2gIpCiKoiiKoihKG0JDIEVRFEVRFEVR2hAaAimKoiiKoiiK0obQEEhRFEVRFEVRlDaEhkCKoiiKoiiKorQhNARSFEVRFEVRFKUNoSGQoiiKoiiKoihtCA2BFEVRFEVRFEVpQ2gIpCiKoiiKoihKG0JDIEVRFEVRFEVR2hAaAimKoiiKoiiK0obQEEhRFEVRFEVRlDaEhkCKoiiKoiiKorQhNARSFEVRFEVRFKUNoSGQoiiKoiiKoihtiPBnnnnGJJtEiU1MTEx4eLjJaiQ1NTUnT56sra2NjY01WU2i+ZKACuOLlhWmQ4cO5rzx6Bz5IvSECR5JQIXxRfAIEzySgArji+ARJngkARXGF8EjTPBIAiqMLwIXprmvAp0+ffrChQtlZWXmvPFQlxZox5w3leZLAiqML1pWGHPSJHSOfBF6wuiw+EKF8YoOiy9UGK/osPhChfGKDosvWqkwzX0ViHCtffv2KSkpTY78wsLCqqqq4m1MVpO4dOlSkyWhoiSoW11dnZCQ0FLCREREmKzGE8LCJCUlmfPGo3Pki9ATRofFFyqMV3RYfKHCeEWHxRcqjFd0WHzRSoVpf+XKFZMMGLcqTWghqGCkTMrG7VRRFEVRFEVRlFCi0SEQ5R1MVqhAACoJjYIURVEURVEUJVRpXAgkkQ9cvny5trbW5IYK0dHRdC0szPp8lEZBiqIoiqIoihKSNCIEsmMfC+IfTmtqaiQ/ZIiJibl06RIhkEZBiqIoiqIoihKqBPqNcEQ+kiD+kRAo9JDozo7yQu09foqiKIqiKIqiCI34UmyJDRxMbghBp1xDIDkqiqIoiqIoihJKNO53gSQ8CNVXgUA6KAnJURRFURRFURQllGhKCATmPOQw3dP4R1EURVEURVFClMaFQBDCEYJ0Dcy5oiiKoiiKoighR6NDICFU4wSNfxRFURRFURQltGnc1yG4JRRFURRFURRFUVoXTXwVyCvV1TXbt++6dOmSOb8GlJaWXbhw4TrcSFEURVEURVGUkKQlQ6CLF8tnzpx7TX8ydf36zadOnbkON1IURVEURVEUJSQJf+aZZ0yyIa7YWD+MevlyeHi459vhKiur1qxZHxkZsWnTNqKUjIy02tpLK1as2bx525EjR9PT0y5cuHjw4JG0tNQdO3bv3LknKyuztLRMcqQF8leuXLt7916pfu5c6ZkzxUlJidXVNbt37+OOzz33SlRUVKdOOevXb/Jzo3bt2nNp+/adVVXVYWFh8+Ytps3Tp89wRySXe3nCpdraWo5UaV+HuaYoiqIoiqIoSkjQwiHQvHmLzp+/sGHDZkKOIUMGEOe8995HBw4cPnToSFRUJGXee2/G0KGDXn75zZkz54wdO2rNmnV79x7o37+IS8Q5ixYtW7589b59B6Q6iR07dvXpU1BWduHtt9/v1Cn73Xc/iomJ7tu3cPHi5X5ulJKS/Je/vHDixKm4uNiTJ099+OGs48dPVlRUcCMRwysaAimKoiiKoihKyNOSb4QDQogHH7z7f/7nP5OTk0pKzi1btuqWWyb/3/898+Uvf27hwmVpaWmVldUHDhy6dOlSly6dT5w4uWHDlqFDB0rdmpqafv0KJ04cO27cqPPnz1Nd8h3y8rpMnTrloYfuJbDxfyOCsZiYmG9+88u33XZTRUXVhAmjaXbw4AGRkT7jH0VRFEVRFEVR2gItHAJlZWWmpCQTaSQlJXIaEREuCXIIe2Jionv27LZ8+aro6OhhwwZv27aTzNzcTnZV61Wmw4ePzJ+/ePHi5WfPlkjmxYvlHKurq4l5JEfwf6PLly8nJyfKCz4jRw7Zu/cAzb7//oz9+w9alRVFURRFURRFaau0cAjkRnZ21pIlKz7+eM7ChUt79eoRGxvTv3/R/PlL4uPjunbNXbFide/ePUlL4XPnSletWjdp0ripUyeTT9iTkJCwc+ceqlOyqqqKMgRCa9ZskLjIFbcbEWKZC+3alZSUDhzYj2ZzcrLPnDlrchVFURRFURRFaZO0ZAgUFRVJ+BFuf99Afn5eQkL8zTdPDAtrP3/+4r179xHYREZGZmVlFBYWDBrUjwSPwYMHSF1ISUlOSupA4TVr1hcV9Y6KisrN7ZSZmUbOoUNHyKFlAieaqq2t8X8jwiqnwN69+8nnQQFiIftWiqIoiqIoiqK0Udp7fquBV5wvQqi1IT4JvZ/lIUKrrKzkGBER4XwjgrmmKIqiKIqiKEpIoCHQVSQEoo+xsbFEQa06BGK+/M+sr95JRZBTKQZy6okpHVh515KeSC23uq4tS8IPUtgpad/N5+08oaJrXUk4OX6QG7lW94O0HEhJP0gj4LWdwG/hpySX5KpXqOKnfamIKskpSHkw575xu69TpcG6Tq1A7uKG1zv6wZbR+4zLJXMSAK6NOBU9m3VD7gJyKuXtlhquKIkWLOmKLZTP7ktTfhqU6mDO6zoF5twHnrVMqpHy+0FuYcvSMg2CtEkiLKwp78iQunIEV8ECEdJrxcCxRLeRU2tcbOTUK67lPZG6/ltwQxoEObXvbyGnrriWkYQfpHDz2/HEf/XmNO7UhQD7CJQMvLA5cWnfa12nZIMtB14ySGBTq6mpcf2oRdOoqqrC4Wya1juoML4IXBgNga7CuJ8+ffrs2bOEQN27d0cnW4tausEElZeXE875mlz6RWfj4+OZR5NlTzGLhvV34cKFiooK5jc8PJwycXFxFPNclE557kUV1gZxI0MHMTExbuUpXF1dTTFkM1kecDvqcjtn2GmTXgA5tMmC9qMYtH/+/HkaSUhIQBLkRzA64msQPKEW/eVGVOGmFy9epBeJiYn+l4HTLypSXd5+6QspTBm6SeMmt5EgHsOOeAjsJp4zzmQymP5HDJlphEH2XAk0wiXm12R5gPAdOnTw7AJ1aZbqMoC0QPv0l8GRhcGNEMnrkHrel2IUppu0wL3Aa10qUoXp5ta0L3cx1wJAlhlDyppxW4Fe4V4IiagML4vNdcZl8P2Mmxt0h0Zk2ciKpQUEoAu+hghpaR+BRcepRUn6i+RAguHyNemMD7WoLqNESV89dVRPJs7/gDggDBrHLZDTZNWHboqcbhI6/WIWuKlMJTdlxiksyiKzbyrUx/O+lJRlA1T0MyYBIjOLVAxIg2oeCNJlOstaoqdJSUmNWrQg1ek13ZccpJKegv8R4+6MtiwG6ZGvkp5Ql3EAJothF8XhvrQD9IL7IonbmqGWM4YmywNqMddgzv0iYnB3esEYkqYL1BVrBq49krFCWtSNMv47y5ggJ+2j3bRjcm3oAveiv7QD9DRA1QBkkOVNgoFy0wJuJ30hwU0pQOPmWgAgEi0D1ekgjfsXjI6wXYokDc6+LBXEo3HJobzMMvMuOLdzOkLacwBdYcpkBYqOm9zgZv/+/QiclZXFzmuyGk9ZWdmJEycYwG7dupmsJqHC+CJwYTQEugrjzuifO3eO3vXs2ROV9m9EghPmiEBu48aNhw8fZta8doHM9PT0AQMGdOnSRXKohdGnyoEDB44dO1ZaWsosY9dSUlIyMzMplpuby2JyNn4pf/ToUcpzLCkpYT0wbrjFGRkZlIeOHTs6d2c57tmzZ82aNdhoa1i9SSXDPmjQILYWyeEW27dv37VrFwa3a9euRUVFOApyyQ16evDgwWXLliHAyJEj6R3zuGnTpn379rkuVIoJpGnTTQzsdb9+/QoLC9ke9u7du27durS0tPHjx2OgTQkPaJxBW7VqFdsJQzR48GCqmGveoPDy5csRcuDAgdnZ2Sa3kTCY9AvxGOFx48a5bh7OONM7pqBPnz6U8bW9nTp1au3atXSWMaewybWfhqH7mzdvxh75mqzU1FQ661oLWDNM2cmTJ48cOXL8+PHi4mKaYqmwbBhbJKHLjBKz47b9C6wN+uV2XxahbJDUojrD67m70+tDhw6x5lm33IVe5+fnO2vVPywGlsrOnTu5NUPRo0eP4cOH+9m26Q69Y4TpXadOnYYOHYpg5lq7dlxiEbIYzLmNLDmQToG5YPeOMRwyZAjKRa83bNiA9vXv37+goIBLplAd3JohOnv2LHehGGounh8N4sckJydj8RGJUfIanQIzjuRUZBh79+7NXPjqKc7itm3bdu/eTTGgfXPBL8i2fv16bAJp12460A463rdvX9dFS79YJ9gQLAn9QkgGkH5xCfEYGfqVY0Mf6Zdny9wXdcACkOYqQ83sU9cZFowYpsPrmAQCas4CW7lyJR6bqDnr31xrEtLlM2fOoK0sPOZr1KhRtGwuBwajxBxhIWUNkEOvxS9n0LDDdBx18DpiqAyriPXGsONtDBs2DA011/xCRVYdSwgFZ6bQAsYEARht5pTbcV9migXmFihSkeW0evVqtAx5PEUChGexYY4aVF6mmCXKamH06AgqTLPUYpbRR0ZSNiBHiSi8Y8cO1DwvLw/98uNwMzViGJkgtNvVxNFN1jYaRJfpILYCO+PsVv5BYKwT84Vp5RQx2GtYnHIVUG0ubdmyBVFpnG2IMr5MtxusTyaClYB4yI/1QHI/RozylFyxYgWDxl3YjNjozTUPaBC/iAHBsHPKxIl+oVwy4ywzJp01LNI6S4u7MJXybLLdUj1oVhwVJKezTIq5ENygsEjOGvMzYg2C0tF3hoslZLKahArji8CFacmfRm0yJSXniotLEhM7mPOGwAQfPXo8JeWq+XCjrMzaQf2YAK/QKSwmhhsDRMK20l5UN8jBABEzvPvuu0uWLMFysUngdruBhcKIs1HhMFGFqWQ3xRjNmTMHB44AGmNNDiYPo8y+xVaNvcONEB+C8rhrGGvKL126lDKcUoWdQ8pzUwazc+fOjs/BlC1atOill15ix6IYAhhRXEBaTCrm25k4Sn788ccffPAB9hRDiZ0FWparrrAmCXief/559IdNlGLIjGwEJzhG5gaHD5Nmn8CaIySN43KZCzZUYepx0Rgctuq33nqLQcA9ZUmY23hASUbs9ddfxwNDe+kyo+pn2XB3BoEbsTGwc5jcRsIeye3efvttxhxvzFU8xnnBggUvvvgis0MH2WKZNa+KwCQy0fQRkfCBXHd6ZnPx4sUsIZwGiWfMANVBDqEOPaW/po698CiMYNa32i9fTrPMhSwkEuy4+B8sD+aR8cHfYkW5DRSFWbSu96UWtoz1zHyxcvB0mX32WtwO17oMCH4Js4CTSmFyGF4/Xo4rOAHc7v333589ezbuO6c4BH7qMuMsqjfeeIMVwjyKEjmeCkJOnz4dac1I2dBrFieQdhtPVqCYezrFfM2YMYPRY2Egv1sIxArHz2NUGSLKyHMcMrwMKW3KKKFETARLgi54agpT8MILL6CJTD33Zfoo6XW5sgbmzZtHX3Cm8fP8PAvgCt1/9dVXaR8LgCTSR1foI02x3pwG6RddYJbRIyqyfph0eooA9It26BRik8BHZM0gsGdwKPdlZBhP7oua00GpyOCTSV0GhLperUeDoFYYE27BsCMb40ac6UfN/YDeMUE0gnh0ee7cuYhNTzE7Yo0DhHFjLTFBH330EbMvo02v6bKsBGI2xKbX6JrniHEJZXnzzTc5osusQEyfueYDJEc7iHxQEySnIkaGsZXJQgAmjvtyZJYpyZJ2Dau4C6bplVdeQUivVgVohCoY8AanCTUknGADYvToLzKwitBHVgIjQDssbxwgR5G5O1rDWGEM2WL8KDgDSxfee++9rVu3ooZEU85EY2ewbC+//DIjwI1w8VkJKEggK4FJR3kZcOwMBocFSeOuY44ui9XFlNEjpsxVTfyDYGyRyMwIk8D5YV/wU5fRQNdYz8wg40Yv2CZ89YIBYajpNfsmA4smol+y0SMn48BsMhRMN6NKI6SZypkzZxJiobAsLa8bEDKjTdOmTaMdespomAvBjaxqJt2cNwmmBogem2aOHFQYXwQuTFCEQMeOHT958lSnTjnmvCGOHDk2d+6iIUOufpucGytXrkVCPzGSV6iC7UBp5WkzwVxrPWBq2fyw0djQCRMmDB06tI8P8vLyWChSBeuMAcUYsQ2PHDly+PDhAwYMYKvAG2Oi2aEZEzwh2TmqqqrYZghO2CRwBUaNGkX5/v379+rVSzwDrCQjWVRU5LoDYZox/ez0U6ZM6devnxGiPtwRW+ysflxezC6bJTm0QMtdu3ZFZs95YU2ys+KbcnXQoEESXaBLdIcN1bRe9+IAdpwY6aabbqKkuVAHBVA/9m8s++bNm0kzGq4xhiuMDA7BwoULkZB7sauxpWHK/TwvyN6AkCgnI8BYmdxGgnh0FpeaCAfxaM1csJ8YZurZ2Jh9iiEhW3hSUpLjo7vCOLDdsmO5vh4IDDUt4JXSl8mTJ3tOFkMK7FuOiWG6aY0tHL+Z0WAcaJNVwQhTnWlll0Wz8FHYNdkyGaLU1FS3KIj7MuZsrszCpEmT+vbty2rhLkwi5WmfVcpSZIpZJK5eHSPP0mJAWKUsZhwyxpYeNai/jA+BK24N8QxDxFCkpKQQArk+O+sK5RGebuIEIDx+GL1ASNcZZ7TZ9c1I2WNFmITHiZC0PG7cOPplrtlQgA7iJeAD0QXcx8LCQlpwnj4AljdOHuHBrFmzpJtURLWJzxlnWmCmkBmvgoWB+tMR/D9mx20E8O1wfRgi5ovCaAGyefrHQNfQbrQASdBrlre54BduzeCgYkz92LFjpYNu0KDrkymsWG6EXyhLkcGkU8OGDaNfGBBWAmsJgVEchMHyMEH01G09y33pCBW5LwIzIKwc6lKFMQHGkPt6tR7+QUgcfZxLjqLmjC3te3Xs/IMMDDsKgllDYNYzrUm0gM/a2BDo9OnTtMMCZiWMGTOG4WL0sJBMKwUYE+w5t2OJYsdce01dlhlhDAWYCBYDVVBS/yODqEwB5o4lhN2jTVYytxYdZxGKcWapU4z5wi4xSk6bYpqwKqwBtNvPFoAwXu2VA+sBK/HBBx+gEYgxYsQIzCALhnlnDOkRY0Kn5IUgqYLw7Fn0l0wGypdJB6abwWG3Yl5QWNcQSJQCxx19Z/axM2w03NGrBrmB6WPomC/sBqdYCcRgQcpVwPqh2owPjTNrDBfjGUikLbPJciJQQSp6yrJnOfny/+ggKxBDjUVlPaMgiIEz4GpwXKE8E4qRZCGxzFAx5oiZlelmEBhVppvqYqiZOywA9gpTz4hRDH1x6wUyY0hZgUwKqwiXgKbMteCGrvkaqEZBIzRlTpqKCuOLwIW55iHQxYvlq1at3bVrz759B9i8qGi/s2lvZWXV6dNn9u07WFJyLj09NT4+7sSJ02Fh7WNjY6iyb9/+pKRESm7atPXYsRPY8KioyOrqmrVrN27fvvPChYtnz5Y4IZCTzy1iYqJray8999yrcXExeXldGzWUFMZuckSH0VjBXGs90AUiEFxJrPzdd9+NL4LPgSfhBpbd8ZCwznPnzl25ciX5d955J2ZOHFzMIvaLkphUrBheLAaOece6LV26lPJckvJsXU559hhsJVXIEXMP2HQMNLaSTeWee+4R58YNrKq4ts6ws5PREQIhdgImhfuypckmJwUcWJNs+UQXdArrz87EZsBWigymdRvqstPgeZC4//772bzNBRvkp31u5BoCEeD52i/ZiVnKOASYb0aMfYX+ckdn3/WEMhKnETE2JwTCl0U83EG3EIgtR8aZESAfJ4kyzIhXd42NEx/CMwSiEXYmvHzcFOYXj9wMkAtMtLN+WBLMFHswjiwTzR55880345ewt7H2KMnAgngkTCLiyVTKdMtNAeeJSIZ55L533XUX92VJcC8aIUFH2DUZcG5HU5yaanXv3OMSCw//mH6xQqjuLD9f0HdGEteEW7O8OeKaoDKujbuCciH8kiVLcB3wt/CJ0QhmnPtKAZYKsonYDrRJp+gy3jmbPcpiLthrniCERhhJQiDmFOE9QyBmhEszZ86U+PCWW24ZP368vF+OgRXV476MJ4pAj/BImHFy3EaA5UewRyaDj4/FSFIX8cxlF7gjaoIW4FWztgMMgbA8tE93iJzpqfTRFW6HViKbrBxWMuNJXCdPprBsJk6cKL6sdApYPwwRZpnRpmtUpF9uKin3pV/c1Lmv2D2mlQKMG4sHo0RrjdoUACFRB9ScgZJJ5+6I5ytO9gWjzaiywllv6B1rCTNIBzG/iNTYEEiUjlVBm0QUgGz0lxVFxxkiZoHppuOMNtK6ziC3lpfduMTYyjNcaKufWcbWsRg++eQTXGEKjx49mjui6WLJZZo4ciM2hbi4ODxjjrTpBDPIiWkiFiVq8mVVEJ7l0eAEoSlsQASl6B173IQJE2iNWwNiiCJwial3HGsJgeg1BQIJgYhzPEMgGsHIbNmyBSHJZ9XRPjd1tcBekZ2CqIM0CsXEsZbQX3mqThDrh+aiCIiHDJRBwZlHU8IH8owkA4KcNMhsIh5GzFcIRL+YCNYzCxhh6AW3Y+S92gFgQDBfhK+sz6lTp2LYZaaoy5GhRnJ6R6cowHJCDNYVtdBWViCLigXpZogYSTqLDBTGVmASAwkjFaXF8fdcS4tw7NjxOXMWTJ/+ycsvv7ly5VrCm5deenPWrHlbtmx7++0PPvlk3vr1m3fv3sulFStWc6TKhg2bFy9efuDAIWrxoPCKFWswItu27Zw+fRY5GzduwYhL+3DuXOmCBUvIf/PN92bPXkBktXPnbsoQGpkSbRL2HvYqDKhXuORYdvZg7BE5bCQYffw/2YSwSrhKmCf8LfYt2TbwsdiBsInYOFxV7DhlKE9rlKcuOzFGjSqez+tQhpLYRyNEfciXdkxpG+6CYFjbIUOGYGQxxLggyGAu10Ett4qcIo9p2gW5BYPjKYYIYOoHANEUbgEbAD4icSDjgMVnD3NdnNcfRoyOsEOz07M7rl27FpHINJcDhlHyM1lMiuPcsKeyfvBI8KpZJ7feeiuriK2RulKAdtiP2ThxVm6//XZ2SjwzfFa8Uq+CUV7uwpJjn2ZHZwFQd9y4cdwUP4Zh91wDXKIky5XqlOEWDfaanZiSrChx4OiUueADZpx9HfcOefACuZ345VgnKcCg0YgI7yDryuslYJVySap7heV0/PjxlStX4j4yhgSHhFL4eTheMgVUx8PA+cAlJTpCK9EU4jRiGLcRkFMWKmuDI56QPNstV1sKXz0FhsLpL8LgrrE+EYPVwrJhisUVY7ikHapwieVEdETvEFXef+V1Zp374nVhfLBFOMHUxRYxX/iUBFqE6KZ0wLCqWW948Kg5k86CRKHQ9MaqOTJjadesWYPDimCEAffccw/LFYFNiSZBrx1DR9RBr/Gh5Zl1bCZi482jC6a0DcueRXv27FmWAaNKLU6JRc1lD5D89OnTBD/y1ib8YLSYZcb656Yym0wZ2opqDxo06I477njwwQfZGhwT4UBhSvqyKqIppqhvzp07R49YDPjWI+1Pfsqioi6Lh7nGGjNT5JsKLQo3QndYDAwFYhBCXGroc9EsIYaXMWR5u4aFntAFxpAymBRMU4Omm6vSOCqPcWBdNTiAbN+0zNbAdk88g6awm9OLBtczHXf0i3EmyMRm0gJmmZWAdWJ3lqGgGJcGDBhAm/KGAldzjczMINaJAWEGcRicnUJRrjPXPARCGe655/Y77pg6atTw7dutt+nHxER/5ztfv/32mzFbn/nMo5/+9KdIkD9ixBAKECMtWrR87NhRq1ZZz5NRcejQQW+99d6ZMyWzZ89/4IG7fvWrn/Tt26e21tXoXLnllsmUnDBhzP79B7t06XzHHbc8+uiDCQk+3++ruIITz3bIRpiWlsbR5NaBScXZwlCKbcV+sa1idtkA2GMwiFLMAftOeRwFV1tMLTAnjYcbsVUjnjwJh8DmQpNojiQO2HQGjS2QcWAvweKzA+HS4UwwOKaQN1rk7r6Qxtmr8ITwUdgRkRCvqwmeX+DI+xXZrRmEiRMnduvWDa0311xAKlYRbhllSLNt41k6wYN/KM+KYrPMyspieNk7vTruLDwcIIIBgqvNmzf77zVjhVvMcqJxWmYXJwHmsgfMOH4GMmOv5Bl3juzlzDhHU+gaQC8YKzwGesfQ4WJ6KikgOUtR/D/CBtwa5h1VNZfroNdSDPeXkcSpbVqE3HyY+oMHD+KgYzFwpFgYnk+aCCwnQj6cXZbWCfuT2f5VzBW8K9YDrifmiGXTWNOBS0fcgg/HmOOYipqz4Jl04mFTKGBYOUwNk0iEMGrUKAwaOddi8OksvcYHRWtY5CwGc8GGHmFIGVX8eDpFScps2rTJlzKyAgnbCD5J4+9OmjRJog656gb5OMfEP0R3frSpORDCoYnIjxiea4ab4qMnJiZ6tUItAotKXm5iNTKS/u0MS4hiO3bsYK9kRph0Mn2NDIsBydlQWCeE2Qw7sYq55g2ncbrMbPp6JceB8sw165lxQxj0go6wHtDEJuwR9AK9QClyc3OR8/jx404jbECsATago0ePbtiwwVVhWWYsSOwzdSkjhtdcU5TryzUPgVjuK1eu/eijmcuWrZKc5OSkqCjLNmER2NQlE7p16xoXF7tx4xYMXG5u5wsXLpKm4vz5i3Jysi5dIiCqjYqyHO6cnGxX+0s4tGnTVkouWLCkpuZGPgHfSsEAsWViHLFiDT4VJOC14BFSnlom69qAbMB04/0MHTqUtYE9xYAGKKcn0qA5aQb0HePO9sN+j1eExcetpGV8I/YYX25NS7k7vtpxescmzc7EBkNJXEb2vCaPmH9o9tixY/IqIk5PQUGBa+jrBrKh8hRDtsb6kdTFd4+Pj2fhYVU8u0NPKYM/R6+ZHbrMBPkZcIIo4kM8mE6dOvXo0QMfgkz/5dnj6SxuJTPOvBMCsTLxHny9nNV8aLasrIy4C58Pf4Ww1r9jxxAhGyPM+DC8eFHmgg3jg+ZyxA8jlGKsGIElS5Y08zmFpoG3hISMpzzt7byv0iusZ9ws+kX39+/fj9jmQgAwR0wuR5YNBsTkBoaoOfOLt80iYdI5MinMCI5joyadkSeAv/nmm++44w7WP9ufn/42H/rLLONJ02WWkGOoWRj0CPm5xJBmZ2ezjBkZwmysmZRxhT7SUwIkAkic7MmTJ+Nn+5ecqxiBaxeBMJKAYKgkkpvc6wi9w3HH4HN3ohRMmZ+VUF5ezmgz5qzzoqIiGTo/5SlAcIV6YhuZFD+7CTC56AKNE8lAgy+nUB6bQJvMPvPOCsGqsDZoBAvj50a+QFpuin6RYDTQF8lniGh5xIgRrDeGiBFwXghiNW7btg1bKs8iieFVlBvCNQ+Bli1bnZjY4a67brv//js5vXzZp8eMxezZs/vMmXPxoxIS4vr1K5w6dQoVedx++82ZmekFBT02bNg0d+4ijrW1Vw0f8U9lZQXFHnzwntjYmEuXLhMUbdiw+eJF92dAFa+wpeEM4QbhkbALYsj8mEL2ng4dOuAK4MFgN3EO/JcXsI9gThqDtExd/E5cW/ZsHCD248CfBnaDBhuUtkFoQRxTBoHYjI0EhwbZcHHkvXBeX6MAGYdmyhBgdaaVEWOfRqT58+c3bYdrENlTcY/wEfFQPV8VdIPuUxKpqMjOzTCaCzZ+JGQHZbRZpeLRujlYTkXWSWFhIeuTxgnMfE0E5ZGZhUQBwjbmTvIRTxJuUB6PhLXHEVeDGWfjR2twa3Diicmdvb9lwTsptr/wjf7iMTTofULHjh0ZXiYCz8zt6X96ASQQntYGDx6MgyJvzfIMKa81paWlRI9MK/EADiWGxVzwATESusYI0C/iW+mI4PTLE/IxULihjCTLplH+FnVFzVkk+HOOmiOtqDktm6KBwdJNsL8L0ZxfY1gqEirQd8cBxXIS9nPEzyb+wZjTNdYMLunWrVudSMmBvnMJU0/ficBZ8+ZC4/E1R40lLi4OS8vgs2GxwpGwpVoOEAaWcUODWAkIwGr0HDeBYZfX3CiAeURsc8EvrDRMN0sFBcHm+NJNeo0R27JlC7NMLIEw5oIPKC/vIUQYhMdIshRZBsw+vWBJ++oFFcGc1Id8TB/6xZigXK5rWzYgrCUWkqUlpp6+MGvr1q1DnVlORGJSWFFuCNc8BOrVq8fKlWs/+ODj0tLz+fnd0FU5SkL8mOTkpOxsyzQUFfVOTk6cNGks6aFDB3KVijwWL15WVVVDRHT8+AlOjx070bt3T6t1mx49um3dupN87CG3Q1U7dcrevHlbE96oEEqI2QKssCuSaQrZ4JIOGDCAHW7btm1Llixha8fXpKS5XB8mLiUlpUePHvHx8di15cuXYz3Fw3Br1ityd5HEFck3herAqoKUZzFgTHHayF9v//aIL3vdILRpUk2FW4t/icUXdxPnBmuOi4aPzo7oK0Lz2s3GIsNCwrM1yRHCw8PZ3oYMGYKQm20844HmDwX9JQymZfZRfFmT6xvuiAfDWDFiOPcoKaKaaz7koQADzpAy6fgTLD+quz3faY2IDb1GDNYzm/1u+/vcTYn64D8xTXgPNNW7d2/n7TSuwrjCCkRaPBLEZsbpAoqAz4EngbLQ1DV6LxweA7Eriw0JCbcafJYXWI0Ihv/BiOEheaqJtTiuXGEYWRvIj4O7YsUK/89ktzjcC5eIW+M2iSNuLvgGC4DThtisGZwq137J1JsTF7gLK5NBIB5mvgK8kQO3oC6TjpDEyQw+s48XywJjbFldwbzFsGLRTeREbGw1kksmni52GweUyIdFwqiyrkiLvngaLhxcponFz6JiELyOcyA4q4sEYngS+PJjDRBOsBiITufNm8eRiWCyAm+h+TCqjBsGn2WMafUcN4HRYz/FcBHVyGuY5oJfMGJE2kQ1mC9sS2lpqblQH9Y2V+V1bDFK5oIPMHrYarYtZh+jx13oBTEt2wS38POOPl/6xayx9bM8TtjfZk47rk8xUIWckSNHYsR22N/0wBwxXFhdqjB0dLBBmRXlmnLNQ6CRI4f+5jf/w+PJJx++++5bU1KSOaJ4QEI+rtOjR3eKkcjMzPjWt77GkTQFqCJ1n376a5TkQYJTytx88ySrdRuqS7F//ufPPvTQvRSj5f/3/74r7bRZsDuYG7YuXCiBtJyyYWC8TDn72RqcoUGDBmHH58+fP2vWrA0bNmDUKu3fsTaFXMDYFRUVUR6LOXfu3BkzZqxbtw6j5idwEtii2BIcSVzBBHPJbQ/j1MnBnmK4C+1vCcOh4Y6+dp0GcW22acjGxhDhQLNX4V4gHsOIb8Qmt3//fjwn/7dojgB+6lo7lY2c4vD17duXyWKEV65cyRw16r7MJpuWV5yJZtJpnBxmhyhIMv3DcCEYq4jtEy/Nc83QGru7g0RZzPjatdaX3dMd1oDTR4F+OV2T51DZXHFecT68PoeKzPLEJME8uLXmCWKw6oDGmXHCDKrQC2acXZ8bISFim9ItB22yzpETLxbPTxxZ/4hgOIjITEWO5oJ9SY4gEfKoUaPkuQ9gVUuxZsJEILZXmGtnmrBCzAKjh+Igg2T6AZmZU9YYjdAvrJO5UAct4+RZK8aGArj1KOOaNWvQ1s6dO/fr169Rr8DQAhXRZcIeJp0RI45yVXM8VKc7QQVSsWxY/AifnJxM7MfokU+PEJtOkYMPSnfIlNdvSZMPbj1iVRAeo4OMPCWlHQcKe7USrhMtWGvOfj4LGXxtAcyaWy2vYDowa8OGDaPwkiVL2IBWr15NaCfPxJlC1xj6woBgOljAe/fuJQzzlJwcFqoEloQorEAZcD9QRdqhcSaFJUfjbgG/QDEm1/V1bEQy13yArWZ+mU1mH2EojzxYFdYzaW7ELJii3mBOXfWL1miK2Ab9Yu6QFpfArYMYIsw1smE5CbEYDdYk3oW4EERuppyi3CCueQik3CjY/rFNhDSeYDfZ0kw5+4UdjNTUqVMJhDBtixYteuedd2bOnLl+/Xq8fM/IBD+M8hMnThw+fDhmcfHixZSfPn06TirGmh3OrbwDziimkE3LyOHCihUruOR/A8PtwGkbOHAg4TH32rJlS5M3vAZ3Cz/QO7Y0PAl2XDYP9ippjb0Q8fCWGDS2E6+ed3Pu2yjkRhzZZkaOHMk+xw7E3oPMUqBBGFt2LLZMNi1PTp06JYPPpshaYgmx2zEvUtc/SMVY4c4yRKwWlpC5YEMmoRrzu8qGhbF06VJWI7Dl4/eMGzeOyNOU9gZi4N7hnSAk/ofnc6jIfOjQoe3btzMsuMUczQXfE4S/zowz78w4UZAUw5/Gk8Cf4Ebydikp3IKw2JgydJAR43a+xHODiIKIlLqI5BrYiGI6jTBlaNOAAQMYWFF2X5obOLTA8BIbmIVSH3Sc7lAGmHpWDp1iJTToGgr0C+cJ+bkF1U2uDQ3S8p49e2TZACtnwYIF4h8zGuPHjy8sLMSnNBUaggbFY+NGTDqBhIwb0mL9WAOsUia9ySaoZbFH1EICEpbrzp07sf8sAITvXve7k+KzUgBLxbqVTKLr/Px8TsVwuUXCDDXLnma9RqoMDnMqk+sKAYnrFuMgqud1C2DKvPr6njAROTk5U6ZMYU4RaeXKldOmTfvoo4+YaIRp8Jm4loJxY2AxsIwb6uM2biCmDBPEonV9qTkQWGY0TjfpEZPittqBkSSfTTDD/hrMBhtnTOQZAaSiZTRC1jO96Nq1K7sYN0J9WEJS3g3mherbtm0T5WLM5Yd90S9WGg0yHZhcU7oO9JrxITTipthb2t+6dStrA/uM4cWmmXKKcoPQEChkwfNjS5gzZ87sOkgLni+hsJFgo++55x4CIWwW1hCP89VXX8XAES9h+9w2FRwXzO7dd999++23Y/5OnjyJNXzjjTfYh/CzPcuLYcUOYv4IsSjsBpsiGydmXco7OO4akMZw9+3bt6CggF0Hz9j/R0V94dpmE2Az4L7sJWwemHKOkk9kyG6Ee4Qrxq6AFyL5rlhOSrO9zEbJz0wVFRWNGDGCGWdqDtqfvjDXfIOQOE9ssUS273qAw8EuKB4/o8Hej2fJjaRugyA/5RkuJGFJuA4IaTZ79vWXX3757zZ/+9vfXnjhhU8++QTPhuCHJcpC9fN+Ehmc9PR0ek37bLosFbcu49oyQbjpTB/LSapYE2MjZVyhOoUZDfoo3oPk0wtuhAPBCBBhuulUi4A8DBECENcF7r5TkiGiLrMDJtceHOmsQBofa/To0Xi3DAj+TeARsi+4qVges1bqg6ZjAWQ66BdLCDn9zKYbeFQURmw65WoruCltFhcXL1y40Fk2HF9//XXWPM49ZorF4zxbEQiIh1lDzfFfiRBwSSUfAeRFIVx8wonmj1gzYShQGawNy4+FTZCDjqOeGHxWrLzQJ9EOPSLGQCOI+TGhTo8YE2w+8SEt0F/XlwIYWMaZ9hl5HFbPSBXlYqd4pz5vv/32Bx98gLNrCrnAjCMe0yRm3xXs+WH7vVKmqF+YBSaFDeiuu+7q2bMnOw5tMt3cd+3atWhrgO00B7SMlYA5Yu2xEgjtzIU6MFlMAVEQJoJA1HmGiFGVhB9oHN2kcQYf3WRS3GqRg51kxrFI8jo2Bfy0zOwzWQw+5ouhc8w1UtGLzp070xQWwDPWApqlOh388MMPRb/gueeee++995gy8QSGDBniGSEjFepDARYY+ztTTFjOrQfU/yU6RblRaAgUsnSw3wSF7+uJ5zNSmCoME5b0zjvvfPzxx6dMmYL9xWISArGvSLDh5kvJc+3sQJ/97GdvvvlmLBplZs2a9dprrxHk4D2Io+OAGcWsZ2ZmDh061MjhwiD7+6k8nTw3m84eTDFawGlji8XTEke8UfjZJwIBnwA3DmcCSbDsjgPHmLC7MCb4Fph7zx1RoJhzbBrIH0gXnFvgpjPCiIr3s3HjRrY6/9XlKtONY0FH9nmAn+SsBwrLRHu6Rw2ChG7jwClrgKgyzf413uTkZIaXXZkxx40bPHiwqyfhhjUoNqRx1/AMmCBmCmld93XExinBZWGa2Im5keSLMCCnrrD9Hz16lM0eX4E2HQEojB4x4xzxLXzNeHOgOwwvxyYPL5hzG3uErs4+w4vWo1DMtbyK66a2jYKWqY5Kov5mrdSH6cBZFwFsQawv8ZO6jYJargNi99L63kgUMCMjIzU1lSWEJEQpZOIi498T/zRqDOkFM05HUBwmnXYknxthfFhdOHz06FpMeqOgj7jCc+bM+eSTT4hG5DkLgpBNmzahMrfddhshrtgoeSUT15nu9OrVi45ICyBvu2Jh0x0nRgUmiLRz6glR0+7du/HRHTDLK1asYCPAOJtCNjLdDCN397oFoIzol+cW4As6xdTcdNNNTzzxxK233ooaEnsT+L300kvz5s2jF55PqLU4GChGkvXG7Qi23cJyIjGCCnpEGayZM+DWYm1o2VMAq0Kswi2YNcyL6/6LRWJxbt++nav9+/eX17H9N4sNpAoiEe24jjNVmH3WM1PDeuZGku8KZdAdlgcl0S+OeAvIQIyHkEVFRX4+icQ05do/UocAy5Ytoy9icGRNKsqNpXWEQCdOnDx3rpQHCU6Li0uug3Vr7WDmiE8+97nPfb4+ErG4hUACZo58opHHHnvs05/+9KRJk2gEm/X+++8vWbKkxOMrxbCM+JoEVJT/zGc+Q+CEecWGvvXWW3PnzsXaOuUt22xHTWy0jz76KFK58cADD8geLOUFqSUJyQFMLSX79euHK79q1SrMup8d2hOnzSaDs8iuj4dE1MdmQB/FSwA2Bsw9mwQRwubNm9kkTB0XRAAw543HT3VnwEk4aQp37doVTwgJcYzY57wK5iDt4+GxsbGEmBpPaE32PEqym9Jy4CqJYAhAeSpyFzfHlBw29SeffPJLX/oSa/Whhx6aMGECezzBG4vK8yUdQWQ2J/Yrcnha7LU4iHghrs+h4gjutd9ez/QNHDjQtRY4xVzBtdq1a1d5eTmTiytDGWuybVix+GGoibg718IuibNCy9xOchqE4WV90jX8DFedkt5xlARQhjXMOGRmZhIh40x7ff9SgNAa0hIh4NGahVKfW265haUoPWLeAVFdfTv/UJJ+ITz9cn3KmRxuTTSLCWLZfOELX8AtZumykJi1xYsX4546oVeAoOYMiKg5PaKuzDhg9MhEzVmNLEv/2nRNQSrM4MqVKzG5r7/+OpEPURA6zvgwBQ8++CADIs/3I/bp06dZxgw+0QJjJX0RmAj0hakh5Dtw4IDz0pZMKNrEyFdVVVFS8h2odccdd9zjAjEJg8NyZehMIRuaAoTBdD/++OPG7rtw//33Y3CcUDMQaBArxAbE0sJisLroGpr40UcfERAeP3488KXVNJAW9SfCIRQk9sPsmwt2CI2dYQmxJ2KI3N70FchSZIVjcPLy8th5mVMWsLlQ9zo2tyN0cV7H9gMTRyMIQ4IGE+13yVoTb4NsZLIkGLH169d7Xc8sA8rcfffd6BdeBJs4YSd3x5AuXLiQln2ZPmTDqWCIMJLY4YSEhCFDhjAm5rKi3FBaRwi0fPnqPXv2nT59dv/+Q2jssmWrLlzQL7z2iZhXjpJoAvHx8dgpApt7772XeOPs2bOLFi3avn27r82ejQ1DzI5733334XawH8yePXuNyy9yOpI0SiopbO2c9U08zgcbPLsvu/Xq1atd94YGkTbNSeNhTz169ChDwf5Er+kppw64ROx8bDD4kWxRbMammgvNubvgtOA5MnLqeQs2nqKiovz8/CNHjsg7G/2IwSXAi8IlIvzAp3Fj8uTJhYWFuE0UxglgB2VY6HKADgcqXFlZydrAO6eutCNwX06Tk5PZXPGHBgwYgFvz8MMPT506lTW5YsUK3NlA3nrEOOC20gJHeX1GZOOII7hjxw5uRBfkDUKuuI0nIC3ViQ2YcaSlm2aybZhxXEP2eHqEf0njploLwWgwSswFdwnc1aYwKxOvBYGpa3K9LRigAM4N+k7769ata+xzCp4wGri5Zq3UZ/jw4XhaIgP9YkjRF6RlOqSufyiMslOdfoln7woNEsjhbmKyRo0ahUuNq010x6QsXbp0//79Aa5PoCS+HSrMXRDSU81x+Pyr+XVABg29wPYytmjKbbfdRuBHx/FQsd4MgjNKDDKSs5IZutTUVEId6YtAZ+kR+fRo3z62WvNtLgw1y4MqLAkGwS2qAWYTE4Fn7IBxwG64KrWDtMlREi0I3cS+sQF96lOfYiXT2eXLl69du5bumBI23LeZa9sTRoDxZ80zjM4WyY0YQywtkhQUFBAmSWGBq55q6An6S+MYMRb27t27Md0ybixO7rVt2zbCP3ZbdkMpz1Up4IlUIVCR9Yz9t2a9DhYDBTCVRFbYRgIVU60OmkVgVhohGfrFUI8fP56wk5XGXGP30C+cBFPaA+RnBCjJ3WmBCTIXFOVGcwNCIGzQjh27Fy1axnH//oM1NbVy5NKJE6dKS60vjyeHAlLGsVkZGWndunXFXM+bt3jv3v379h2QwhwpL2UUMYJyDMTO+gGbOHr0aHbWLl26YH/Xr1/vtqO4wr06duw4cuTIW2+9FavNBsAO5PqsmCNSY6XyNOuY1F69enEvtu3Nmzc3+LKGG40VwBX877179zIaeAPsFh9//PFH9VmyZAmbAYuWMuxSbsI359aueI6Jf9hNO3fuzN7D0AUyYrQf4C3YUOU5xdLS0gBjUW7NHixvomBbdR0Ta3HUHyJ8KfzaMWPGDB06lCrE1cS9gciGYGy6OPdMx9atW2XpEqjgBQJtspF7OmqeLTPj8v4QFhuOiOeME5WxzplxggciJV+yufUrQJAQRwfXAflxUAJx4mUu6DW15J2E5oKPaUUwihG0oOZ0U14wMdcaiWfjvuCmONasHOaUfvl6CtkVGkcw/DPWMKaGo7ngY2wpgCGSl6aJf1gDgfdLJh3vEBcWv9Zz0vH5kIRJp4xE1KbmdYReA1YaS/jwww8T7xH2yPNWBD+ub3ZCPAaZHiGzGK7p06ebntSxaNEiljFXMVxERI59YBhZHhwx6SyqFump1/lqPtiTYcOG3XnnncTA8sqJE8uBKDv9cjwKr3AVLeNIeaniH7QsPz+flcbgsFS4L5liK7AG2fYvzyKYFBYC7z7msbv9hl6ibrojISjLmKkkB+M2YMAAKQn2cvDeMtaDbYsqGECk8lzPRIzYZDrO1BPSuM2yZ8ucJiQkEICNGzcOIWlz586dvgaWwlhjFipHajkxm6LccG5ACEQMM23a9DfemDZz5tw33ngP5XzvvRkXLlgOyvLlq3bv3ks4tHz5Ggq8+urbL730RlmZ+ZAxlyhw8OCRHTt2rVu3aeHCpStXriWfI8GSlFEEN4PVNGgE64YFxz0izdaIa2Wu+QB3jcKDBg3CmLKhnjxpvXFRaPLe6bUv+EDsduw9+J04bZ5v0rsWcAt6hC+FrRefgDRxjitsTmwzjBveBqduXhctNF/OJkwuVdh7CgsL5Zsk1q1bJ1u1VygsmHO/MONp9u+E0iDuoMn1CyovzzuyF+IcuN5IBsft1pxSkhAIV4Bb4Ao4ry76ISIiIt3+RX8cQbZnKtI427y8pY1V3alTJ7dby91dIYdljGeDtOzfeDkyy67s2bOHBmXGcQV8+dmejQcCwuOAptg/hsPEeT4N7wmDw/CiqtTCDw7EjWP6cKfkbYFr166lR02T1m3i/MPUM61Iix5JgOofohFKsswInHJzc137Zc2ct5VD+NetWzfMEQrLTDEsvrw0V2iKod68ebOoOQvAq5ozF+gUS4KIIhD5rxGMAyuT5Qe4416ngNV7xv6OPhKUwWZ69gi9YI1Jj+gdS1rqUp5VxFqiBRZGo55scqNRy6NpyEua2ArsEtNNX+gy+YwSlxCAfvnvApPOmmRyUT36bnL9Ih9T5BZE2kD7jBXrh7CT0IhNyq3jslYDAZkxUxgx5GHK5K19aAFLjqtFRUVMjZT0g6xnppg0DZL2up4RG5VkxMRCSl3Bq3JxSvnevXtjS9FKdmH6a64pSivhBoRAixevGDiw7x/+8LNbbpnkpmkCW93QoQMeeeT+hx66p6Kisri4nq82dOjAm2+exKXRo4dv3bqjtLRs06at8rNCCmCYxFTJsZnQSGxsLPEGm0FNTQ1TYy74hk00MzOT/cC1fOBG3w0qeq2LYLhBI0eO5EYY9L17iZwb8VkUk2ok3OLgwYO7d+9m45k0adI999xj3vxRn7vuuos9mL2K7RBvw1Suo/nz0jT5CQnYqnFzmSCiCHHrzbX62ENuYc79guNFZMKRXZ9Io8FZ4KbswfhSrKvOnTt7Pj/q9dYIj2dDdI3FYPyPHTtmLviFnuI9MFnEP3gkeDYkuDU+dJ8+fZDZlLPh1oI5t8EtOGT/+jvO+sSJE++9914zxx4QkFMeLxOkbotAx9E+FAr3lOV0vqEvnWPoxFVlIpC5S/2vXfLsoEAmY9K3b9/u3bsfOXJEnhI21xqD17nzRVJSEu4dJgIdwfHyX5GriCQjIO92MxfqoAv2zes1QiYLDDeUoaBfrJxArARlmEQKoy/+1XzIkCEURioaN5WDksrKSnltB12YOnWqCC+9cOWOO+7AlUdDWT/E8zKYxFcoOKqKg4vdIK5wG+QAsSfHquh1BbYgRK2oDPOO8rK65KZsEwRFBADyYrVkeoUJpafYCuwDSmFy/ULLrLGuXbti2Vg2LFS2CXYl4kZ0Kjk52ZSro1EjQHViDJqizY0bNxJsk8AosaQLCwvpkSnnG3pEFYIc1G3y5Mlmsj1gSQwaNIgRYz17NbD2BNYbN0Y1PT2dKIhFgvH3fPlIUYKcGxAClZWd79DBcj7S0lITEy0HCJsrOxMBD0f0CnP92mvvvPXW+8ePHyfHK926dY2NjZk3bxFeAmmT20TQW3mEDp4GyyuUuezxM3auMDvV1dXyhChuKzn+q7DxsONylfJYRsnE6IvdJ99XRa84FT1h42EPwJfFXrM3BO60+WqwQeQ1BJww3PEp9q9SeIVtZvTo0WzDuAuUZ0BM/ZajaV0gJGC42LHwOHFz8ZXNBQ/sUQ/oFkwxOytOEr4FYQYKy9ow1zxg6hnDLVu24PXijXVz+UpxQdaG1xWCE1BUVITfTN0AI178AwTDrWdBIht+LRVPnTrFfYkNsBumnAtut6ZTuIPIjH9z0003mQn2AEeZGccbYMaJLQORLUAwhiwkpCWBd0UX/CwnhMdDotgO+/vuiBOIFsy1hmA0cHPxgJlQtEleAzHXAibwZUMxnFT0CDlxuRhknE6v8w7k45nhxtEvKuJu5ubmmmv18WwBK8QaYMYZGaamwRgSSkpK5CURVo5/NR81ahQeKmueMb8Wat4iMCb0mkGmR+j+hAkTTAc84NLIkSNTU1OP2j/1Iwsg3P7qZywt1mPbtm1LliwhQvA1U36wl4a1NqjbhOquSAtgzuuD2GxYTAdLOiYmBsUhk2WQlpbGZGH0iB98aShtMkp0H4uB7mBzRGb/UIY11r9/f2qxkgkGWKjYWFYd4yYCNBkkx/iwFLFChKBEMiw2FjNawE0DEQ9JkAf9ooqf9cwl1jOzzH6KnXRdz9zF14BT3nmr3rp165wnPRWlVXADQqD+/YsOHTq6ZMmKdes2YjIwEBER4YsWLSVn3z7rIz1nzxavXr3+sccefPLJh4uK+nhaq6qq6m3b2AvDevToPmPG7L593b9JrEk0yygHJ2K2fCFlGN7i4mKsJHNBtGOu1cFVLh05cgSDiIeXmJhIGfxCNhKv5SmGF4gBxWjiulFF7uKKKeoDUygAWDnyDgQCM/Zm9vgAvZBG3cWBnRVfh72EbRWjj7+Is+gV5MFn7dWrFwPFUDC8pgkPP8ArUtIPtBBIMU+oyIwMGTIEb4COrFmzxqsrIBIGCIWZhQEDBtBxOrtixQr6S7PSF1eYHQaEbRIviuCEeIat3c0/8HNrHBpGFZcCDxU/g6O54Btaw4lhIgic8HvmzZtHr7k1OSxOt3shIUfXTGacfR2HhirMOG63zK8nzDhXCwoK8J8YBFTGNNFskAcnQ5x+lt+yZcvwz/AzkE1GlTKSIEdeIiO4RQCEGTZsWCBPEjug3f369SNIPn36NPPYtF6ISIHAuOEjIidTuXr1anw7TIrXfpFP/LNy5UqiX9aMfKRNGhEYJdeJc4V8Zp9okGAbE4FnL437ApuGC0iwxJzm5+cT3ssUe0IBhHHUPJAFKUi/BJPlI7NFQO8I++k4hovRlo9keIWglGWGZcPbZtnjNFNdBhD/nvCJ4AclWrVqlei4M1kO5DCAHOXWXjFFfWAK+UbMiK8NixyEZJ2gicRyxDxiYVAEQhp5LWv9+vWokmOjpFkSiE2XWWkEwCww1gxTLFcbBN1hbOW1GsaHWAW1RZuQwZRwwblpIDD+GG3sHtOHjixcuJDFxkyhp9zCFLKxe+PeMgOCxWB/ZP1jxLDVZrI9kPXMLLOS0RQG2TThV2CGl4GlFvOC8WHk/RRWlGDjBoRAo0cPR9lefvnNNWvWh4eHR0VFDh8+eM6cheQkJSXySEmxXjjmdPr02fn53WwdS5dLJDjNyEgjXsIP6N69KwaiT58CabkpWOpqWw47YTJDAmwfBh2v6KI3uCQBA1sC/sfs2bO3bt1K9MIplxhbOH/+PBYNnxWHgL0En5WJ4yr29JNPPsHKs5G4lcfa4jxRRVxPDK4IwzQBg8zG40sk8mnEnoh6eOY4IA8bDzsNWzLysCmaC74RScxJY6CbuBF0UN6B4Oa7uyGbFsub6NF5PhWsdWbv0/TUdLs+3MVrWOKKDIgcG4uMGBELLgIhkFc3t7HtszaGDh3at29fFgA79KJFi4g32EGdhUGCU9YSHvzMmTNZZgwOVYjETBOBwcgz14w8Q8otGEZzwTf0Fz87Ly+PFbJ48WK2duIoXAHyTYk6ZFW49hqxuYvMOL3zP+P0BT8AT4vy+CiByBYgeCd4Y4T6+EB4V9OnT8c9ZeJYLSx4hpcjs4mbu3nz5rlz56KeWVlZY8eOJXAyTQQMFUeNGkV8SJBJOyY3YBq1JuV1J+I0bofxmTVrFsczZ87QF+kX0Ed6Sn/nz5+PVcHnQzzG2TRRB/f1c+u4uDh8u5ycHEK7jRs30qy54A1Rc6IgHDssmP9Jl4XBykHN8X0b7D4F0G5uIdBNeYEdSDiZSOhYjOZDg84yZhxYTuaCB3SWuUBfMFysYfRU8uXZh/Hjx7OiyHzvvffQcdxxdMptETJZbApEUDRFLaku2FNk4X8LYBwoY+p4gzJbtmwhEtuwYQPT5GpnaOHEiRNEOCwV7o6hIwIRvUYebDKTxcaEmixYsEBslEwBdWkE15+dDitBs0w9+52fsXKDESNaJiyhEZSUJcQwEqt73WvI9N9HN4hekIcpoHeYUKaAxplKtyc4aNbzdgwXM8WkoNpMn//1zJrHwJJgMbNgHCG9tuyA/adlVg53YWoa3L8UJXi4ASEQ3HffHX/+8y+/9rUvsalzOnr0CE55fP3rX+rZMz8hIf673/0Gpz/+8X88+ugD5FCAoySioqI+//nHKYCTsW7dpsGDB6Sne3miJVBst6e99Wjc/h3MiMFiQ9q1axf7gVfwb3AI6DIbALvdRx999Oabb+Kerly5kh2Cq7gjhEaEOux2GDWsOfsHNpfACftIybfeeuvjjz8m4MGrkPK41OTjrFB+0KBBODdujib7Oi4O7RshPGDncDOg0hdz4oFsbDj0OKDsviwJ/+WhabNMLSSXt7vk5ubiQ5sLPsDrkqfc5PlX9lfJF9mYGpoyfa4Pw8i8+HeApI9gzuvj55KAW0D4wQ5K+IoT41lecsCcNwQlae3222/HaaBBVsWHH36IJyELA4hOly9fju9OPu5F//79J0+ezK7p9RZ+7otHwo1wNdhr2dfZ3c0FG18VxfXBbjCDrBAcIycy98RphBnHmyESwElixvPz8yXfFyx1edGAuxBoecrmSzxXvJYhE79txIgRo0ePxrFDH9955x1CHdSN1eKo3pw5cz744APGnP7K10/7d3e8gkHGjUNzGSg8LVvqhsV2oHCjbkpIw2KYMGFChw4dcBzffvttDA5mB0dK+oVGYE/wuVk/yCbv1PIMX0Hk9Cot7iljwuzQqR07duDbmQseiJrLm1cJz3A0zQUfiJrjXDJWWEVHzX3BWiJYwgCiEUA3xTgAa4Z8AYMcyBv2AoEeybvguDU+NHbS/wThbefl5TFceNtMASPm5A8cOPDWW28tLCxEx1HkadOmSVwqi5DuMHHkyM+S4hDTiNQVuC/IuqKwmDs3iGoYEOemXmGDOHz4MOuEDYtta+nSpbSGDLB27drZs2dziUnElUdg1w/z0AUy0SPEQEi6QF1qyfvWaATNmjFjBjnoO7rGAqCkqdwQLDy6TKDCKqWDWCqMYSB2xg1f+awxukOCbQ5T1rt3b2yCXPIDs88GRAdJ0x0WgOT7An1kPbNI6AIhImvGXLAFE8y5C3gFjBj2nA2Fe7E8zAVveG1BUW4U4c8884xJNgTqBNYTVpcvs6mQNheaCpbu7NniXr2sr2wyWY3h0KEjr7zy1mOPPZSR4eXdVgFgy2/1gv/Wv/Cw8MrKKqwnHWRv86XwQQ6jShfYRDnKK9rs6G7gf7PDJdkfR2bw6W9paSluJbXYgThiyMQFIY2Bw2PG+cCAykzhH2DsaIHG2fid8uzopClD/HPzzTfjazpbCIEWJbkvCSriWRpRXCCTljHBEhgDUm3fvp0jFp+tVzLdQDzK40MQOVA9JycHB87Xywtsn1h2Njy2Z3xEHC9zoT6yy9IpirFlshgYVeQn3mOsxowZI9+dZUr7gAJsBownexWdks0YIXFxcEqYGi6ZnrvALFDS/+7LGNILCtNNesHWbi7Yz2EzyIjKhsR+7/VZTCaIHtERohFGTDZXVoK5bDfCXOAp4gISPATyVCizgAdAcEWz0jVgeTCGjDYLibWBVMzU4MGDp0yZQtTq6cgSNrB+kEru6/ZmJ4FhkfYZJZxaGVUGhByCImafim7TimwyfUSePXr0GD9+PHGU2/Qx4/htSJucnMz6QTXoCGtg5cqVVVVV+EOI3eCMM7CsVbpAdWacpiSf+9Iyi4E1jMzII/lusCoYK3qH80Qx1yfRaZmeMt2MCaOEqHSWLjNNVBFVZT1cvHiRDk6cOFE+0eEpMKuLGAnxWBvMu8mtD/MCeE7oOC4RERGK7Kikf1Bt2qeDBDYMssn1DbPJ6qVf3JFVx9TL6mUM6Re6L7EQY4KPNW7cOFQPt9JTNcSr9nNfBpN5ZEEyRHScUTIX6sM6oQzhFumxY8cGouaApUUfGXDWrS+TAuyYdIQ4YfHixUwWc0dnmcRz586x2Jh9GiGHfHJojWExNX0gb1djdTGb9NrtVReBm9LskiVL6Ii8gOZr+QmsNIRB91lj9IXxdNSQNcDQYRIpw00pwFghPzIzU7IIkQcfHcnZMuQ3oKQuMP5SmATrkG5a9q4+ZDIFrDc/QjL7SIgALDbWiSg+90UGBGDZYNMwL2xYdNbVdlERu4c1ZqCYCGqJ/NxX5OeIkmI5qcsW5jmVsoQoL69e0pq5YEP73BqpmBdufdNNN9F9t/XDdDC2bAFYS2Ytw+XrodFruu/L+tERbBR35xaYERYnc+HWuJhBhoJLsrtRmCFiPdMaVbhjg+uZsUX3JYjFiKGeIjOaSHdogZVpirpA+2gWt2biWIrYYXOhDrRbZoqhYx16qnBrgZUD6AJaYLIaD1OJyWJ2sHsmq0moML4IXJgbGQKhNmyvTR6v1NSOd945laM5bwpW/GOS7a6Eh0ecLS5mK6qsrBTj1aC9CEKQmQliDTH9eDAcPcGe4lGJqcJm0VkMU2Zmpiw7ViEjwFaEDWU3wu3AZuGCiFFmvnChOMV8S6CI5aU8N+V2uG74i3iZWE/XLZliiAQYVmoZOTxABrwTZ9+iZaYDqfDDuKNkukHLVOTWdASBe/Xqxbbttjk5sGjZaZA2Ly+PjcSXmtEXDDobHrsR/igdR3J2RxxcBo3R8LoNuIE8yMa92JCoJc46Y0tTiIeo0mU3KEao6dXPc0A8eoF4NEsvXLd5Zo0Ro5vswQjvy5OgCpNIvxg3tnwacfx1QEI8DITnErfw1YgbFGNYmCacJJoVh4Duc2QlcIlJZBtmedCsq8wOCM99qcgaYII874tILD8KMIzchTUmbgoDQkVuRA64TSu1EIAjDeLZ4B55Lg9GjE2aIUV+ZpwCCCNmlBzCYHTEFPUN44lstCMz7gypjCddZlLQOK+uKtAp5o41wEBRzM0wit6hp1xikdAavUZBgKsIzIjh94ijw63pr1R0hWWDJDSCXvt6FpkuMH3cgjtSEm+M8NiXzG7QdwIntJguMEEm1y/cjkmkU4DYzB1zQaeYCzrIKTLgT2NSCEiYBbdhEbgvQ8d9Wcle70stusCcMkc0yCIxF+rDTKHmuLCsQNQcY2Uu+EaWFgLLpMuC9AVy4uNyC2oBCxIXk4rAmDuZTDRGoEEjIwuGiqwr+u51ZBhMbodTizUgjMdoe10YDlxlRqjF4NMm9txVmxg9WkA2JovBYRFSEjGAuyMJIzBkyBCCVaYMxaEpU7NuC2AKWHgsVzF3btAgpg/7wDiYah5wiRZYk4jH6HELWwmqaRlR6SYThxa4SS4gJAubBcCAy1UMFEqBYHSNNglsiH9YRV7nUewMnUVCVjhVzAUbJBGxaRk7wzbk1cpxO2Bw0EEm2uQ2ZP0YPTEvdJkR5u4Ml7lWB+KxbTEU9J0uUIB+EZGybdHmyJEjfam8K3SBe9FHJoLZZE7JFJmZdzrudWSoxdhSCxVGeIbXXKiD3iEbEiIby9V1YbQuDh8+zAjTWc9NJHCwMEwKQxqII+EHFcYXgQsT6HtSxSYCSiX2gjVtrrU+rC7bHbcf5t+VyKjo8+cvMgeMGjqMIQCp0IqQPQljinE3Wd5gcWDLnPVBLXEjqIXzARg1rC3WHCOIMXUbClYCJbkL64yKgMmmMA3SrGd5aZ/FbQ+7T2hBfC85pSOIhDC0KbbYF1ISzeHWGHqnBTe4O2UQgwWMsZYdyxOKYa9pkE6x02OvnRxapqLb5ucV6TLLibuw1cl2iJz4iPRIynhC+/SUYfSz9qQXtIN4bp2VfRSYO0bSz07DDEpJ+kJJ1x5JI9xCZrNR2xWysTAYK1lIsgiZVtqXtUTCV9cCua+0zwzSa4niyKQv1GJ2mH0qek5rg8PiOqSyMGT6yEFacrx6M55QhahJZEMYycRgIhtiIxsC+Op+4MVklCwtraqiawwC4gG1GDo/80XjLEjEYxD89Ii+07JoK8L4X42uUIvuU5j2mW6TGxj0i2Uj/UJO+sVcSL8QgK65rnM3ArmvmAgmiKaYUJNbH/oras4CoAwCmAu+kZUjJoWx8jOqIFOMDObcBzQlVtec+0CMCUc/cyTLmEmnL/4n3QFtcgYB8+I5CLTJTek1LZMQaJnyMlngVcUoH8gWwMg3uN5ohEWCkLJa2Iaown3FyJDw3wICM3RipsRVoiKwNsBXXRkZukBJRsazj64WjNH2bEfElulwWy0NWj8KyOKhg+C1cRGPZmVfEMPomLUA1zONUIVFSBc4usosOaZofcRiICTCI57JrYN8mgWRzf/sBDOnTp2ipxkZGa5z11hogXZowfVlwCagwvgicGHaRAhEYIldi4x0HCOJfKyOS/BjH9sRAlVX16LnmHIMEFraehW1OTAeEHj3nfKkA6yitAVYFSalC+Pa4IxwiA1vqPYrJLnhk9UcO0NdkFq62BSlreHz+cKQgbBt6dKVFy7Ir3djK+3gx7Kalu2ThBhC+6pi7QQSAZrzhnDKB15FaQvIkhBMltKimMENueE1vdJl0xowU3XjJsvc3sZkBQxVdPNSlDZLS74KVFFRsWPH7qoq673phYW9EhLi9+07cOaM9fUg3bvnpaV1dD3NyEg7deoMOc5pWdn5bdusry6hYq9ePWnN9bSk5FxlZeWxYyc47dKl8969+7nUu7f1oQJpNjo6itNY64O8Z4qLS86ds77VHjHOnz//61//5bHHHiwoyN+1y/osZrT1hSo9YmJj6JXdM/5bX8AVFRVTXWO9+6KNvwqkKIqiKIqiKCFMS34dwsGDh59//tVly1YtXLg0KysjLS312WdfXLBgybp1m3JzOyUnJ7mepqenffTRzLfffn/9+s203bVr7tq1G/785+c2b9526tTpIUMGrl273vV04cIly5evnjVr3tat24lSPvxwJk0R1RCJvfrq23PnLtq1a09iYmKnTtlz5ix4773pFBYxiKy4S3x8XExM1N/+9tLq1Rv27d0/YEBfQimXEMjqS3hE5OXLV+iaE/+AdE1RFEVRFEVRlNCgJV8F2rfvQGWl9fuYO3fuOXu25JFH7nv//Y8HDbJ+aat79zxquZ4WF///7d0HYFXV/QdwkpeXvRcji733RoYiCqioiLtWxb2gtrW1pdKqdfxta7Wt1ipWcdSFoCjDIGDYEGbYMxAChJFJdvLykv/33t/J5WXBy8sjkPe+H58355577rnn7vPjvpH39tvv33HHZG9v89y5C26++brTp8/4+flFRITJY5/vvltsO4qYJy8v/4EHfvbttwv37j3wm99MW758JRYnj4ZGjRpeUFD0zTcLX3zx92vWrJeS27fvXLly/aOP3vef/8yeOvXu7dt35GTnxcS08fbx7ta1k6+fj/7GN6yZBglvHz+LpZJPgYiIiIiIXJgznwKdPZv/ww/LFi9etmvXnri4mGuvHZuWduyrr75NTt6C+Gf48CHp6SeM0dDQkM8/n3f48NGtW3eUlJQiNOrXrxemrl69Yffuvd27d+vYMcF2FAFSly4d27Vru2/fgaioiN69e2Bx+fkFWVk5iIX27j24a9fesLCQoUMHHj+eISWLi0uOHTvRr1/PzZu39e/fOza23aJFPy5bvipl28627VrHtGujr4GslhYCeZn4FIiIiIiIyMU5MwSaP39xmzbRV101qmvXztnZOQhpkNm/f5+ePbvt2bO/V6/u3t5mY3TQoP6octKkCcOGDRo8uD9CGkQscXGxSFutVtQfGhpqO1paWhYSEiwhEKrt0aNrRsYphEAJCbFt27aZOPEalET8Ex8fe+DAISmZm5t35MhRNGPduo1BQUEB/n4RkWGDB/VD9JV5JrNPnx6oR1sLfb20EMjLmyEQEREREZFrc2YIVFhY+NVX327ZkhIcHIRYCDHMBx98unr1+p07d0+efH1oaPCsWR8bo4iFrNaK2bM/R3m8+vbttXXrji+/nIe0j4/3LbfctHLlWtvRgoKCsLDQyMiI7OzsgAD/+Pi4goJCLHTYsMFbtmz/7rvFKHn69OlBgwYYJUtLSwoLizp1ar9//8GdO/eYzeaPPvpi85aUvNy8u+66JTBQ+0kcbS309dJDIHNllfbDLAyBiIiIiIhclWv/LpAW2KDpekq+9ED7T18bjZEQvr4B1krtR+75WSAiIiIiIlflqr8LVB38ILLR4xxJ1Ax56qHmJiIiIiIiF+XCP41qE8/UeJZjhDraX/1/iYz0PCIiIiIicmkuFwJpoYwe0Wgqq/8iUan9pyVUjp7UM/X/pLCqhIiIiIiIXJTLhUDaA58qD+2l0vpLSEKPkfSExmaoTyUiIiIiIlfmSiGQFtto0Y0R0uj/68maqp/5GCq1B0RaQtVEREREREQuysWeAjUUw0h4o70kKqqOjFR8pCapwkRERERE5LJcIwSS2EbXyni8g4T+MZ9zn/+RRz3yv/Yf/srzH+2TQfo0VR8REREREbko1/hdIC0Ekqc46vmO/teIi6oT+IM4x3ZoO6gKDArx9PTi7wIRERER0eUD3VSVciGXtpvd0p8CVQc/2qGhhTGS0JN1SaSjhur5jz4u0R1yVa1ERERERJeaa/dOL+HatfSnQBICaQn5o2/LcyGQnoHYRhsiWw95JEfRAx89HqqqCg4ONXl58ykQEREREV1y6J1KQjrhknYN6GOjsy0JY9icWmwIhGZ7yJGhxTRahkpoeVrAY6Qk04h9WqmwRx8xQiBtGBwSZjYzBCIijVzuMMR1ABcEXBnUBCJyIbZnuslkQgdATSC61NA1lSHgELVYLJLvGnDGIZqQhJD8ZtNynwJpgQ2apae0hD7UxkR1An9UxHOOhD2S1KMfDPAnJCTU29sXOX5+frgIXpL9QUSXiZycnN27d2dmZiL+iY+PHzhwoJpARC7k1KlTKSkpRUVFPj4+nTp16tGjh5pAVBP6hwhCcJyocUeVlZWZzWZ5AHJ+ekdV66kiLT1wyXcN6GNjO2AFsSlka5SXl9u5Zc7D/t3UEj8LVB38YLPph4ck1JFiS49uJCm0UEeLdrS4B9tIJ5l6qqqqoKAgXacWRUTu6uDBg88///ytt956xx13vPvuuyqXiFwL4p9p06bddtttDz300Lx581QuUR1Hdfn5+WrcIZhd6lHjDUOnVIaAPqpkuh7pfoP9W+b8pBJ7dlNLDIFAOyzqo21Efar2V/2n5+lDm0k2tHBI/lS1kkdbl9OX3RERERHRJeaULmKjKtF7qVr8o/VQXZGsoMA2kaGa5ij7t3DLCoEkgNE14fd/qtXOQbnQ0NCYmJj4+Hi1QCIiIiJyewkJCbGxsWFhYWrcIZgdlaAqNX4h6JpKL1aNuxZZNQyRRg+8UVumIfbvpkaEQMYHYy7pJ2SqPLSXSusvIQk9RtIT+KMdNdXPgbRs2786bavLn0pEVNok8Pf35+eeiYiIiMiAziG6iGqkCezvZ6KLKkNJuCRZO0DaKT1w+3eT40+BtO8KaD5YXCtEPlrwowdAeuJcnjbUAjP8r3+Tmww9jKHJw9NT+1InjcnT0wsvE2DopcMG8zLrhaU2IiIiIqJLTyIEl3QJV63RIZDECVartaKiory8vKysrLS0tOSiwyJKS0rLSkrLS0stpWV4VZThVW4tt1SUWyotFZUVFVUV1lYVla2slR6VrTyrWplatfLSXh5eHoh5TN4mLx8vs6/Z7Ovt4+fj6+/rF+AfAMFBwaGhoWERkZE+Pj6ydmpVWzgcVfr7+84xjjPbSbYHX735tpmi1iRjVGBUcjCU8rUYUyVhCzlGAYNesHZJg0wFY7RWDfpEjTGqt0Ix8oXt1PNPqndqrUzR0KRa+TJalxTAUBIGjKoSOtupelmNGteprJqZRBcVjjd1gNY5Bc4/qVYO2GZKGmTUgBxVo15n3QKGWiVVrs52kqhbj5SpO6NtTq1RwKhUCMYk20xRay5ybXIA2O70Wjkyaksm2RarW0YgXyZhqFemSL5tWsoL20kqq7oqyafmxC1/8TTiS7EBp4EEPwJpkEmqXEuDgEd7MKSTB0KAtMRCoMq1NNg7hYWFiB3VuP5kMDAwEGEediKi1qKiIkSwWEFEgcjHWmMWlC8uLkY+RpEJ2LPIRFWYS+rB5vL19Q0KCsKkgoICFPbz80NJ2VYWiwWFMbu/vz8SqA2ZcnhIAWxbTEIz0ACMIvrEUKAqVIgjCrUZDzGxXC0CLi3FEuX7423JVMThWAvUKTUgEzWgkbJEWVmMogwqRwHbzYK5UBg1o5GYHQ3GVBTDamK9MAsmoR7koBJMRTFMwgpiRtSJBCrBWufn56MMmo1ZZLkCmagQM2L7BwcHY/UlXzYUhigPMoqmYpLt5pIdgbnQbAxlc6GA7CxAm5GDlqC1IPVjg6A8asC8aKfMgsKoHy1EYeTQBSUnJ8+YMSMpKQn7burUqbNmzVITyA7GCQU4JW0PUWMSjkkcyciR0xPHqpxrmIQhcrDlpTY5ATGjnA5yUqM240IBKIPDHvOiEjlJcfLKSWp7SoLt6YbasBQUw9IxFxaBGlAPElLYuBTIyQWYJKcYJhmnmFyLsF4oieViEagHBTCKIQoYF1hMQlXSeLQNmWgMZtfr1k58TMLlTuaiZpCYmDht2rTU1NTo6Ojp06fPnDlTTbj4cMDgQMKhiwMJ+10OVByZyJS7iRzVOEikPMhNAYXlIJSDHIcQRjFVjlupBwc2DiQkpBhuQEiDnE04DpGD2tAGmV3mwhCHNBaBSca5gKMRBy3ysSzjrKSLDVseVwbsL1w9kMaWR0JNcwk42HBc4QjEwQY4zJADavLF17gQCLAzbGH3SL4q19JgW2Ojy+ltkByZKsVanJycnM2bN6enp+NCKTnoPffq1Ss2Nhad9d27dx8/fhzXWaxmXFxc3759w8LCMjMz9+zZc/LkSeTjctmxY8f+/ftja+zfv3/Hjh3Y13LhwxCTMAuuoVu3bk1LS+vQocOQIUPkUnvq1KktW7aEh4ejAGo7cOAAjhBUiPMWl05Ui/Z069YtMjJy+/btOOKvvPJKLAIzotiJEyc2btyIazHmxaJl42Ne1IOlYBFoKnJs4aqN5h07dqxPnz7x8fEZGRlr1qzBLBjt0aMHlogyhw8fRpO6d++OzNzcXKRRGybJrsc9D/lRUVHYLEeOHMGks2fPolqsJrZYJx3uQ7gNYCMcPHgQ+QLriO3Qpk0bpLHR1q5dizJYNdQmmwJwXqC2Xbt2oZHt2rUbPXo07iuSf/r0abQkKyurd+/eAwYMyMvLw07B/sJ2ls2F+x9qDgkJwV7DdsOWQfrqq6/G7LgdYk1xw87OzsZewKbDpJiYmC5dumDDYr1Qz/r167FhsRmxd1AP7naHDh1C+7Ft27dvr7eOLoAhkMNwTOJ0OHr0KE4oXItwPOMQxSmAEwQnDg5a5OMAxtmBox3XAVx/cDZ17twZJwiuADgXMGngwIE4nqVCnCA7d+5EtYMGDcL5iJMao6jN+AkXnFMogysSqsVFBqeMnD64LGC5OJuMizkqwXmHkrjgoCSKoWOHE7lr16445XEz3rdvH85NlEQlGGIq2oYLiBFuYXXQflxgkcYphvMO5xrOSsyICyByUBtOcIxi3n79+mFGVIscnIM4c3F5Qc3YDpgR1zRcJFNSUnDiy+KwNbA4zCWj1AwuYQiE4wH3DkQauM6D3K9xnOCCj1sJ4J4l91kcD9ItQdyCkriM48aHYrjy48TBXQa3IRxFqArnAs4RHJNyI0YmLmU4C0aOHKkvsxVOMRxyOAtwS8I5gs4ADnicPrIIzNi2bVssAjcy3HwxCfm4YyIfhXFDRC8CZ41URRcVdiWuV9iDuOYgjc2OhJrmEnBZxnElPa5LEgI14t+ZpGVyhqCtgEbj3GjpsBay9bFetjtAhi0UrpvoBOPSiVuvQCcY5xKGuKh9++236JRjrTGKbgr6KLhuIiZZvHgxroa42KGPgqswogIcmrhD4xqNW7tRj5yNuGJiEfPnz1+wYMHevXvlzESnHIURLWBZyEF5XG2xrA0bNkgNyMT5jHlx7UbzkJYGY0HooP/0009Lly5dvXq18Y9emAUNWLVqFa7vkmMLU9HOdevWnTlzBqO4nfzwww/fffcduq3o36ANyEQCdeL2hjQ2C1pibBZjXdAPQ68LmwWtQhr3ITQb0dQ333wjq4b+HObatGkTEtg4aBLWeuXKleioyXKXLFmCrYccbE9ZLmBG3KWwUt9//z0aiY0s+Vg0bmkrVqzAXFgK8o3NJbEWtiG2pLQQmwhpbAHplqEY1mjZsmWoFlErmoqDFlt40aJFWDXMjqoQAi1cuFAWip2LFUQlCPCwYevdjEROhOMN5whOKBzeOGhxGONSg4MWaZwdmITuGq4bODjlXMPxj0MXpy3ONRyoGMU1CmeinFxCzgv02zAV9eOMwxmB2tRkfaE41LEIXMcwI5aCMAknPs5KtMT2H9FxguBygQAGS0ExFMZ5jTMdo5iEJqEZOCuNKx7gpFMz65CDynEO4oqBRUg7MSNOQ/Q1cVaiHjQGVwwsGg3GSqHBy3XYDjhhsTpoKgrIxaTuBVYWRC4PF2S5Z8mxgSMHmbhr4NzBMYY0ji65V+IYtj1CcMDjMMadDscYRpGJSbix4rjC4YSElMSxh2K4Me3cuVNfoAbHpNxlUAzz4n6BExCLw13YqB8twRJROc4F1IADFfdQNBXtxLGtKiJq4ewNgYx4AAlcwUFCIKGCiRZI2q8HdCoEghYd/AhcH6Fz587333//A7rJkyd37NgR1zhcyHA5u+aaa+7WjR8/Pjo6GtdE9CewKa677jpk/uxnPxs7dqzxyAIFkC/13HPPPcOHD/fx8UE+NlRkZCQ2I3ozWVlZKGwcHph3xIgRKH/XXXcNHjw4Pj5earjjjjv69u2LBUlJvbEaXOgRfYWGhiYkJKAluBmoCTqUbGinSD3GVOzEoKAgBG/oZmGlahXQt0pVp06d7rvvPjQGwwkTJmDt0P9AeIB+yU033XTvvfdiHX/+859jC+Baj5sHAifMhdnj4uKmTJmCuW655Ras+L59+9DdQb7ct8LCwlAMkQY2MkYBtxCsFKrFIrDFJBOw/dElQg5WFrdArC9qw+Jk+/Tp0ycmJubGG2/EKBaEnWgcmZgXteFmhlmwVbGbpKloNjbdtm3bcO9EY9AMxLHoXGLp2N24pWHGWhuK6CKRHj/6bTj+cX7h+MQ5hWP1yiuvjIiIOH36NDpVON9x0GKSTB03bhzOWZyD6JNJJThQG3us4sjHtahXr144iXDdQ81jxozBdQmdNpwXcgoLpHF24EJ02223ydJxzuJ0xhCTUE9UVNTEiRNxAgJaPnToUOMREEgZXOJCQkIOHjyI3qScYnXJWuB8R8QF3bp1wwmLJQIuyF27dkVVKIDrg7E4NBtXTqyIqoJcGg4kXJZxz5IgH4eKmlBNjhDcs3DkyBGCexCOHNwUMBWTcDNt164dTjRMuvXWWzEJtw+UwShOMdx55bIPUqGQUVQOaENwcPDIkSNxWGIuDHFG4JiUSTgX0EnAXQ8nS2xsLCIl3C4xSeohatEa/RRI4KTCGQgSCEkI0RJJ47EiWCOBtZOVlbVuubAKuH7hpg7l+j9k4rKFTKwvVrNQh144rp7oPSMH+SiACzGuwgEBAbh0yhu6MAvycY83qkK1xiJQDD0J9DB2796NSSgJMlWgjEFl1YG2oaeCeKNHjx7o2aPnZDxWaizsUAQqrVu3PnDgAOIo9MZqNUmagXyBdcGqIaJIT0/HigwcOBB9HWwNxDNoSZcuXdLS0rB2Mi/qwSwYYvtIwAMySe5D6OGhquzsbCmM2AltwN0F9yTUKSWxROQjdkL8g64VNun27dtrrSwaaZS3hXmxlbAI7LIhQ4ZgcchEtIMwqXfv3thuuD+hDGZH/wwRL/YpQkEsDsXQHkwyGkx0keCEQux95swZnM44p+SEQo8KaZwjCIEwCYcrDn6cR5iEg3nAgAHo5OFcA6lEO7Uaeaxql5hquKS3adMGvbp+/frhfMR5UStKQeU4HeS8QzPQSMwlS5SEccVDot6W4LzGWuBEQ7CHlapVRm+FuuJhfdG7xeV09OjRuBSgbZgL8xrvdrNnceSqcO/AvQCnBu5ZuNfgFqMmVJMDUg4PkFu5mqYfPCqlM466WlCtmr+6P6AmVM+CHGOqtEE7gvVFCz8/v/DwcNxTajWAqOVqRAgEckrgplWLFgy1TGoFdLJ2spqyvi0aLlK492/T7dy5E50SXNpw60W3Hvf7tWvXrl69Gh0OBDzoCuB2jh4z7r6rVq1KTk5Gx720tFQucxgiWDp48KBUhQRGZRGA+3qfPn1wZUxJSTH+cajW9VG2J5Yio3VhWVgilt61a9du3bohgDl06JDtvwdLwh7Yj1FRUQgJsF579uyRt80IKYAE2o8oAuuOsAehF6I+DHFlxxaw/cdXBDkI8FCP8dwftaGduFEhaEEmpqL3JpOwXJRHr+vs2bMZGRm4SQAS6P106NBBYhWBe8zJkyexUCwOfURsOlQoUZOtejcX7kyYEZsrMjISu8zYMrg5YaPheEY9MqOEgriz4p6K+iVyQ76xHYguEhz5ODtwlKJXZ/vwBIcrLkGYhAMV547tuRYSEoLDFecaYgnJQWHj8G5IrQJ1j22cF6gWF73c3Fy0R+XqJXG1yczM3Lt379atW3FZw1mJJhmPatGS1NTUeq94AovGKY9TeNCgQTjNcYHFqkm+FBAyKv8UgiAQ8Y/kg9SAhFyRcMWTxeFsrbs4cmE4DHBs4MaHQ1TenKkmVMMlHWcNjjEcHsatXCbh4AFJnwdOSdyJcKiLXbt2YRT5xuGKReNOgfsaFoE2yHs6pHIsSz7Ghrlwi8ftFfeaWsc5UQvVuBAI5NDHEHDqgqRbLtu1MFbQBeC6iY7+t99++8033yxcuFAesqPz0atXrxtvvBGXth9++GHOnDlbtmxBrx3dkd69e1911VW4W8+fP3/evHm43pXob6BHSVwQERqhHtS2cuVKuT4KbDp0Mvr164erJC6duFwaW9KAGjBESRmtBVPRrUdUgF47rq2IIhCkydvDZMZGwaIDAgIQAiFIQHtQD3Kw1kaTUCdqxrrMnTv3u+++27RpE1YHfQ4sHV0lKSOwTdCBw81DOk+YEbUlJiZ+8sknX3/9NTbvFVdcgQZLYUB/Sz4nirsFNjXqRJSF5crTGFVIf3ccbiSISbCmbdu27dSpEzYdulmysigvR2O9mwsLxezovWFZWCmVq7/9DzlIoCdn1IOQDPsUk2QXo0KpWZ+D6GLBUYpDFAebPP9RuTrk47zAMSlPmA04a3AAY6q8edVOta4POLbl8DbysXRf/aveUK3RawQUQw56e7gAfvbZZxs3bkR7wsPDcbJLgezsbFzo6r3iCVmEPMzBWYyOKYIcZBqLFjKKRaPm4OBgrKbk28LmQjAmF1hYsWJF3cWRa8PBj7se7ib79+/HgSQPYQw4QnAr+f7773F44FaOGMYIko1j3lA3B3Bm7d69+/PPP8fRDjiqEfyjWjW5lfYFCbhN4IaIReAeJx+dBVSF6AunAObCyYI79ZAhQxCw1V0EUUvU6BAI9FNMU2u0haq1CrJSLgC3/w4dOvxMd9tttw0ePFi6+IgQRo8e/cgjj4wYMQKdb1wNU1JScDVEzDB+/PgHHnigb9+++/bt+/LLL3E5RnlsE1zyxo0bJ1WhjG2/H9DJwOUbHXpcVREk2F5YwegT1OocGHC5xy0fnQD0D9C/R7yB7ggutbgK2/Za7IcVj4qK6tatG+IBdE3Q16nVJMQ26O5ERERgiG2CDhkKgNEBEmgY7hyYavzbMBKYBVsDMDtiDNsDBtXKuwrl4RICrQMHDrRv3x6ZRgNQp/yTMGZEGpESOkZYZWxqI9ASUr4W5EtTMa9tGeRIp9O2j4WWIzrt2bMnFofbGwqgmJpGdNHg2MaxJ0d4rSNZO7L1d5PWOtfkAJZACDOClFST61w9pAyo8WoyFxijWJCcGiCZAgvq2rXrNddcM3HiRFwbz549+8MPP+BMkam4GGISLnf33HOPfFxQ8g1q8R4esbGxAwcORMiEqx8uOMiRAtIGvS1V2BrnefsQGob6ZXGAxeFaqqaRG8Axg2MAhxzuWTg15M0LapoOUzt27IibOA4PDIcPH467hpqmz65SOjnk1Eg1HH6dOnWaNGnSDTrczVGh7Yy45w4bNuzOO+/EAT958uTu3btLPqrCvLip4ZYKOFBxB8TxLFOJWjpHQiADTiHXoNbHtWC9cFXt169f//79e/XqhY44+ui4oqG3gUtqQkLClClTcLHD6Pbt29FLwCQU6NGjx1133YVuATrxycnJyEQ9iBMQ5KAe1Na5c2cEUWoZOtSGyjEjuhGHDh1CP0BN0GF2FECi7nVZyCN4xE6YffPmzStXrkxLS8NlF5nyZQMOQAvlDXUIQlCzytWhMZj04IMPPvzww/fdd9+VV16JYrijoNkICI1OG4b5+flnzpzx9/eXd7thRdDdwR3oscceGzt2LBq5adMmeVBmwI0kPj4ekRv6QwcPHkSdiECMCArQDUI3CzESbnI7duzAymI10VoMMzIyVCFdveEK7j1oDzZOXl4eFm00FQvK0b/5Dfcn2doiJCQEuwz1y8MuFAA1jejiwFGKK4YcpXJhQSaGOKQxCecIzgIcjTjXpDwm4VzD2YcDFd0sHMCYF5k4j2ReCZAwF2Ik42KCTJlqwCjgPAVJowacFzg7cAr71vw5LJyV6BTi9Ee/8N577x09ejROwCNHjshUtB8BEq54ffv2RWex1hXPFq6ZqCcuLm7//v2oQU5bWTqgtWgMasMVBi0pqP65IQxRUrYAymCqXGABF1h5oktuQg4JeRCEW/a+fftwz7K9jCONfByKODx69+6Nu63xT11yIEn6POQoRXR9ne6qq67q0KED8o15cXagS4CbBSD+wX1E8gGnJGbB7XL8+PE4hnGPNp5BEbV0TQqB6DKHCxxu/wK9AdxxMczNzcUlDDnojkRERKCXjJLSVyjSfy8Vl0tEBehqG90X1IO01AO1/jkT93gUxp07Ojoa/X7pi6tpOrnO2l7TDSiJ3g+6DmhM27ZtcSHGxR2X+5iYGHSSEBhITGLbAFkRNX8D0CQ0pk+fPvJ2l/OXx70HNxUkELegH4aQDIvApsC6IIJCq4x/lEW1GMq9CvmI91DedmWxHeRDDmvWrNm9ezdmrPUjPKhW3ueAJRori7sRwr/Dhw9jw6KMVFjv5sJWws0JHaZTp05h42Dt0FQ0GBsQjcFUVGs7IxqMsG3QoEHYmAh0UXO91RI5EQIYHNU4F1JTU3G04/jEaYtrTnZ2No5wXFtwWOLMwrmDfJzXOClw8CP8QGcLpxVOClyUcI5gXswlBc6cOYN6wsLCcHKpxdh8gBuQRrWAGTGKwpj3+PHjOC9wzOOstA2BcCKAMTsWgRmlW4l8DHHBwZklUwElJd+gV6DOU6yRfJAjLS1NqgLkYyiFcc7iHM/MzMQ1AVEQKkRhbA0jDqy7OJmR3AeOFpw1iHBwJOA4MQ4eIUe1QAE5bOqlHXz2/asuihm3AxzMtmcTDmPk2FaFux5u8bij4VStddcjarnYH3JNcnVDdLFv3z707AFXLvSzEZ9s2bJl48aN+/fvRyaGKJmQkIC4aMOGDZiEnD36T5oGBQWhoy83clwT09PTpR4UOHnypHQ4jNs8Ot+4OHbq1AmXZvQ8JNOAYlDroinz4t6PfgB6A/3797/11ltv0yExZswYdKSw0JKSElSOKzJ6M1g62iYrImEV2DbDNo0eD9qPUArhgbS2VgEDFoQt0KNHDwQVy5cvx+0H67h169Z169ZhKYMHD0YXB8Uwl8yIGnCvQqcKvRm0Sjo9Ui2GCL3QjUNV2KSIwSTC1GfV5sWaYpbu3bsbKwvXXHNNYGDg0aNHUaHUD0gYpGYZohfYtWtXZK5fvx7Rnewv7FD0FzvqjJKyxICAADQDrUWTsDqSSXTxIJaIi4tD8I9DetWqVTt37sRVCMdqcnIyTkacHTgxcTQuXbpULjUpKSmYhI7dwIEDcRnBmYvZcdwiX47wHTt2oBIcuji8JZJBGpeaU6dOyTXh4MGDOLOQj4sMzjuEPcjctGnTypUrEXj069dPzgu9dRqkcS5gFpREDVgQripy5sq5g8aghdr1bu9eidZqhSUoA3I2Se8QbcaiEdtIJoYC6YiICKwarmNoD9YUdWJ11q5di4uM9GUxl3GBxeLkAot8cnk4QowDCcc2DiTcsxDwG9dqKYBbAw5yOUJSU1Pz8vKkAA4q0GvSIMegsmouwmCbiSGON5xN0lvAGYeDv1j/JiFMlWKAWw8ieRyrOETPE4MRtSCmF154QSXJheD6hfsobsnoAaTpcL9HVOPt7Y27/q5duzDEhQwRETrHV1xxBS5w6PpLZwKTEDv16tVr9OjRKI8QBR0XXHPRyUY9GOLii54KLppIo+/et29fXIXR7wF5jtRN/9V21ImWIEKQRyvIROQgzUOYhHnRHiwFCUQF6Kbg8iqzYIiLLy76uM7GxsYiCkIB1IxmoFOFFQkODkavApdmtAEriNrQqUIPBquDkuiLYOmoB3cUaT8SvXv3Rp8MJVEJlouoALPrbdGgExMeHo4FHTlyRD7DgzXFag4bNgwbB70xtB8zIlhCPSgsi8bm9fHxweLQNlkuYhuUQbOx8dHya6+91t/fH/PKGxswLxqDLYwEWigNwMoCVhZLx75A5dggqBxbVcInQMiHHhK2HgJFbGSsPjJxl0JrURt6b9g7iOJGjhwpj7OwibAgdPtQIUbRBmwHbCjcw7DBJaKjC8KOQEiMIwGHN7b8jTfeqCbQeeF4xnmBow5HNY5bHKU4RHH64IDHSYHTBMehPPkxzjUc8AgScK7heoJimBf1YBbMi8sRiuGCgHMWVwmZhFMPk1A/+m2YivMLS8QJglmQg+sAzg6ckjiFBwwYMHz4cJzdaJXeOi1MkosJOpo4U9BClMQJgpNdzkqcO9j1uAZiKFc8zIKzxnhHK05wlEEBXLLkuStmRxmchqGhoWgkVhCXGtSPUxWdWlxAkMCZi2XJBkGbMTsuWTht0QYsAue4LA4tR1UIxlCnLI4uNhxjixcvxkGFPYXDYMyYMWrCxWd7z8IhilsV7iA4cnCw4YDHPUtu5TjeAIcNjhAkcBbgDohjxvZ+B7jXIAf14LDHukgm1gsHFQ5UXPwlp6ysDAcbTjocq7gbyrGH4xB3aiwChyhOEJwyWAoWjRsTblgYRcNwZOLEQQ2oyjb0oosH2xxwKUMa21wSLgPHKq6fuKJi1ZDAqFCTLz6tr6mS5EJwjcPlDNc+Y//ikoo7LnoYEn5I/wA9EsDVDYcgrsW49qEDgVsvrqq4YuJ2jnxUgqoQyUg9OEyRjxBInsxgtFOnThhiEnIwOy7f6C6gWikvmdJHl7474AqLizLmQjcdXXPUj846miFTQUIODNESxFRosHHmY0VQP9qA2XERx7yoHD0GzI6m4gqO/geWJYWxHbAgrBo6K1FRURKr4GSr9a/CgDWVOwHKY4kojEXjNiM3Erm1YHG4J+Euha0q0RQqQTFMxabDvQRLQWHUgxuV/NswCsi8qBMLlZsWVhb164vVYBLuNJiEfNx1UADdo65du0pvD9DVQ7cJK44wEqPYFLgvYjtjKVg1bFW0AXsECblEIhPbHIswoh2Ux3qhJWi/EVnR+SUnJ8+YMSMpKQmd16lTp86aNUtNIDvgxMdhjONQTpyYmBhcUnDs4TDGKCbh9MExiSMToQtOWAxxrsnND8cwjlVcGXA64+zGGY0jHMez/OsDzj6cEThVcXbLstA5w1RcEzALOojIQT04fbA4nBQ4YaWYwOyoXK4bkoMm4UyXklg0LiM4H9FImYologE4lYyYBNcKWRBOOsyIZWEuXBBwEUACZz3aiVFUgiMHV0IMsVB0JbFQrDXOdDQVWwOrjJJYHM5lXASkctSGxeGChrkkhy62xMTEadOmpaam4hY5ffr0mTNnqgkXH67VuIxjj8u9A3BwIgdHBW6saA8OchweKGbcynEc4mjHgYcDuNa8KIxTBrc5BEXGYY+qUAznAm5AkiO3RZxEuMvgCER5nKcYylRAPwEHPGrAWYbZcUjj7oZ8nK2oH8c/7kQ8PpsBdjouKdjguBwhjW1uXJdcAy536LTggMSq4TKOiy1yQE2++BgCuSzsWdudK0eVDHFSyST9YNNoJfR8wKgciJJZqx7Q51AfOMYoCks+SKYUUFl6tRjaZkoxJKRDA7ZThZEvackEyTEKG8VA0shsqEmSRqZtAVtoqpSRLQBqQs16jFEkjFEMpVpjkrEUYwtgiEl6HedqBplF8s+/uSQHkCOtRTFprZpQszaV1UAmnQdDoKaTQxQJHHW2Ry+c51wTMhVkKqgJOpkkaZmEYa1Mya/XeUraThK1CoCUqZVve+ZKAYzWOmeFlAHbfEmD7SRqBpcwBDJ2fd3jxDgMZFQmgWRiaOTbzmvn7aNWMaOMkEwM69ZWN4cuHuwUbPDzh0AlJaUnTmToUWtUi9spaPClDYFq3JPIleAwwvFksD2wMIrDDiRfMgGjOAqRb5uJtDa/DZlq5EsxIZm2s4MUs820nbfeWcDIl4RBclShmrNLGmSSuGABW5iE1TdORZWrs63HGJUcI11rkoyCjBolMVQTqtnm62VrlJGpoMZ1yJSm1tpfIOXtySS6qHDI4fiEWkcvyKR6zzUhR6zMW7eATBVIS4FamVKyXucpaTtJ1K1KytTKty1sVCKThGTWXSOjsLCdRK7tPMeJcRjUPTxkkpEvxYTkSAFhTzGjjMCoTDJGpRjUzaFLa/fuvbfccu+bb/4HgYTKIrvVvi0RERERERG5MIZARERERETkRpoaAuXm5mZkZBiflXcA5kUNqEeNO6rpLQFnNYaIiIiIXAb7mRdV84cDTQ2BMvWvJM7Pz1fjjYd5UQPqUeOOanpLwFmNISIiIiKX0YL6maWlpWfOZKalHTt8OO3o0WNZWdnl5fWEBFVVVWfP5h8/noFiKIxiFRUVBQWFGMVQFdKhZHFxycmTp48cOYqpx44dz8nJrfv1DFZrZV6eqhAvJDCKTDX5vJo/HGhqCBQaGurn5xcYGKjGGw/zogbUo8Yd1fSWgLMaQ0REREQuo0X0MysrqxDJLF++6vnnX7v33sfuuOPBqVOfeu21f65fvzEv76wqpLNarYiOZs/+/Mknf3P77Q/cf//jr732jx07di9YkHjzzfcsW7ZCldNLnjhxCvm/+90Ld9/98B13PPDQQ794661Z27btsP06dRQ7dOjwBx98+tRTv0UZ1ImaMbp//8F6A7Bamj8caGoIFB0dHRcX51P9m3EOwLyoAfWocUc1vSXgrMYQERERkctoEf3MM2cy33jjnT/+8dXU1CPdunW+8sqRcXEx27Zt//Wvn5s9+7OCggIpVlVVlZqaNmPGS19+Oc/T02P06OF9+/bet+/giy/+dd26jVJGoGRaWvoLL7z2+utvnzmTNWBA3zFjrggPD0tKWv2LX8z49ttFpaXqy+jS0o698MJf5s9f5OfnizKo02TynDv3u1/96rk9e/ZJmfNo/nCAX4dARERERNSyIRr53/++WrTox0GD+r711l/ff/+ff//7Sx999O+XX36uXbs2H3/85Y8/JsmPOyEWevfdDw8cOHTzzdd/9NE7//jH/7311l9mzXqzY8f2a9cmS20iP7/g7bff37p1+9VXj/7ww3/95z9/f+ONVz799L3f/Ga6j4/3v//93y1bUhAmodr58xfu2rVn6tS7MRVlUOdnn71/003XZWZmJSYub+JnqC4GhkBERERERC1bWtrRH35YFhUV8cwz07p162z8vtPw4UOefPJhk8lz/vzFOTl5yNyz58CaNcl9+vR4+OH7QkND9LlbtWvX9pe/fDwhIU5Gxc6du5OS1nTv3uWXv3wCBSTTbPa67rpr7rnn9pKS0u+//wGhFyKcrCztmww6dEhARCTF/P397rjjlqFDB3l6ehgPiy4fDIGIiIiIiFq2vXsPnDmTNXToYMQhKkuHWGjIkAHdunXZv//QsWMnEKJs3bqjpKRkzJgrIiPDVSFdbGy7UaOGqxH9XXCbN2+3Wq0jRw5r06bGW9RMJtOVV46MiAjfvXtfZma2l5dX27bRyPzf/75euzY5LS09MzOrqKioffu4d9/9+7PPPh0U1KTPUF0MDIGIiIiIiFq248czMIyKiqj7SZjAwIC4uFiEPadPnykvt0jJtm1by5MiA2KY9u3j1UirViiJmAqJdu3a1CoJUVGRbdpEoUBubh5mnDBhXI8eXffu3f/007+/9db7/vCHl+bMmb9jx259ieVqnssJQyAiIiIiopbNnq+fLisrq6qqtFqtSIeFhUmmLZPpXGigf8ZHK3keZWWlFRXa53y6dev85puv3nXXlI4dE8LDw/ftO/j22+/fd98Tzzzzx+TkLRZL7W/QvuQYAhERERERtWy+vtrDH4Q3xqdxDAhlLBaLp6dHYGCgh4eHl5cXMk+ePC1Tbdl+aMfT0+Tj441E3Z8AAiwI+ajQ19dXctq0iX766cfnzv141qw3p09/dNSo4W3bttm798Arr/z98OEjUubywRCIiIiIiKhl69Ah3svLdOzYicLCGj9sCllZ2QhCQkJCEJP4+PigJMKh9PRjtWKbsrLy/fsPqpFWrby9zXFxMQiZUlPT6n6l29GjxzIyTrdr1zYiIryiwopFnDmTibgI8VWHDgl33DH5n/98bfbst/v27XnixMn9+w+p2S4bDIGIiIiIiFq2Hj26IfbYuHHL1q07bD9+U1xcsnz56sOHj/bv3ycurh1yRowYEh4etmLFGsQ2xtvnEMYcOHBo8+YUGRVDhw4MCgpcs2bD3r0HjHipqqoqPz//hx+W5ucXDBrUHyEQ4p8XX/zr9Om/w1Lke7dFWFhIbGyMSVMn4qjzqKqZMQQiIiIiImrZYmLaTplyExJ/+9tbq1atP3ny1JkzmSdOnFy4MPH99z9GzHPTTRPlm9k6d+5w/fXjjx3LeOutWXv37j99OvP06TMpKTvffvv9Wu+O69aty+TJN6Cev/3tX1u2bD+FKs9kpqcf/+yzud98szA2tt0NN1xjNnuFhASHh4ceOJA6e/Zn+/cfQm0ohgYsXbpi+fKVHTsm9OzZXdVoqP31Cs3No+77BYmIKDk5ecaMGUlJSWazeerUqbNmzVITiMiFJCYmTps2LTU1NTo6evr06TNnzlQTiC4p9M+17yLQP2+DNO5EdT+Qs3nztgcemIZg5sUXfycfyCkpKf3oo8/nzJlfVFQUGhoSHBycnZ1TUlKCEOWRR+675ZZJJpNJ5s3JyX311Tc3bNhksVjatWtTWVmVnZ3bpUsHT0/PjRu3/vnPM1BYSublnf3HP95NSlpdVFTcunWUj49PZmYWGob0008/ceWVV8iXxR09euyFF15DFGSxVLRpE+3t7V1QUHD2bD5Co1//+qlx4660+U45LfTAiMnLq6ysHKvm5eWF5aKATZmLjk+BiIiIiIhaGIQZ7dq1DQsLNSIHPz/fxx6b+uabL0+aNDE4OKigoBDRyN133/bee2/eeutNRvwD4eFhL7/8HIKTXr16FBeXIgy599473njjFYxiqm0oglDqueeeQVA0fvxYBCoIhDp2TEBA9e67b1x11UijZEJCHGZ/6qmHhw4diAAJi8YisOh33vl7zfjncsGnQERE9eBTICJ3wKdAdHmy5ymQw0pLy/Lz8/38/Gr9YqnFYnn11Te++Wbhm2++cvXVY1SuEyHo8NBWDQMkTCZzebmFT4GIiIiIiOji2rIl5aGHfvHeex8VF5eoLP2Ls48dy9ixY3fr1lFxcbEq17n0AOcyeR7EEIiIiIiIyF20bdvaw8Pjm28WLFu24tSp09nZOVlZ2YcOHfnww0/T0tLHjBkZHx+jijpNlfaq0l7yRxtcUgyBiIiIiIjcRUJC3P333+3v7//yy3+/++5HHn/81w8++Iuf//yxFSvWjh59xcMP3+vjo/3K6sWhvwvuMsAQiIiIiIjIXZhMpilTJr377ut33nlLdHRkXt5Zq7Vi5Mhhf/zjb1577fk2baJVOafQnvbIg5/KqlaVVQoSlZf2QRBDICIiIiIiN+Lh4dG5c6dnnnnqq68+XLr020WLvnrzzVcmTBjn6+vs5z+1Pvpj+3GgS/qpIIZARERERETkXPV9/kceAuku7RviGAIREREREdFFoD3qsf38jx4XqcSl1NQQqLKysqysTI04CjWgHjXiKKe0BJzSGCIiIiJyGexnNkKVFufoz3m0z/zoj3xAS1fqY/ijJWpGQc0cDjQ1BDqqy8/PV+ONh3mlEjXuKKmkKS0BZzWGiIiIiFyG9A/Zz7SL7Qd+oMZnfup/CtT84UBTQyCr1WoMHdP0GoRT6nFWY4iIiIjIZbCfaR89wpHP/Oh/9KdBGiOhPxZSD4PUTM7bMvbX09QQKCEhITY2NiwsTI03HuZFDahHjTuq6S0BZzWGiIiIiFwG+5mNdO7zP3ri3JMflVITleYPB5oaApnNZn9/fzXiKNSAetSIo5zSEnBKY4iIiIjIZbCfeQFaTCMPfmr//o+MqM//qE8EacOaQVBzhwNNDYGIiIiIiMit1fqRH9uPA0l0pNIqWespUPNjCERERERERI7Rwxrt+Y/+v5G2ZTz/kZc+qhW7dBgCERERERFRE2hPfBr8/R+Va0yUaEmlLw2GQERERERE1EjaYxx55qN/tkfRn/boY9qHfvQHPtVJfahD8tLGQAyBiIiIiIioker7/E81PTqShB4lSVIb6FO0/2T8EmEIRERERERE9pM4RnvJHy2hMxL6YyH5X54CaQntD4b66KUMgBgCERERERGRQy7w+z81MjCUgEkPlNSkS4QhEBERERER2UF7eCNBjF2//yNPfs4NJaG7tDEQQyAiIiIiIrJDfZ//UXkSHal0dVIfVsdNtvQY6tJhCEREREREROen4hgtlNH/qLQt4/mPeuCDEf2BjzGqFdBLaQEQQyAiIiIiIrrMaU98GvH7P1paxUpInIMoyKbYJdC4EEi12hWpNSQiIiIiIoMevuhxjPY8R3Wd9bR6qiNPelSOPPCppj34UUmr+qunrJf0bXD2h0Da+tnECTLa0qmV0dUaJSIiIiKiej//U02PjiQhj3r0pDbQp0iXW0hmdQh1ifvedoVA0kQMEbZZdBUuQdYFtB2hk/UlIiIiInJ7Ko7RgwHtpSV0RkJ/LCT/y1MgLaH9Uc9/tD/aVMnVqLRESpdKo58CWa1WFUC4CmPthL66REREREQkqhz+/R+lRndbj5lQp0etB0zN58IhkDQUtKjNRSMEWTVZO1ddRyIiIiIiu2j9YQlimvr7P4pV+/iPNkFLaKTHfamioEY8BdLb6prhgaydJCSHiIiIiOgSQnhwyZ6T1Pf5H5Un0ZFKVyf1oUxBd9ogmWrENpIwEpfIBUIgaanealcOgWTVXHXtiIiIiKiFkijIZDJ56iQuushU9OWBpWGJGEP4ow30cU+Thwcao79MXtrL0+xp0l5eXt4ms7fZ7GP29vX28fXx0Ya+vn4+Pn4Y+vppLz//AH//gMDAIHS8sQRZx+Zn1xvhZCgJl4RVkyjIYrFkZGTk5uaqCURERETk9tA5RBcRHUU17pBG9TMlPJBhSUlJYWFhfn4+5s3Ly0tPTz9w4MCZM2dymgCzo5KjR4+q8Rpyq195eOXm5eOVl1egvc4W4nU2vwiv/IJivDJOnkk7euxsfmFxcVlxSVlJSXlJqaW01FJWVlFWbrVYKi0VlVbtuw8QPiGO8/LyMiMc8g8I8PHx0aIsnbN64PbvpsZ9HQKocdei1q2q6uzZszjCMjMz1QQiIiIicnvoHEoQosYdgtkb1c+U8AAdVCMNSGdlZRUUFKAqleUQzI5KUJUad5SdjbFdBbB9nIVJUkPTe+D27ya7QiDZ9DK0B0qWlSEKLLV9yYdtLgjzlpZq81ZUVKASO+dylsDAQD8/v9DQUDVORERERG4PnUN0EdFRVOMOaVQ/U8ID7W1n+qMT4a2LiIgIDg4OCwuTUcdgdlQSGRmpxh2FGuxsjLkaVqTW+/qwZfz9/ZveA7d/N9n7FKhR8vLyH3xw2qhR140Zc4O8Ro++Ljl5s9VqVSUadujQ4SlT7sUs8+Z9//jjv05J2akmXExGdOfj4xMXFxcVFSWjRERERETR0dHoIqKjqMYdIv1MVKXGG4aoQIZgREESPyCWaNeuXfv27dHRl9DCMZgdlaAqNe4oBxpjGwXJOtq/Zc7P/t10UUIg8d57b2zatFxeX3/90SuvvPHNNwsu+ChpwYIl48dfjVnuvHPK7Nn/Hjiwn5pAREREROQ2JP6pFQK1dFgRiX+MEEjWVFa52VzEEMhWhw4Jf/7z7z/88LPU1COSo79ZrrxMZ/w+aX5+QUbG6Xbt2pSXWzCKobwRTvsFU52Ut1i08qJuPURERERELZoRG0gUBBIIybCFMlYBsEZYO1nN5tdMIRD07Nm9X78+O3bsRhqBzYEDqbfeeu/IkROvuGLiv/41q6LCevZs/i9+8bulS3/6v/9789FHnz569PgDDzy5det2lH/rrff/8Y93//3vD6T8c8+9XFxc3FA92sKIiIiIiFoyCQ8wlBBISPzQcsla6LHPObK+zan5QiBfX9/WraMQ2CC9efO2X/3qD2+99dfNm5PWrv0hKyvnn/98NyQk+N1335g48Zo//em3H330DkZlRvHpp1+NGjUM5Zcvn3/y5MnExOXIrLeeC77XjoiIiIjo8mdECJJwPbKaza/5QiBba9YkP/DAPTEx7crLLYhm77//zs2bU44cOaom1+e6667t1as7EqGhIQMH9pdQyoF6iIiIiIhaEBUuuBa1bpdIs4ZAVfqvwJaWlp46deaVV/4+fPi18rr77kfy8/PPvy1at47y9fVVIzrH6iEiIiIiInfWfCFQSUkJIpbRo4eXlJRlZGT86U+/3bp1hfFatOirDh0SVFH7OKseIiIiIiJyH80UAlVVVe3YsefkyZMdO3bw89O++fvIkXTjQzuVlVX2/GRQLc6qh4iIiIiI3MdFDIEqKysRkIhDhw6/8MJrt956U1hYiK+v72233fjJJ19u2rRVps6fv3Dq1Cdzc8+qOe3jrHqIiIiIiMh9XKwQyGTyfPTRXw0aNFZet9/+wMsvPzd58g0yddCg/h9++JZRAKHLv/71V0RHmCRfkyfFUImk5evzJBOM0fPUQ0REREREVJfH+b9CGlNBnudYLBaz2Yz0+Wdpcby8vLBqiLXkp5okuOJ3KhC5ueTk5BkzZiQlJeG6N3Xq1FmzZqkJRORCEhMTp02blpqaGh0dPX369JkzZ6oJROTSLuIb4YiIiIiIiC43DIGIiIiIiMiNMAQiIiIiIiI3whCIiIiIiIjcCEMgIiIiIiJyIwyBiIiIiIjqId+N7HrU6rmxSxwClZaW7t69T4007MiRo/zBUyIiIiJqHhIn1PsrKRJFtAiqxTVhpc4z1U1cyhAI8c8LL/z1wIFDarwBmzdv++MfX1EjREREREQXk4QHlZWVFRUV1jqQ31KoFteEfFlBd46CLvFTIDs3fXPuobKyMhwZaoSIiIiI3IkRHohyl6NWrKrKKZ1e1IB61EgTNHNjmikEKi0tnTHjz/36jcbruutuP3w4DTkvvvjXH35Y+sILr2ESRpGJSVIGr3/8413MuGVLykMP/WLnzj1XXTUJ6br1SP3Okp+ff1SnxomIiIjIzSA8QGe66T3yyxZW7ezZs2k6leUo6TmjC63GHeKsHrhUYk9jmikEeu+9j6Ojo7ZuXYHXww/f+/77nyDzj3/8zcSJ1/zpT8++8srMkpKy55//vxdf/L2Uef/9f8ye/T/EPAMH9kO6d+8ey5d/h3TdehAUySKcwmq1GkMiIiIicisIfmRokHxXgpVCCFRRUYF00zu9Tuk8O6sHbn89zRECIUrJyDiFhEk3ZcqNiHl8fX09PT09PDwwhLCwkI8++s+QIQOlTOfOnXr16o49JAUwRGZZWVm99egLcY6wsLDY2NiEhAQ1TkRERETuRA98XP8pUGhoaExMDDq9WFmV6xDUgM4zutBq3CHO6oHb35jmCIEQpdx666SPPvp8wIArb7jhjrS0dEQ1apoNk8kTQc4f/vASio0bd/OuXbW/Kc7OeprI39/fbDarESIiIiJyPxIIqRGXgxAIa4dOr5eXl8pyFLrNqEeNNIFTeuD2N6aZ3gg3ZMjAzZt/WrVqUa9ePadMue+GG+48cqTGu/1yc8/ef/8TV1wxITIyYuPGZUuWfNO7d3c1zcYF6yEiIiIiagqJf1z1KZCsnVBZ7qeZQiAPDw+EZUFBgf/3f3/UA5ge27fvUtN0hw8fqaioSEz85umnH0fJwsKC7OxcNc3GBeshIiIiInKYmwQG7hz/QHOEQKWlpc899/K//jULaZPJlJWVfeJERp8+PX19fVu3jjp69DjysRuys3MQ+ZhMnrm5Z1988bWTJ0/rc7cKDw/DPsrNzW2oHilGREREROQs2lMSF40TXHW97NccIRBCnV/+8olNm7YMHjwWr9tuu3/69Ec7dmyPSaNGDfvoo8+nTn2yY8cODz983+23T0WBa66Z/MADP58wYdzatRtRpm3b1rGxMZi0ZMlPDdVDREREROQsDBJcm8f5d7AW/OpvhbRarRaLxWw2y8en1GS7YY6KCgtmlVGz2Uu+yQC1WSwVnp4eXl5azfL1fFJAf/8l8k0Y1X+at9LLS5ur3nqaAtVi1Tw8sCwvk8kkFWJUphKRe0pOTp4xY0ZSUhKue1OnTp01S3v+TEQuJjExcdq0aampqdHR0dOnT585c6aaQO5K+r2AziGGuAU0/ZuaLzdYqdLSUgyla41Orxv2e5vjKRBgw2JD+/h4y8uIW5DAKCahAKIP2wLYKxL/AFLIRIGG6nEcgrMql/3GQyIiIiIiqqWZQqDLVVUrBL183kNEREREjlq3buOIERPuv/+JzMxsleUkW7duHzJk3Pff/6DG6zhy5OhNN/3sPAWoXm4cAmlv56vSnwI1+n19RERERERgtVpXr17v4+N94EAqIhaV6ySVlZWlpaXneTNeVVVVWVmZ66fd4EsAAGAMSURBVL1b72Jz4xBIPfxh/ENEREREDjp58vS6dck333x9r17d16/fVF5uUROcYeDAfhs3Lr/ppuvUODmJW4ZA2mOfyqoq7XsddPwsEBERERE5YvfufWfOZI0Zc8WQIQPXrdtw9Gi6muAMnp6efn6+JpP6eDw5ixuGQPrnf/SHQPwQEBERERE5rLi4ZOnSpA4dEjp0iB86dHBBQeGqVeurqj9ksX//oYkTb/voo89lVGCW3//+henTf1dYWIRRq9W6atW6hx/+xciRE8eMuX7GjBf37z9o1LB16/Zhw65ZsCBRRuHAgVSUQcmbbrp78eIfja9TpkZpphAoLy//6NFjauRSwvGkPv+j6Ck1kYiIiIjIbidOZGzfvmv06BGhoSEdO8b36tUD8czZs/kyNSamXdeunZOTt0i0I44dO75x49bBg/sHBPgj/vngg/89++wLERHhzz3361/96sljx048+eRvli1bIR3UyspKhExGnLNt2/Ynnvh1amoaSj722APz5i389NM5KCNTyX7NEQIh/nnmmT9kZTn5KzKaQI95tGdAVR78LBAREREROWTz5hSEN0OHDvT09AwODkIstGvX3j179stUBDnDhg1CjJSWdu5JwNat2z08PDALhoiF/vvfT++665bnn//dhAnjbrxx4htvvNq9e7f33//kxImTaoZqJSUlX3wxr23bNq+//jJKovzf/vbnsrKy06czVQmyW3OEQIhiS0vLLvHDFu15T43P/1Tpv/EqA1WGiIiIiMg++fkFK1as6dGja8eO7TGKkGbQIO3ZzrJlK+VLETw8WiHUCQwM2Lhxiz6H9i64jRu39erVIy4uzmKx/PTTyri4drffPtnf389kMnl5eUVFRUyZMmn//kM7duySWQzp6Sc2b95+zTVXYhb5/cywsNCJE8ehL6tKkN0uegiUl5f/29/O3L1735NP/vaddz5ATmlp6fPPvzZixAS8HnnkFyggxZ55ZuacOfMlE/sYQ4xOmXIvcjBMS0tfuDBR5sLsqKRWVVJGW2Q91O//1Pf5Hx40RERERNRo6Hnu2rVnyJCBISHBktO+fXz//r03bNiUkaGe4cTFxaJAcvJmxEsYPXbshLxxLiDAr6Sk9ODBI5gFkYwUBsRRCQmx0dFRmKSyqmHerKzsbt06o4zk4G98fGybNq1llOx30UOgkJCgP/95ZvfuXf/+9z8/9NC9CHWmTXu2T58eS5fOw+vaa8f+5jfPIRPx6+nTZ1JSdi5Y8Pk///kXhMuIkhctWvLWW39DsREjht5550MWSwXSX389+/DhI0uXrkDlH3zwGY45qerOO2/BqIRGNWiRcT2f/9GH8lCIT4GIiIiIqBGsVuvy5asKCor++99PR46cKP8if+21t6xeveHEiYxNm7ZJMV9fnxEjhiBSkn+p37p1u5+f75AhAxDGWK2VFku5l5fZ07PGP9F7ajzqfsKnsLAQ3Vaz2azGdVJYjZDdLnoIhB2sf5efp5+fn4+PN6KXsLCwCRPGBequu+7asLDw1avXoSR26oABfSMiwv39/SS6veGG8e3atUax0aOHd+gQN2rUCKRRoE2bNhUVFYh2EA2jpF5T4JQpN/7hD7/y8fHRF2tDHRX60x4tXf35H+PxD58DEREREVFj5OTkbd68rUOH+LvuuuX22yfffvvN+mvyHXdMRmd1+fKV8tgHBg3q16ZNawRFRUVFGzdu7d+/T9u2bZCP0MVk8qqstNr5Rjb0pTHkr6A6RXN8FsgWgpbly1dMmHDrFVdMwAsJjBpfc5GQEGs82oP27eNlVHu3o/7+SKSRgWgXCUQ7N9888X//m4N6br31vhMnTiLWsp1de/JT8/d/JK2PS1p74X9VnoiIiIjIDvv3H9y9e+/kyTf84hePPfXUw8Zr2rRHhw8fsnlzyu7d+6RkVFTkkCEDES/t3bt/+/ZdI0cO8/HxRj46roigDh06kpubJyVFRsapU6dOd+yYoMarxca2CwsL3b1bfdeCwLyZmZfPV461GM0dAqWlHbvqqtHfffe/xMS58lqxYuGkSRNkqsQ2hlqjtSDaGTp0UFLS96itQ4f2d9/9MAIhm48DNfz7P7bPf7Q0QyAiIiIisld5uSUpaXV4eNiwYYN9NN7GKygo4Nprx1qt1g0bNssTGy8vr+HDBx86dPjzz78JDw8dMKCPVOLt7T127Oj09OMLFy4xnu0UFBTOn78oJqZdv369JceAeAmh1IIFiYcPH5WckpLSBQuWWCzaVy9QozR3CBQb2zYzM9Ns9g4ODjJetd7UaD+TyYTZIyMj//znGd999xkCoR07dutT9OCm+lM/mnMpefijJVSq8lwIhGMoIyMjNzdXjRMRERER1ZSZmbVlS0rv3j3i42NVlo3u3bt07txh5cq1p06dkRyUjIqKRNQ0aFB/JCQTRowYcs89t3344Wcvv/z3VavWLl2a9Mwzz61Zs+GBB34WFxejClXz8/N78MF70Fn93e9e+O67xSj/pz+9+uOPSfI+qcZyVqcXNaCeJoZhzd+Y5giBfH192rVrJ99uPnr0yMrKys8/nyuT0tLSb7vt/pSUHTLaKGVlZS+++Nf//OdDDw8Pf3+/4uKSU6dO9+jRVU3W6LGN9gyozud/VApDLTrS05r8/PzCwkIEaWqciIiIiKim9es3HTmSrn+xm7/KstG6ddRVV40+cuQoiklOeHjYqFHDkUDMYxux+Pj4PP74A88+Oz019ciMGS/95S//DAwMfPvtv9x88/Umk0kVqoYeb/fuXd9889WuXTv97W9vzZz5CjL/9KffRkZGSIFGKSgoKCoqanqnFzWg84wutBp3iLN64PY3pplCoKFDB7z66huIWIKC/P/ylz8nJ28ePfp6vH72s0d+8YvHevfuqYo2hre39yOP3L9hwyajqscfn6p9L/u55zxQ4/d/jBdG9f+1If6qGlu1wmGHCDs09NxXExIRERER2brxxokrVy5EoFLjU+jVPD09H3ro5yiAYkbOgw/+fMWKBRII2fL390exd955ffHiOfPmffLyy88NGNAPvVyZ2r9/n9WrF99ww3gZNZk8O3Vq/9xzzyxa9NWCBV+++OLvx427ct68j40C9gsICPD19W16pxc1oPOMLrQad4izeuD2N8YDkYFK1kcLIvSIwWq1WiwWs9msRQyN//6A8vLy4uISzO7vr32XRWFhkfGWx8DAAETDqBOZfn6+EhnXGq2oqCgpKUVJHGeYpFflhYNDitlU5a+X198Cp1cia6CntS8W1NJahvFHgyDb7K3VjHmRlg8g1XtAE5H7SE5OnjFjRlJSEi5cU6dOnTVrlppARC4kMTFx2rRpqamp0dHR06dPnzlzpppA7go9Q/3fxyvR78UQtwCjn+kysFKlpaUYouuLfi86vW7Y722mzwIhXAkNDQkI8JetHBQUiFF5SZAjmZKuO4oERpEpk1CPBMc1qgoJRgiDI/dcdCMp/WDWU6AFcDIiKTnK9YUQEREREZHra+6vQ7iIVPiqP6HS0vV9/kd/IIQXaMPaBYiIiIiIyMW5RAikxTPG0x1QaX1c0tpLPvuj/ScpjT7U3yNHRERERETuwAVCoMb9/k/1kyD9rxYj6QEUERERERG5h5YeAmlxjP6OtmrnUvLwR0vUSFWPa0+A9IdAoCojIiIiIiJX5xqfBdKf4zT0+R811IKfc0Mtof2pziEiIiIiIrfQYkMgLYIxnu6A/lBHPeeRfO0lD3r0iWooOTa0UVUnERERERG5uhYaAumf//Go7/M/xgMg7WGP/MH/1UMtE/QA6hytOBERERGRnWbN+vipp35z9my+GqcWpQWGQFrIUjOIkZQ21J4B6SrlMZCRUg98tDE9qeWeG1E1ExERERHZoaioOC/vLDqTarwl4T//t8QQSD330XdeQ5//0dL4XwuBtKGapo1pGSqhwXGrjRARERER2e3RR+97++2/hYQEqfEWg/1eTYsKgbRYxXi6Ayqtj0tae8nTHu0/SWnU055q2qhVklYtoeonIiIiIrJDQEBAWFiop2cL6kvrjwL4T/+6FrXb9Oc/9Xz+x9iVSGhp+b96qGWC7PR6abMSEREREdnp/fc/mTbtt2fPFshoaWnZ3LnfP/HEMxMm3Dpu3OR77nl09uwv8vPV1PT0Y/fc88iGDZvee++j66+//ZFHfnngQCryLZaK779PvP/+JzEL5t24cevixUtREuVlRqvVum5d8vTpv0O1mPHFF/9y8GCq0XmValNSdmJGzI5Kbr/9gS++mIfGSIHaPFR3mlpKCKTFMTWCmHMpefijJWqkqse1Rz7aUx+NZKoRY4KVT4GIiIiIqBEKC4tyc/PQkUS6oKDwpZf+NmvWx507d/rFLx578skH27SJ/uCDT/77308R5KBARYU1Kyvnrbf+u3//oUcffeCKK4ZERoaXlZX961/vvf76Wyj89NOP9erV/eWXX//kk69QEuUxF+KfTz+d89xzL/v6+jz22NT77rsrNfXwr3713IoVa9CnNapFzPPmm++MGDEYlXToEP/OOx/85z8fynLP0cpr3WNJqEw31rI+C6TvsIY+/6OG+t41hlpC39cqIfQJiH/0kAkvfV4iIiIiokZLTT2yffuuhx76+WOP3X/NNVfdcMOE55575sorR65ate706TOqUKtWPj7mX/7y8euuG3fnnVNCQ0Mwy7x53z/44M9nzPjVhAlXP/DAz5566qETJzJU6VattmzZjiDquuuuQYHrrx8/efINL700MzY25sMP/3fy5GlVqFWr/fsPPvPMtNtum4xKnn326eHDh6xbl5yVla0ma6q05z/Vb6TSusJurxEhkIeHenKGRPPR9pYWzMiitYS+22RgvLSQRsU2+F/SNSBE14eS1ofyv/4gSF/OObVGiYiIiIga0rNnt9mz/33zzdcFBgb4+Hj7+vqEh4f169e7pKSkvLxcFWrVqmvXLjEx7Xx8fPz9/dD/TEpa3bp11LhxYxAOITMgIGDkyBEjRgyVwhUVFUlJq6Kiwu+44xbUhjp9fX3j4mInT75+1659O3bslmLQv3/fPn16ok5UEhERNnBg34KCwtLSUn2i3nPWer4G9In1Ke7NrhBIj0VqxD9qEzYDLUiRfdcKicoqxLCe2tsYPTxbeZg8PLy0l6eXp8nLZPI2YejljZeXl6+X2dfs7eft7e/j6+/rG+DnH+AfgFdgQEBQQGBQYFBwSEhoWFh4REREeHhErXUkIiIiIrKTt7d3VFSEl5dXRsapzZu3zZv3/Ysv/nX27M/U5Gpt27Y2mVTfu7i4ZP/+1I4dOyBokRwICPDr2DFB0lKgffv4qKhIyQFPT49OndpjloMHD6ssvVrEXZJGbxbBUn5+QWFhseTI53/qPFRwdxcOgYzAwNPTE4EswtnCwsKCgoKzZ8/mNR8sCwvMr35h6forH6/C/Pwi7VVQVFBYjP1dWFRcVAwl1a/S4pLSkpIyxOFlZZaycovFgrjaatW/Es7D02Q2m7WEvpqMgoiIiIioUdCt/PHHpHvuefTnP3/smWf+OHv2F+hu9uvXS02uFhQUoFLaLJVlZaWImmy/Uw4dUYRSkpYC3t4+RtQkTDr0ZdV4q1aRkeEqVa2wsKi8vMx4/lPzKZA2rsq5sQuEQEZgILCTbGEHqNTlAu2p+ZLDpCE47ry88BdzygrKWhMRERER2Wnt2uRXX30jOjrqL3954dNP3/3gg3/+5jfTunfvqiZXs+1qou+JnqgasWF8mZsUqKy0ImQ5P/RjVaqainSqn//UVMX+Llz4KZDQAwyNETuYdd4tlrRfVkdWjVEQERERETVKRUXFunUb0ZN88MGfDxjQJy4upnXr6KCgwMzMLFWiPn5+vgkJsenpxwoLi1SW/h3Zhw+nSVoKHDlyNC/vrOSIkydPnz6dmZAQp8YbImGQon+yxKBKuDW7QiCJDbBrbYMfQCCBURSQoMJhqAH1qBFHNaol0ngMMRdIFCTxT3l5eSV/LJWIiIiI7IAOpPbhispKdC3Rq5T+5N69+1esWFtWhn6lRYrVgl7olVeOPHToSHLyViMq2bVrD+aStBQ4evRYYuIyq1X7jmxAvLRgwZI2baLrvsuutnOf/zEgrY9WL66srKzpnV7UgHrUSBM0c2MuHALJjpQQqG4UdPLkyYyMjNLSUjXeeJgXNaAeNe6oxrZEj300RvwD+fn5R3Wy7kRERERE54Ge5BVXDEXP+x//+M+KFas3btzyn/98+Pvfv5SQEJebm1dUdO4hjy10O4cMGTh69IjXX3/rjTfewVxffvnNK6+8UVBQaBRAtbfeetPs2Z+//vrb69Ylo/I//OHPq1evu/feO+PjG3gKpIU3Ks5RWtk8/9GoMAOd3vT09KZ3eqXnjNrUuEOc1QOXSuxpjL1PgWQoIRCo6EF/8IJRDNV44zW9BuFYPZjFiH8wr0SfRqhNRERERHR+w4cPnjHjV/n5Bc8//5eXXno9MzPrxRd/f//9dwcHB6WlpatCdWDqs8/+4tZbb1y7Nvl3v3shMXHZ/fffdcMN4wMDA/z9/VEAw8cem4rX3r37//Sn//vb395Gx/XVV/84efL1ZrPW9a1D/f5PHdVxkZ6UlLM6vVJDE+txSiVgfz3a11ur5IXYljTSFp3sJ4cVFxfLkxk17hDHWiKRj5C0UxpDRC1dcnLyjBkzkpKScDWYOnXqrFmz1AQiciGJiYnTpk1LTU2Njo6ePn36zJkz1QRyV9pTEh16lRjiFtBQf/rNN/+zefPWt99+PSwsBKOlpWX5+fnl5RZPT08/P9+goCDUlJmZjTgHIY3FUpGVpaUDAmr0VLG4oqKiwsLiiooKb29zQEDAW2/N2r1731tv/SU0VKsWiotLCguLLJZyDw9PHx+f4OBAo5tqU62fHtmgg44Ki3NzcqOiIlChnoUJGFR/L1yrKl/fAEuFtmrl5eWo0Nvb27Y/3FiO9cDrauZwwN6vQwDtQYnONo2thr2lRhyFGmTrN4VjLam1XoCt1sStT0REREQuDHFRrc+c+Pr6REdHxca2a9euTVhYqJeX9rMrSCP+wVSz2att29a14p///W/OH/7wEiKWNm2iMSNmRxCVkrKze/cutiX9/f2ioyNjYrSaIyLCbLupNaqt/v63wAC/2Ni21b8UpMU/kjBSBqd0elFD0+MfaObGNCIEMqiIwVWotSIiIiIiupCdO/esWLFmw4ZNHTokID5RuY3Xvn08Knnllb8vWfJTSsqOb79dNGOGFhFNmjShccFA9RMe9ZynHvJxIO174Sor8aep3zrgAhwJgYiIiIiI3FB5uWXRoh9feulvoaEhd955i7zZzDGDB/d/4YXfe3qa/vWv95555o8fffR5z57d/vKXFzBUJezS4O//GE999OBIUvr/tR4GuSWGQEREREREdjGbvR555L5PPnn3L395sXv3bk15P5Gvr++IEUNmznzmvffemD373//+998efXRqt26d7X4EpEc2+vOdajV//wcqJUee/2hPgLQBYyCGQEREREREdkLMExERHh8f27p1VANfy9YI3t7ekZERsbExqDA2tl1oaLB8v7G9qp//1P/7P/qzH3n+c+4pkLzcHkMgIiIiIqIWRaIb26dAdX7/p3qoPfg59xQIOaoKt8YQiIiIiIioBVG//3Oez//gr3ryo1HvfdMjJn3U7TEEIiIiIiJqEfQgRn++U017zqP+CvnIj3r+U01PS4ZNaOS+GAIREREREbUQNT7/Y0QzRloLcM6ltD/aS4+NtL8yok9wawyBiIiIiIgue1oQI6FMQ+RJkDz/0RL6Qx/tVf1MSBthAAQMgYiIiIiILnMO/v6PZMpAVBd3awyBiIiIiIguW7bxi9Ce6aik0B7uqJd62FM91CbZ/sUf1Ob2GAIREREREV3GHPr9Hz020v9KUqOPqLncGkMgIiIiIqLLkhbTqNhFsf/3fyTP5vlPNYZADIGIiIiIiC5HTfr9HxlUOzdybl43xhCIiIiIiOiyUjN+0WjPdNRfIQ93qp/1KHq6OkMVqaWqUi3DnTEEIiIiIiKqwcOjzqOXZtbk3/+pphXAHwmhEAHpU90dQyAiIiIiosuGhCzVw/rIkyB5/qMl5OEOXipPRuqh5aNiYghERERERFSbh06NNB+n/f6PypFQCQn9jxYBVVVd+mdclxpDICIiIiIixQgPJGEymTybj4f6q/M4N4Y24OUlQ5PJbPIym0zenvrQZPb28vIxm328vfHy9fbx9fHxw8vXFy9/Xz9/P78AXWBAYGBQULDt2rmtpoZAubm5GRkZFotFjTce5kUNqEeNO6rpLQFnNYaIiIiIWiiEB1BVVVVaWlpcXFxQUHDixInU1NTMzEz0Eh2G2VHJsWPH1Hg98vTXWe2Vl5939mzeWQwLzubjVZifX3g2vyi/oCjj5OmjR4/l5eUXFZUUFZcUF6ORpcUlZcUl5SWlltJSS1m5pdxSYbFYLRVWq1Xe/IZ4ymQ2e/v5+Xl7eyOoqqioOHnyJBap1tlRqOHy6YHb35imhkDYl4WF2CX5arzxMC9qQD1q3FFNbwk4qzFERERE1HIhSJDnJPobx6pOnz6dh5gjP19GHYPZ0UdHVWr8wuSdbNUvaVmrVmfOnMlDbFRQgGBNvSRoU7THR9pLf35kMNlAIcR16PRmZWWpSh11WfXA7W9MU0Og0NBQRJOBgYFqvPEwL2pAPWrcUU1vCTirMURERETUEkkYAUbkYDabIyIi0EtEF9G7CTB7UFBQZGSkGncUakA9jW0M1gKwOrJeqMHf3x+VYE3VmjsENVw+PXD7G6M941NJIiKqlpycPGPGjKSkJNwwpk6dOmvWLDWBiFxIYmLitGnTUlNTo6Ojp0+fPnPmTDWB3Jg8fwGr1aq+R01/JxmoEi1TrbhOEpIvBdwKvw6BiIiIiOgciRa0d4zpvHTyFKVFkxXBGiH4kchHhm6IIRARERERkWLEBoBQwTYKAhltQVS7a7Zc1k7W1z0xBCIiIiIiOkfCAwz1N4vV+CKBlg6ro4c/iqyvG2IIRERERERUgwoR6pCgqAVR7a5mrJqspttiCEREREREVD8JGFyJWjH3xhCIiIiIiIjcCEMgIiIiIiJyIwyBiIiIiIjIjTAEIiIiIiIiN8IQiIiIiIiI3AhDICIiIiIiciMMgYiIiIiIyI0wBCIiIiIiIjfCEIiIiIiIiNwIQyAiIiIiInIjDIGIiIiIiMiNMAQiIiIiIiI3whCIiIiIiIjcCEMgIiIiIiJyI00NgSorK8vKytSIo1AD6lEjjnJKS8ApjSEiIiIil3FZ9TPZmIbY35imhkBHdfn5+Wq88TCvVKLGHSWVNKUl4KzGEBEREZHLkP7hZdLPlErYmLqkEnsa09QQyGq1GkPHNL0G4ZR6nNUYIiIiInIZl1U/k41piP31NDUESkhIiI2NDQsLU+ONh3lRA+pR445qekvAWY0hIiIiIpdxWfUz2ZiG2N+YpoZAZrPZ399fjTgKNaAeNeIop7QEnNIYIiIiInIZl1U/k41piP2NaWoIRERERERE1IIwBCIiIiIiIjfCEIiIiIiIiNwIQyAiIiIiInIjDIGIiIiIiMiNMAQiIiIiIiI3whCIiIiIiIjcCEMgIiIiIiJyI40IgapcjloxIiIiIiJyGxcOgVS4oAcMKuUSjNXR15KIiIiIiNzCBUIg21ABJNM1GGtkJIiIiIiIyOWdLwQyIgQMKyoqLC5Hj300xmoSEREREZFrazAEMgIDUVlZaXU5WCm1eox/iIiIiIjcwwWeAoHECSrL5RhRENIuvJpERERERCQu/FkgdwiBkGD8Q0RERETkDuoPgYyowCD5LkZWzbVjPCIiIiIisnXhzwK5zxvhiIiIiIjI5V34jXBCjbsc1147IiIiIiKq5QJfh6BSboCBEBERERGRO7jAUyBwq9jAYrFkZGTk5uaqcSIiIiJye+gcoouIjqIad4iz+plsTEPsb8yFQyDXVivAy8/PLywszMzMVONERERE5PbQOUQXER1FNe4QZ/Uz2ZiG2N8Ydw+BagkMDPTz8wsNDVXjREREROT20DlEFxEdRTXuEGf1M9mYhtjfGIZANfj4+MTFxUVHR6txIiIiInJ76Byii4iOohp3iLP6mWxMQ+xvDEMgIiIiIiJyIwyBiIiIiIhcTVXLpFp/kTEEIiIiIiJq2VQAYUNNaGlU622oCU7FEIiIiIiIqKWqFSfIqAtQ61NnBZ2CIRARERERUYsksYEECVZXJKtmrKmzMAQiIiIiImqpJEgABAwWi6XCVWBdjBAI1No6CUMgIiIiIqKWRwIDiRDANu16jPV1Co9669IXVFVZWSnRpJeXFzIxKlMvKDX1yL///YGkExJiH374voAAf6QXLlzy00+rJR/Cw0MfeeS+1q3VV4BjQV99NT80NHjSpAmSc/r0mfff/yQnJ09Gbctv3Ljlyy+/lXxx9dWjjRnthPUqLy83mUxIeOo8PDzUNCJyb8nJyTNmzEhKSjKbzVOnTp01a5aaQEQuJDExcdq0aampqdHR0dOnT585c6aaQNQSGD12QCcWQ3Td1TSXgM45OupYR6Oj7qy+uvOfAiE4eeedDwYM6DNx4ji80Nw5c+YjvMGkgwcPV1RUSD5evr6+8+f/IJMgLS195849mzZtKyoqlhwkUlJ2GlXFxrb7xz/ePX06E5NOnDiZlZUzbtxoo7auXTvLXEREREREbsIIhNS4a5FVk3VUWc7g5BAIQcu8eQt69+4xZcqk8ePH6q9x27btyMrKlgIdOiRU54+9+urRu3fvLSkplUkbNmwZPnww4iKUlxzw9vYeOXKYlL/55uuxCVauXCuT2rZtPW7clUZtXbt2knwiIiIiIncggYEECZLjYvTYR2OMSqKJnBwCHTt2/PjxE9dcMzYgIEByOnSInzr17uDgIBm1dfZsvtlsNplMSCN2OnTo8ODBA0aNGrZ163bj0ZCtsLDQsWNH7d69r96pRERERERuwjYqEDLqYrBexgMuJ66jk0OgwsKicE0o0mfOZL766hvPPffSF1/Mk3evQVLS6t/+9k/yWrJk+a233uTr64P8Y8dO+Pr6tm4d1bt3j/z8AuOpUS2RkRGlpWXyNsdt23b84Q8vGbUdPpwmZYiIiIiI3Ierxj8Gp6+g8z8LVFpaKiGKv7//FVcMGz16BOKfnJxcmZqQEHf11WMks127toMH95enQJs3b9uwYdPMmS+//PLr69dv2rfvoJSvJTs7R6VatWrTJvqqq0ahNnmFhoaoCURERERErs7lI5+Lx8khUOvW0cXFxRkZp5AODAy46qqR48ePbdu2jUyFjh3bX3fdNTfcMP7ee+/Yv//g8eMnkHnmTOaGDZunTJk0duzoa6656o47Jq9evd74UgRbR48eDw0NNpvNSKNaVI7a5BUeHiZliIiIiIjciguHQ7Jqzl1B54dAw4YN/uCDTxHVSE5Kyq6UlHNfbyBMJtOIEUPbt4//4YdlFotl9+59Hh4eN910nQQzEydec/hw2rFjWnRkC5nr1m0cNWq4PDgiIiIiIiJqLCeHQN7e5ilTbhwyZMA///nes88+j9f8+QsfeeT+jh3bqxLVAgMDbrrp+pSUnRs3btm0KaVfv17GVyaEhYXGxcUuX77SYqkoLCz8+9/flqr+858Pr7/+mgED+koxRFYzZ74ik/D64ot5/JoEIiIiIiI6P9MLL7ygknVU6SorKz09tUjJzsdPiGQSEuJ9fX1iY9u1bx/fr1+fsWNHI+DBJMQ2Xbp0jIyMMEq2bh0VFxfTrl2bvn17GR/mMZlMyMErPj42ISGuQ4f2qAevnj27XXXVKKkqKCigQ4cEvGQSXh07JrRpEy1NtRMKW61WDEF+awnUNCJybydOnFi+fHlaWhquSP3797/xxhvVBCJyIYcOHVq8eHFubm5AQMCwYcPGjBmjJhC1HNJdRycWHVo7u+sthfTMsXa4Fzu3u+5R75ZCJmB5iBAsFouXlxcyjS+kcxlYr/LycmxTJPQ4SNuyahoRubfk5OQZM2YkJSWZzeapU6fOmjVLTSAiF5KYmDht2rTU1NTo6Ojp06fPnDlTTSC67El3HaS7jk4s+rTynWQuA51zDCsqKuR3dKSv7pTuupPfCEdERERERHQ5YwhUW1lZmes97yIiIiIih6FziC6iGmkCp/QzndUY12P/lmEIVEN+fv5RnRonIiIiIrcn/UN0FNW4Q5zVz5RKmtgYl2T/lmEIVIO8gdLF3kZJRERERE3hlC6is/qZzqrH9di/ZS5BCJSY+NOWLSlqxCFFRSUff/zFmTNZSDe9NlthYWGxsbEJCQlqnIiIiIjcHjqH6CKio6jGHeKsfqZTGmOwWCxffTW/bncafWy8GppqJ6lEjVx89m+ZSxAC7d27Pz39uBpxSHl5eXLylsLCQqTj42OioiIl3yn8/f3NZrMaISIiIiK3h84huohqpAmc0s90VmOE1WrdunV73c45eux4NTT1PIqKSt59d/aRI9r7/aQSyW8G9m8Zx0MgBIVz5sx/7rmX8cJKyqisLdb8k0++zMzMwigyv//+B5TBtkC+zCswVWaXGiQHM+KFnNdffws1INN2QUgUF5csWvTjgQOHPv74CxQ4duyEFMMQs6CMsaB6ayMiIiIiInsgqLjjjsmDBvVX43YoLy9fvXpddnYO0hMmXI2X5F9WHA+Bli5dcejQkaFDB0ZFRcya9RHWs02b1omJyxF+7NixC9vL19cXmbNnf4YhiiFW+emnVWpmPWL5/PO5HTrEY5LJZMKMCHVQEhEL5h0woM/+/amrVq1DSWNBvXr1WLo0CfXEx8eGhIR07doZi9izR3umhIUiIqqosMqCvv12YUO1ERERERG5tiNHjr733uyVK9fOnPkKXvKwAd3vd9+dLU8F0HlGAcmHgoIijKLknDnfoRctmVBZWZmammY8SFiy5CepEAnJQQ2Sg9eWLSmYd9GiH48dy/jgg08xCd1yvKQkpkoxYxHSSIwas0vJZuBgCISthqClX79eN998/Z13TsnKysWmGT58UFRU5AcffIIVuOqqUUFBgSjp4dFq+PAhKHbttWPXrt0gz2cA0cvo0SMwLyaNGzcmLe2YfHTJ29s8cuSwW26ZNGTIgPR0bZO1bx8/efL1KHbzzRN9fHwKCgr69OnZunXUiBFDZBGQm5u7b99BvYy2oJUr1yD+QX7d2s7RfhPWpX5Al4iIiIgI0BP+7LO5O3bsQR84MjJ81qyP0FcvKChctWodhihQXl6OtHSYYc2aDZGREf3790Y3funSFZIJ6J8jR94Ih8T69ZtQBi8kMIqO/fz5i9q3j5OlzJu3oKSkLD4+NjDQv1u3LkFBQXv27McL8yLawdSePbvbLkIamZeXJ7PLO7y0pV58DoZA2GrZ2dkLFy754x9ffeutWcePZ5w8edrb23vkyKEHDqTGxcVER6vP53Ts2CE+PgYJDPPzCzCj5CN6KS0t++tf/4UavvzyG8kElI+ICDOZTFFREZKDxA8/LEOxV155A2GoZNaCEAh7qE2b1kj36NG1qqqquFiLterWVq2qlQfjHyIiIiJyTegP9+nT42btccUtWVm5Eoo0JDg4cPz4q/XHBv2XLNHe1aUmVLNYLElJa9q1a4MyeE2aNAEhk9lsGj58iDzS6Nmz29Gj6eiQ9+nTMywsdNSo4Yhq1MytWiFk8vDwuO22G2stAsHS6NEjMPuECeNOnDgp4VkzcPyNcH5+fgMG9B04sN+QIQMfffR+hHrIRCzUoUMCwqGyMhXqIOaxWrVgo6iouKTk3NZMS0tftGhJ9+5dUEPXrp1UbqtWAQEBiFjUiL65FyxYgkpQrH//PuHhoWpCTV5eXsZcFRr1XXi1atNVac9/cFDoQ5VHRERERORCoqMju3fvqiei0D/PycmV/Hr169c7KCgQ3eZevbqj0248tDCUlJQdOHCoW7fOKAODB/dPSIhDVHP8+Mm//e1ff/rTqxs3blVF60B//sCBVHT7vb29MW/79vFZWdmyCARL8gzDx8fbx8dHL94cHAyB/P394uJiIyLCb7nlhlGjhh05koaIIjMzKzl5y4QJVyPf+NjP/v0HT548hcTOnXvatWuLGSUfa47X9dePnzRpPKIpyawLoeT+/YewybCgQYP65eTkqQk1hYWFoeS+fQeQ3rBhc2BgQGhoiEyqh0dVKw/8pwVDKoeIiIiIyIVozwT0j5lUVlbWDWlqQedZEvpM9fyujsnkgQCmrKxMjevS048vXfpTt25dBgzo17Fje5Vbh6enJ+YtLa0x76XlYAiEQO2mmybu3Ln3+ef/79VX38Tm8PDwnDv3e2yCHj26jh076uDBw1u3bkfJiIiIH35YimIHDhy+7babMKPUEBPTFnHLX/7yj3/8411fX5/S0tLy8gqZZMtsNiPKnD9/MWpAcNm+fRxCWG9vL19f308/nWO8XxAR5PXXX/vll9+g2KpVa2+/fXJISLBMqkE+/8OnQERERETk0k6dOnPo0GEkEKgcOHAoLi7G39/fw6OVfD9BZmbm8eMZekHN5s0pxcUlFotl7dpk24cWBvS9+/Tpic6/fJPB0qUr8MrNzTt9+sxVV42aNGl8fn6BlKzLZDL17dtz1649sggsq337hLqLaE6mF154QSXr0MOEKgSOCN1kVPJFdHQk4kW0PiEhdvz4q9u2bY2QcdCgfthA2L5BQYEIQrCex45lXHXVyODg4EGD+g8Y0AdVYVJCQly7dm2io6OQjo1tO2LEkJiYdvHxsagN9cTGtkMxPz9f7Ko2baJbt45CGomePbsNHTqwbds2ERHh+iu0Y8cEJFBbZGR4fHwM4iuMDhzYd8SIoYidEG7WrK1ddOsavyCE/MrKKgzBo5qaRkTu7cSJE8uXL09LS8OFu3///jfeeKOaQEQu5NChQ4sXL87NzQ0ICBg2bNiYMWPUBKKWQ7rr6MSiQ2t01zMyTm3YsBnd8iVLflq+fBW60GPHjgoMDETYs2TJ8m3bdhYWFmZm5qATjg75ihVr0VXev//QwoU/Zmfn3nHHZPSfMTvqGTJkAKZitGfP7uhvp6TsXLZs5cqV69DDHziwD/rzyclbt25N2bNnX3BwUGpqGpaCEGD79l2YHVPT0o6hEiwlPDzs6NFjP/ywbNWq9cYi9EZuuv768Vg6oqmfflp99dVjwsLOfexFeuZYO9yLndtd96gV2AhkApaHqAaxmpeXFzIxKlPtt3nztq+//v7FF3+HHaCyLg15y5v23Ecfk5EqrFeFtQrbFAk9DtK2rFaAiNxecnLyjBkzkpKSzGbz1KlTZ82apSYQkQtJTEycNm1aampqdHT09OnTZ86cqSYQXfakuw7SXUcnFn1a4z1s6IS/+eY7jzwyNSdH+863MWOuiIzUvhssLS1d3qjVsWP78nJLx44JCDm2bNkeEhJ08uSpnJy82NiYQYP6oapdu/aiWI8eXTE1Ojqyfft4jCLzwIFDSEgxJDD1+PET/v5+ffr0PHAgdfDg/kFBQVJs4MB+hYVFKNO7dw8MjUUbi8jKyt61a8+IEcN8fLwLCgo2b06R2VFGoHOOYUVFBe7FtlGQTG2KixsCZWZmHzlyVFZSZV0aWEcj+JE11lbQy8vMEIiI6sUQiMgdMASilkvry+rOEwK9/fbrYWENfzz+sofOOYYXIwRy8LNAdoqKipBfPlXjl4T27Edz7kipTmGaKkNERERERO7h4oZAlwH993/073+zIcEP4x8iIiIickEJCXEPPXTvpf3KgcuZC4dA2sOec09+GqDKEhERERG5iqioyKuvHmN8FTPV4tJPgaqf/3ioBz7VD39U5COjRERERETkRlw0BJLP+dg+BWrgeZAqT0RERERENiwWy7ffLkpJ2anGXYhLhkD6539qk5zqfIY/REREREQNs1qtGzZsPnLkqBqvY/nyVXipkRbFxUKgmk9+LqSSYRARERERkUN27NiNlxppUVzuKdD5Pv+jvRQ9BzGQXoaIiIiIiDRZWdlvv/3+yy//fd68BaWlpZJpsVjmz1+MTLxmz/6suLhk+/ad69dvxOunn7QHQchBvhRITz8mc122XCgEqn7+Y4Q5NqkGqXmrYe9mZGTk5uaqcSIiIiJye+gcoouIjqIad4iz+plOaUxDUO3ixcvy8vI6d+5QWVm5d+8Byd+5c/fu3fuQmZAQu3lzyq5de4KCgkJ1ERHhmGvBgiXZ2TkoEBoa/OWX3yCOkhmbQB5gNIL9W8ZlQiA7fv9HhTxajp60mVQtPz+/sLAwMzNTjRMRERGR20PnEF1EdBTVuEOc1c90SmMakpOTu2bNhvHjx91115Rx48aEh4dJPkKdSZPGI3Py5BsqKipOnDjZsWP7Hj264tWvX2/MtW5d8sSJ16LAfffdlZt7du/e/TJj09Tuq5+f/VvGBUIg7WGPHc976qfqqBYYGOjn54d9rMaJiIiIyO2hc4guIjqKatwhzupnOqUxDcnMzCoqKoyPj0W6devoPn16Sr6Xl9eiRT+++uob77//SUFBoWQaMNe+fQe+/no+Crz99vupqWn796eqaQ7Quuj199XPz/4t4xJPgS70+z+KnmOorMRAn27Dx8cnLi4uOjpajRMRERGR20PnEF1EdBTVuEOc1c90SmMa4ulpQg/ZarUiXVlZWVFRgYTFYlmy5Kf8/IIOHRISEmLDwmpHcZgLsQcCJxTA65Zbbhg8eICa5gDtbV1V6Njjbz399YbZv2VaeAikbZSaT4Fsoxw7qHqIiIiIiNxe69ZRiHA2b96GdE5O7oED2sMcRESHDh3p0qXj3XffOnBg3/T043rZczAXIp8+fXqiwM03X19eXu5R89MpdrPp2+u9epXtbC06BLL/93/wv5ZSAZL2/EdnFCMiIiIicnuhoSGTJ09asWLNa6/9Y86c+T4+3sg0m839+/f+8ccVyNy4cVubNtGIjpDfqVP7DRs2f/99YkCA//XXj1+0aAkK/PWv/9q372BgYIBenwO0frtKXrS+egsNgaqjwyZT9RERERERuT2TyTRmzIiJE8fFxcV07drpoYd+3rdvL2SOGzfmppsm6pmdn3zy4YED+6Pw8OGDkRkREYYYCXNdccVQFOjSpeMdd9zSqVMHqdBeWrdc9c9tXaQoyEOvujZZZGVlpdVqtVgsXl5eyMSoTL0MVG8OtbH0VPWG00e0Xz1VOZLUh/rnf0Abwer4+Pr5+gZgp2IFPXUejj60IyIXk5ycPGPGjKSkJFzWp06dOmvWLDWBiFxIYmLitGnTUlNTo6Ojp0+fPnPmTDWB6LInnVqQ7jo6sejTymd4Wiat34610lPSj6/y9MB/XlZrJe7FWDvpqzulu94CnwLpEY2+WaqdSzWaqpOIiIiIiC6B6uBHdc8V1eG/OFpcCOTI7/8o6hGQ9iyoUqPlyBxERERERHSJVPfktS6+9l1wWlpzsfrqLSgEqic6bCKEQqpuIiIiIiJqTtpTC9Utb4gq6Wwt6imQo7//o730zwHpD39AMrVcfUYiIiIiImpe1c98tL96Wn9J117rxld38p2vhYRA2vrrW0GPajTnUk2i6iciIiIiomZi07fXe/WSqNvBV8WdrUWEQE3+/R/1LEgeBGnZWlqbKjMTEREREVFz0vrtKilpNSb52svIcrrLPATSYhkJZ5xDgiJ9KEmnfK0eERERERFdmPYIQu+F20cv73wXDoEucZBwvs//aC9Fz9FIeCOf9tEe9sgDH5BMg56+ONuUiIiIiIjqoX/m53yf/7Ht4eswwenOFwJd4uBHi2v01daHmpqboynkERCoZV3ylSUiIiIicmV6eFOnR3+BDr6a18ku8BQIgYHEBp6XjPZDsDpJmDxN2stk8pKhenliVE94YWj20mDojZfZ7IOXt4+P2Rt8vL19kfbx8fX19UNtso76uhIRERER0cWjR0GgP/+p+fs/6lWLmu5sDYZARmCAhNVqLdeVlpaWlJQUNw8sBwvD4kpK5VVSUlZSWlaqvdASvCylZRVl5Zby8ooyi9ViqdReFVUV1iprZatKvKr0d9Hh5eHp4YEISg+TvBAKafFPQECgn5+frKCxskRERERE5ExaJKNCmsZSNThb/SGQhAQSGwAWb7Eg0igvK0P40Wwk2tFeZWVYtPGyaC8t8pFXRbmlwoJXBV7WCvWqrLBWWuWlPgUk21CtkSfiIS8vb29vGdVXmoiIiIiInE3razfu8z8GlLgY7HojnPb+M53+BjMXob+tzlNWUKh1JiIiIiIiJ9DDG0QyWjSjhzT6/w3EO/VQ1TjbBb4OAST+Qcxg1mkfqNHJaMtSq9kS18lqyvrKihMRERERkTPIQx4hEZFNWn9VqxEZydu4qgs72QU+C4ShPC2RJycSOUggocdBLYzReFkdxD+ydgx+iIiIiIicRnuAo4KZJrk4MdCFnwKBxAkIGCRysIV8q9WqRhyFGlCPGnGUPS0xgh+oFf/IEMrKyiorKyVNRERERITOIbqIaqQJnNLPdFZjLi6tZ93Yz/+on62p/hg/VrRx28r+LWPvZ4EM2lvHbGKhE7ri4mI13niYVypR446SSs7fEmk8qJWpE//k5+cf1ckoEREREZH0D9FRVOMOcVY/UyppYmMuJj28qfW2tjqjdlJV2sf+LXOBEAj0IEijgoaa0DJj6Jim1yAaW49aK51a1VatrFarMSQiIiIiAqd0EZ3Vz3RWPReTPOQ59yxIS2skX3vVq/r5z7m0ms8+9m+ZC4dAQsUKdbRv3z4uLi48PFyNNx7mRQ2oR407yrGWqNWrFhYWFhsbm5CQoMaJiIiIyO2hc4guIjqKatwhzupnOqUxF4X+9janU5Xbwf4tY28I1BCz2ezv769GHIUaUI8acZRTWgJOaQwRERERuYzLqp/prMY4X/UzH+2vntZfemSkh0aSU6/q5z+VekLoI9q89rJ/yzQ1BCIiIiIiIvemhzeIVxDFSLSj/99AvNMIes3OxxCIiIiIiIiayDZckYjIJq2/qtWIjKqf/6h09YMg7Q+GUoXTMQQiIiIiImrZ6n7EvZnoD2qcCEGQ9pIoSMu4KKvGEIiIiIiIiBziyOd/1EMfiXO0v+qZD0jmOahFODcQYghERERERNSCXbJHQA1SgZAe/Eg4ZGRoLz0C0kYkIRnVgZH8gVYIh/R5nL+CDIGIiIiIiFoe28BA0vLTl5LTnCTO0YMZLN1Ta42Hp0crNMbk4Wny9JShl/YyeZm8zF5e3l4Ymr3NZh+zt4+3twx9vX18fXx9/Xz9/fwD/AMCAwIC1AKcjSEQEREREVELhoDDarVaLJaysrLS0tKSkpLi5oNllZRgoVhwKZYur/LSMu1VVoYmWcrKK8rKKsosFeUWq6WiEq+KiqoKa5XV2qpSC5w8WlUhWNICJJPJS4uOEA/5+Pj7+wcGBmnBVHVQZySajiEQEREREVELI/GAHiBoqqqqKioqEAWVV0M41FywrFoviXy0V7n+sljQNpsX2lphPfdCAKdon/+Rd8HJ2nnqkNDGnRcFMQQiIiIiImqpJE4w6by8vMw675ZMVgHrAkYI5KzgRzAEIiIiIiJqqSQ8QJxgG//IsCUy2i8hEOI6WUG1tk7CEIiIiIiIqOWR2AAQ/9R6CuQCJP7RHwLxKRAREREREVWT8AAkChL6E5SWSq2Dzjb+kaFTMAQiIiIiImqRjNhAyDMTFT20ZLIWaq2cHf8AQyAiIiIiopbKiBBclbGOTsQQiIiIiIioBZNQAWzTLV2t9XIuhkBERERERK5ARQyuQq3VRcAQiIiIiIiI3AhDICIiIiIiciMMgYiIiIiIyI00NQTKzc3NyMiwWCxqvPEwL2pAPWrcUU1vCTirMURERETkMi6rfiYb0xD7G9PUECgzM7OwsDA/P1+NNx7mRQ2oR407quktAWc1hoiIiIhcxmXVz2RjGmJ/Y5oaAoWGhvr5+QUGBqrxxsO8qAH1qHFHNb0l4KzGEBEREZHLuKz6mWxMQ+xvTFNDoOjo6Li4OB8fHzXeeJgXNaAeNe6oprcEnNUYIiIiInIZl1U/k41piP2N4dchEBERERGRG2EIREREREREboQhEBERERERuRGGQERERERE5EYYAhERERERkRthCERERERERG6EIRAREREREbkRhkBERERERORGGAIREREREZEbYQhERERERERuhCEQERERERG5EYZARERERETkRhwJgapcgloZIiIiIiJyJ40IgVToUB08qJEWqG77JYeIiIiIiFyeXSGQChSqqqw2KlsstQLVjBWUlSUiIiIiIhd24RBIYgMZVrgchEB6+HNuHYmIiIiIyIVdIAQyYoPKykotUNATrsR27fQ1JiIiIiJqHL2b7ILU6rkcu54CgQsHCbJqsnauuo5EREREdDEYfUhb2j+0t0xqBWqSNXUl9n4WSLaIGnctxtq56goSERER0cUgvUcM0ZlUn7LQyQfOWyK1Ajq9d6xWUF9d13G+EMhYZyGZrqdW/FNWVoYcSRMRERERoXOILqIaqSa9RwylM6niBheCtZNVM1a2rnq3jAOc0gO3vzH2fhZISKaLMVYNw/z8/KM6mUREREREJP1DdBTVeDX0HtHtbnrf/fKk95Ev8F6whrZMozirBy6V2NMYe98Id541dwHGClr178iWIRERERER1O0iStdR+pAuHAJJ/AMyKvm2nNJ5dkolYH89dn0dggzrXW0XYLteYWFhMTExCQkJapyIiIiI3B46h7GxsegoqnGd9CExPP9zkhbNWLWGVrDeLdNYmB2VNL0Hbn9j7HoK5Fb8/f3NZrMaISIiIiK3h84huohqxAYCA6HGXYtaN53KqqOhLdNYTumB298YhkBERERERI5Q8YGLhkDgqmvHEEjjwgcuEREREV08rhokCFk111tBhkBERERERFQPV43uGAIREREREVH9XDIKunxDoLKy8nXrNhYUFB49emzXrr3IwRBpmUpEREREROSAyzcEKi4u+d//5mRmZmVn55w8edpqtX7//Q9bt25Xk4mIiIiIXFdVVdWpU2dyc8/KKDrDmzZtw6vpv59DzRQC7d6979tvF61fvxGvrKxsvFauXFtWVo5duHnzNoyiDIYoIy/JERER4e3atTly5Cgq2bfvYHr6ccyCGW3nJSIiIiJyJejlfvLJF8eOHZdRi8Uyd+73eCEhOeSw5giBsP8+/3zuhg2btm3b+c47H6SlpeM1a9ZHxcUl2IVff/09RlEMw61bt+P17bcLk5O3yLyAnB9/TMrNzcvJyTt58jRemKW0tPTs2fzPP5+XnZ2ryhERERERuYqjR499+umc8vJyNU7O0xwhEOKZwsLCP/3pd1OmTKqoaPDJXWRkxNNPPzZoUL/27eMOHEhVudX69OnZt2+vsWNH9e7d08/PF5HP6dOZ3t7m2NgYVYKIiIiIiOhCmiMEQjzTvn1CQIBfaGhIfHycyq3JarVmZ+esWLEW8ZI8FGoI6unatdPOnXsOH05DUIRRNYGIiIiI6LJx9uzZzZu3JSYu/+67xQsWJK5fvzEzM0tNa9Vqz579q1ats33IgzRykI80hmvWbEACw6VLkwoKCvUimqKi4s2bU1AhXkhgVE3QlZSUop8sC122bGVq6hF0s2USElu2pOzZs+/EiZM//vjT4sVL0et21a+9Pr/mCIFat47Kzs7GTi0uLsnJ0d635uPjjaFtjsVimTPnOxwWzz//7KhRI7TZGjZ06ECEVdjlgwb1V1lERERERJeNjIxTc+bM/+STrxYt+nHx4h+RfuedD7766lvp+sKSJT+9997soqISGQWkkYN8pBGobNigfTAEw+XLVxkhUHZ2DiqcO/c71PnFF/NQJ6IdIwpCscTEZR9++Nm8eQsWLvzxq6+++e9/P12/flNZmRZoSX8bU7/5ZuHChUu+/XbRoUOHZUZ30xwh0IgRQ/LzC7En1q5Nzs3V9npUVKS/vz8iVyPHZDJFRUUgKPrpp9U5OXmIX42AVaCAn5/v/v2HsGsTEuICAwNKSkr4LjgiIiIiutygH7tixZq5c7/v2bPro4/e/+yzTz/++AMdOiR8+eU3W7akqELnNXr0FT/72a1IYPjYY1PDw8Mkf9++gxs2bB4yZMAvf/nko49ODQjw/89/Pjhy5CgmVVRYV65c98EH/wsNDZ469e5nn51+2203oaf91lvv792rPVkSW7ZsRxj24IM/R7W9evXw8PBQE9xJc4RA2N/XXz9+5849mZlZMTHtkBMREX7NNWMPH07DDrjxxokYNZvNY8eOOn06c/fufWPGjOjUqYPZbBo2bFBgYGB8fGyPHt1QYPjwIQiEEB15enpWVVX16cN3wRERERHRZcdqrfT397/rrlvvv//uPn16omc7cuSwqVPvCQoK3Lv3oCp0Xq1bR7Vr1wYJDNGX9vX1kXxPT4977rl9ypQbu3XrfNVVI++6a0pBQSE61ZiUnZ3z5Zfz2rePf/zxB7G4Ll06jR9/9VNPPZKXd3bx4qXGO+5MJk+EVf379xk8uH/btq0l0900RwgEEyde/eqrf/zZz27z9fXFKOKZO++cjBwcFnhhvyJz0KD+yPntb6dfccVQTA0JCcGk6OhI5GN2qQRTEdeuXLk2NTVt2LCBWtVERERERJcTb2/z5MnXP/DAz0wmr9zcvIyMk/qPuxzw8PCo9UanxoqLi+nevYvx6AYxTGhoyJkz2keMEAhhEePHX4XwSaaiWNeunQcN6peSshOBkGTGxsZER6sCbquZQiBhMpkGDuwbERGuxh1isVTs338Q9SQk1P/NCkREREREl1ZJScmmTVvnz1/0xRfzPv74y//9b86iRT/m5OSpyY4KCws1nggZ5JNCmZlZZWXlbdrUeLDj4+MdFRV59mx+YWGR5KAGs9ksabfVrCGQ/vDnFnnm47CAAP8nnngI9XDnEREREdFlyGKxrFy57p//fG/hwiWpqWkIP+LjYydOHGc8n6lXpU6NNCAgIMBkMqmRmmTeC362x9vb29PTHT//Y6tZQyAiIiIiIpeXmZn94Yf/q6iw/vrXT7700h9efvm5J554sH//PrUiHD3kOZdTXFxcWFjjG64bJTg42MvLKztbfeOcqKioQADm6+srX8hMwvVDoPJyy6ZNW41nf0REREREF1VOTu7x4xkDB/bt27eXv7+fh4cHQp3du/dnZWVbrVb5KR4fH5/8/ILCwgKZBZmpqUdQQEYN9v9uT4cOCTExbdev32R8gzZkZJzavXtf584dw8LUd8oRuH4IlJub9957H585k6nGiYiIiIguppCQ4LZt26Smpu3deyAzM/vYsROrV69fujTJ09OzqKi4oqICZTp2TMjPL0xKWnP06PFTp85s27bjp59Wo4DUAF5eXt7e3mlp6dnZOTLL+cXEtLnhhvFbtqQsXrz0yJGjWO6+fQfmzv0OYdW4cVf6+WnfSUbC9MILL6hkAxB6AiJXk8lUKwwtLCxauzYZu/bgwcPYrMHBwUYOAt+oqEjstn37Dm7cuBUFrNbKyMgIzGXk2DnL8eMn0tNPIITdunUHckpLS9esScZObd06Gk2qVRti7l279qHw9u27cISFh4cnJ2/GAde1a+f27eNtjyoh36+NBKpCGofX6dOnEZ37+fHrtonc2okTJ5YvX56WloaLQ//+/W+88UY1gYhcyKFDhxYvXpybmxsQEDBs2LAxY8aoCUQ14SABX1/fWp/DkU4yhsi3fUubv7+fxWLZvHlbauqRY8eO79mzf+fO3e3atfXw8CgtLbvqqlE+Pt7BwUEnT57esGEz+sCHDqWmpOzSnxe1Qhd3xIghqKSiwooe8v79h3JychIS4tHXXbFiLfLHjh2F6EhfjvZv/YsW/di5c0fMgjbEx8cimkLvNz39+MGDh9at24Qabrjh2uuvH+/r64OObt0azgN9Y/SKMRRoPKhp1RraMo2CbYUeOJrXxB64/Y1pUgh09OixxMRl2DFbt27H7uzXr/emTVvnzJmfkXESEUhkZHhERPh///vprl17EQQfPnx00KD+Z85kfffdD7t27TlwIDU7O7dHj64Iec8/C4Lmb75ZgINg9ep1u3fvww5AiLxixWrs6YKCwlq1HTyY+tZbs9DazZtTtmzZ3r9/b4TCaBXiHzSv7uZAbbJSmIT0WV1xcXFEhBatEZHbYghE5A4YApGdjh07Vl5ejjuCv7+/ytJJJxlDTLINgTDapUvH0NCQnJw8RCmhocHXX4845FpEEIg90EH18fHBUdejRzeMnj59xmKpGDJkwK233ojKYmLaYV5UEhgYgI4xasjLO9uvXx9UkpOT26ZNdO/ePVC/LAjBA+rv1auHMUvfvr1QeXZ2Dl6Ipm666bpJkyYiuMJUtLNuDeeBvvEFQ6CGtkyjaGvojB64/Y3xqBXV2MIkwO7EymP7ms1m2cdqcqtWiFkDAvwRuiAySU8/8eKLv5s79/vDh9PGjLkCxUpKygYM6P3aa/8cPXpEx47tU1J2Tpo0/scfk5KTt+AIKCoq/uqrb2bM+BXC4vPPsnZt8ldfffvmm69YrZVPP/37adMeQVz0zDMzH3ts6r59B2vVhhb++c9/feedvyOwljLh4WEzZ77y8svPoULVbhvYRvKOTKwd0ljNM2fOIHaMjo5WJYjILSUnJ8+YMSMpKQkXh6lTp86aNUtNICIXkpiYOG3atNTUVNz3p0+fPnPmTDWBqCb0D8vKynCcILqQHPQeAd3IiooKDL29ve15r1rLgvAMa40hoJ9cbwhUd8s4ADWgHtTQxB64/Y1p0meBEHisWrVu5cq127btkJwrrhhaWFj09dfz09OPx8S0CQsLHTZs8Jo1G779dmHbtq2x+TIzsxGSJiWt3rhxS4cOCThiLjgLqk1IiEc+YmXEsgkJcd7e5vBw7ceF6taGzKCgQJQ0yjQKtldcXFwTtz4RERERuRJ0DtFFbEov31U5Zcs4qwduf2OaFAItXrx0/fqNv/nN9FtvvUlyEP7+/ve/nDr1ZwiNPv98HmKk/v17//nPMyIiwt588z+HD6cFBPgPHz745Zdn4jVlyqROnTpccBapuV51a1MTiIiIiIiI6tOkECgqKiIgIGD16vVHjqTrDwEr9+w5kJi4LDs7d9So4Z06tS8tLVu+fOXKlWsRnIwYMSQ8PGzAgD4HD6YuWJCI1/z5i/Lyzl5wFrWw+tStTU2w4e2tfQl6amqaPCMiIiIiIiJ31qQQCCHK2bP5y5at6Nu3Z48eXZFz7bVXZWXlICcj49TNN18fE9N22LDBiGfwGjp0YMeO7YcMGThx4jXr12/Ea8qUm5BzwVliYtr17dvLZDJ5e5sHDuyHoAtp5ISFhdatTd5Hh5JGGbyGDx985kyW7WfUiIiIiIjIPTXp6xBcACIlrB1WSr4OwVP/1uy6n/QiInfDr0Mgcgf8OgRymN5N5tchtFRNegpERERERETUsrh9CORaD7WIiIiIiOj83DwEqmrlwRCIiIiIiMiNuHEIpD3/0d7EqUaJiIiIiMgNXKwQqKioeO3aZLyQUFkXkpubt2vXXtuvrq6b4zzq+Q+/94CIiIiIyK1crBDowIFD77330fLlKwsLC1XWheTk5G7bttP2q6tTU498+ukci8Wixp2lqkp9i4dOZRIREREREejvltJfrsn0wgsvqGQDJE5AZGIymRoKGBClbNu2Y+/egzk5OVFRkQUFBV98Ma+ysmr69Efbtm1dq8zJk6ciIsIxunfv/oiIMFSbkXEqPf04ZgwKCsSwpKR006atBw8eLioqOnIkfezYUV5eXocOHUGAdOTIUV9fHxSTWdLTj6FCtC08PMxqte7de2Dnzj1Sv7e3uaioWOqRVmFBekP05z8e2vMfj1ZVHh76iP7t2J6envJNfy7zfX9E5LATJ04sX748LS0NF4f+/fvfeOONagIRuZBDhw4tXrw4Nzc3ICBg2LBhY8aMUROI7COdZAxxs7D9d3yB7uvJk6fRcU1LO7p7977U1LSzZ/P9/f19fHxUiVatCgoKDx5MPXAgFV3Wo0ePnT17FlP9/Hxlal5e3pYt28PCQs+cObNnz34Uy87O9vX1RYHMzOw9e/bt23cwMzPLx8c7IMBfZoHy8nJUhSWiztOnz6CZaIPRv0U7z5zJRD8c89ZdoqKXRd8YHWwMBWpwmU6yE0IgbJotW3Z8/fV87Jh9+w6EhYVXVlo//3zu6dOZ/fr1jo1tZ5RZuDBxx47d2OLYSQEBfm+//d/+/fsEBwd9//0P2EmIbb76av7IkcOSkzdjdhwlFktFYWERQiDs2m++WZicvGXXrr04dHr06Lpq1dq5c7/PyspZuXLd4cNpQ4cOOnXqzH//+z/Uv3//QdTftm2bNWvW//DDMmlVW4y3idbiH7z0tdDXpcrDEztSexTGEIiIbDEEInIHDIGoiaSTjGG9IdDHH3+5dOkKb2/v5ctXrly5dt265E2btlVUVCQkxKHfiwIIRRYv/nHBgiWIczZv3rZhwyYUKCkp6dSpgxRA13fmzFdat45etWrdmjUbMFy1aj1q8Pf3XbZsJfrDSUlrVq9eX1xc0q1bZ5lF/zTKhnnzFv7006pt23akpOw4fPhoRERYZGQE+rpoKvrYX3/9HWbfuHELpm7ZkpKXl9++fRxiM63R8uRH7y17mhACVerhj0aPgFykk+yEN8KVlpbNmfPtdddd889//h+GSMfEtLv77lvHjbty+PDBRpnPPpsTGxtz883X9ejRbc6c77y9fdq1a3vkyFGLxZKefuLaa8d6eXmhJELh+fMX33nnLagNe0tm/+mn1QhSMe/Eiddgdx44cAiZxcXFTzzx4PPPP4tJCHBxWCBEfuONl5966uHjx08iRP7ss7kDBvTBXMj/Zt73+hvq9J2q0eIf9ZeIqA5c5XG5xy0NkFC5RORacKbLaQ480+liOHTo8HffLY6Pj/3lL594+unHWreOeuedD1JSdmKS1WpFAPPRR1+0bx//+OMPzJz5myeeeKhNm+jZsz/funW7zA4IaRYs+KGy0jp16t2/+c20uLiYjz76/IMPPj116vRdd936299O79Wr2xdfzJM6EYYhlPrXv95DHHXffXc+99wzt9wyCV3lt9/+L4YoUFZW/tVX36xeve7666/FVLSqc+eOn38+d/36TQjm9AXqtM/MI1xy2Y6yE8728nILtjJ2HtIYIo0cmWRATn5+PmJNhDcIZ9u0icIeGjp0AEKgjIzTJSWlcXGxUjI3Ny8rK1tq69mzm2SeOZN14kQG5l22bAXi4LKyMmRGRER4e5sDAwPlwR/KdOvWCXE2diR2OXZwQUEBAmXMhUMkJCQIc2l7sg59CURENfj4+MTExHTp0qVz587R0dEql4hci7+/f/v27XGmd+jQISxM/cMrkROdOZN51VWjfvaz23r16n7FFcMefvg+X1+fPXsOYBJCIAynTLnxscfuHziwb7dunceOHfXoo1PRt925c68+t6awsDAyMuKppx4ZNKj/kCED77nnNvRpCwqKnnrqYeTgNXXqz9AZljqR/+23i0JDQ559dvq1147t0aPrTTdd98wz044dO5GYuBxLLC4uRld88OCBEyaMw1TM/vjjD06efIOHh0dlFUIg/d1S0kXWEtIEF+SEEMhk8vTy8srPL0AaQ6SRI5MMyAkODn7wwZ//61+v/fnPM7AzIiLCunfvkp5+fNWqtZ07tw8MVO9fxGHh5+cntWVn50qmv78fjp6///0lvBABd+/eVfJtoQzCJ0RWeXlnETpjR0ZEhP/6109hiTNm/GrideP8/Xw8tHc2akGtmqdGmojonNatW994I25Ljz3yyCN8bwyRq4qLi7vrrrtwpt93330DBw5UuUTOg9B64MB+xjPGqKjI1q2jEdWgy+rt7X3nnbc8+eRDZrM3ur5nzmQdOnT42LEMs9lLoiND3769jI/6oH8bHh7Wr18fxDmSExoaipzS0lKkT506tW3bDizRx8cHHWN5YWrnzh1TUnYVFRWjctSwb9+BpUuTUlJ2njx52s/P91e/enzSpAkm9bF50LvH2lveXLaf7IQQCEELdszatckrVqzBEGl5J6ItKbNkyU8os2BB4qJFS8rKLIhoo6Mjf/hh2ZAhA1Q5fb8iHk1KWo2Se/bsl8x+/Xrt2bNvyZIkvL74Ym5WVrbk20KZtLTjy5atmDv3u2+/XRgQEBAfH7NwYeKKpNXffLNg3bqNFRUVRkhrS81PRGQjKipqwoQJ999//7333nvFFVeoXCJyLTExMVOmTMGZjkCoX79+KpfIeUJCgoKCAtWIepe1R0FBIfqlGC0tLdu5c8+PP/6Ezupnn3390UdffPnlvNOns6SwISxMRTuG1q2jUJWkpU5JI47KyclNSzv29dfz58z5Vl7z5y/KzMzKzMwsLCxCDxnRDgKw119/++WXX589+7PFi3/cunVHQUGBev6j/6lOuywnhEAIYe+661aEnnPnfo8h0shp06Z1x47tVYnqMsHBgSiDAPeRR6YGBvoj8+qrxwwa1C8uLg5lEMv26NEVwdKUKZPy8s6iJGpADuLm4cOHjB8/LjFxGV5TptyEQBb1yySz2dynT09/f3+UQVXff5+IGPf+++9GcPXII/fn5ebNnfd9SQladYu3t1nFstoA/+svV965ROQ4k8mEu1aYrvoTokTkatCLCAkJwWmOoa9vzW/EInIG9GxBjVQrKytHEGKxVGzYsAmhyMcff7Fhw+a0tPSwsNAJE65u27b2u68jIyNUqpoR89Qiv0Zz8uTpnTv3Gq89e/ajhr59e6HnDFjEH/7wa/S30Z3eu/fAu+/Ofvnlvy9fvqqsvBx9Y/0NU6DFQPUvwyV4nCfA0x6R6F9zYbVaLRYLLhNIn6f8ZUdrqrb/zqX1xutDSVd5Imz28kUaa2d8FNKIqomIiIiI6tK6klVV6CRXVFRg6O3tLQ92bL355n82b9769tuvG49xcnPPTpv2m9jY2Bdf/F1eXv6vfvWH8nLLjBlP9+jR3d/fD13Q48cznnzyN2PHjv7Vr55A+c2btz3wwLTZs98ePFi9Z+rw4bQnnnjm8ccfuOWWSZIjdQ4ePBCzbNmS8sgjv5w585kpU859kSmat3//QVTepUun4uJSpNu3j4+KikAklp5+bOPGLV9//R26wW+99X/aj9mo3nIl/pi9vC0VlV46FEANIHW2dE54CnS5qvH7P9qoYqRx3CJl5BMRERERNZPMzOyjR48NHz544MD+AQH+iC4qKyv37z+UlZXt8FOHyMiI+PjYLVu2FxRoj4NERsap1177x1dffWuxWE6ePP3qq28sXZqEuMjHx7tLl453333r6NEjiotL5PvGdPqiHWpAS+GiIZD+hEcb6gG65lyqNjVLNex+HHZqhIiIiIjcHjqHNhGCcwQHB0ZFRSEKOnw4LTc379Sp01u2pCxZshy906KiYoQoqlxjtG3b+tprx+r1/JSefhzVovJvvllw9OjxgQP7+fr6tm4d1aFD/LJlK1JSdiLWysnO2b/v4JEjR+Pi2gUFBtTuL9vxqMBZW8YpPXD7G+OSIZD+/EfRYyH5q9Laq1rtCDs/P/+oTo0TERERkduT/iE6imrcGRCu3HDDeIQf7747+6uvvp079/uvv54fHh7Wq1d3BCfyDW+N5e3tPWXKpEGD+s+bt2D27M9Q7axZHyclrZk0acKVV47y8PAICQm6/faby8styP/yy2/mfP3dhx9+lpeXj7mwaD3mkU6y9JkvzClbxlk9cKnEnsaYXnjhBZVsgGwFBFUmk0nfHJc3fYepmFXSepv1oaS1oVZCh0PB5OWNAvJBoJKSkuLiYoyGh4drNRARERGR28vOzka/0U+nsnTIRCcZQ/Qk6z7EOH36jLe3ediwwYhMJMdqtR4/fiI+Pq5fv17I7N69c2Bg4PHjGXih5kmTJt5yyw0WS4XVWjFwYH9fX5+iouKMjFNXXTUqIkJ1TcvKyk6cODlgQN+4uBjJkTo7deogPxsTFBQ4ZMiA4OCgw4fT0tOP+/j43HzzDXfccbN8MR26vrExbbt375KdnXv48JHMzKyEhLipU+8cOmygB9YGJbQOsgYpT5MX/urfoaDBvKAt0kZDW6ZR0P12Sg/c/sa42NchaHtL/6slpKn6UNLaEH+xTiil/fxTVSsPTw8f3yDkGl+HgB2AIxKjWj1ERERE5PbQEwbbLwiVbiU6yef5OoTLlU1vuWbPGbS/2gj6/K28vX2slR7n/zqEulvGMeiBo/vdxB64/Y1xoTfCVe+86j1omzofNXs1bDXGP0RERERkQOfQJX4gQesta31mrQesvVS6YWq+hjlryzilB25/Y1wmBFKf/9EjU33vyl+V1l62u1h7mKUNtf+0kkRERERE7kDrLlfZ/v6P3k/WyGg1V+4lu0QIJDvMUaoSIiIiIiKXpPeWzwU4+h97us9qdpfjAiHQuec/5/v9n+rdXGtna+9zJCIiIiJyYec+wlOrt6z1lLWXpGz6zHCuoMtp4SGQtsP03ab2lG3KXqoqIiIiIiJXY9Nb1v+otD1cNwZq0SFQ437/59znf/S/lUhpL/4KKhERERG5NK3PfP7P/1T3lM/1lvVgyUW12BBIdpYzqAqJiIiIiFyG1svVwxjV53WEqsrltNAQSH/+49HQ53+0l+xu2eXI0P8q1c9/1EvNSkRERETkMmp8/keNqgdBeidZS1T3l+vtLbtwL7kFhkDa7tD2zbkdVWOXNZqqloiIiIjIFWi9Za3PrPV0tZdKN56qz+W0uBDI0d//0f8aT370l6LVQERERETkSrTusn2//3Out6z6yZJAnj6vC2pRIZDsMKfCzlWVExERERG1aHpv+VyAo/9pSvdZVetyWlAI1LTf/zn38EcLc3VqVJ+XiIiIiKiFq/H5H9vestZT1l6SsukzG6RjXJ3Wxly4l9xSQiB9L9ruqlo7zSHaXtZ3rofHueOFiIiIiKilsekt639UumlU3S6nRYRA+h5VqtPaQNLaq5oENZJSfyWi1WJZLUv/W/1HaLUREREREbV0Dv3+j/SW9ZTRSVY5ej0u6PIPgbQdpnZZ0xl7V5L63lXLISIiIiJqcfTwxim9ZdVT1rvKMqIW4XIuHALJm8SMYS16kYvNAwtWQ7VY4Yn/W2lDT/DwMHl6mjy1oacHEp5e2iheJvAymcwYenmZTV5m/T9vbzP+8zGbzVolNmqNEhERERFdvs51XfWIRR899/s/ktDS1UljqIImJBqil3RFHudZOVl1sFqtFRUViA2QUM/GqucyEhebvqDzLktvSZ2HOjbj2M1ahKNVJeETIF7y8fFBAuGRFkhpoRRDICIiIiI6H/QnQTrJGHp7eyOhpjUfvaOr94H1fq7+LEhvmz7QVI+g964NUUSe8Qh5t5tQXXx5t5T+JCgoOCQwMAidZDCZTHrf2UX6yRcIgTDUNkdlJXaqQQIhY8bz1HC5MXabRDva46Fq2rMi19q1RERERHSRoAMMl0UIpCIfvUcuCZVUtCR67kaGnq4OfqRTL2GP9kf+Q18fw+CQkODgEJfsJ58vBAJtk+jbBrvW2MdaSGQTArU4sv9AdqfsVwmKJF+VIyIiIiKqj3SSpYcMZrMZQzWtGaAfjh6r3htHPKMP9DQCF/0PxrT/9ZSeo/XdZUz+SuSjJbUExlppORIAydTKqoDAwJAQLQQCF+sn2xUCgYQ92LWSkExVqAXC/pMdaQQ/QiZJGSIiIiKieklnGL1ieUKAIEF6yBiqEhed0RXXWmKM6QGPPrApgP/QOP2vZGpzyKgqq2dpRfRx9Ii1/z08AgMD5YEB+skYdZl+8oVDIBkaYU+t+CcvL6+4uDgyMhKxr+Q0lsViycrK8vPzCw0NVVkOQUtKSkrO3xLb3Ya0sS+NBA7izMxMNCYsLEyVc4hsH1Qoow5zSj2u1xhuloa4WGO4WRrCxtSLm6UhbEy9uFkawsbUKzc3F/3MqKgoo5+JOgEdY+0ZkNWKDq3EQiC9ZSlmCwWys7N9fX1DQkJUlkPOnj1bWloaERGByERlNV69jZFNhI6x9kYp+SYxs1nSDYVAdbeMA7D1nNIDt78xFwiBQApoO7mabf7BgwcxDA8Px27QsxsNWz8nJweJLl26SI5jGtUSY//JvhQYRUvQHiS6du2qT3dQQUEBhj4+Pt7e3pLjgPLy8rKyMiSCgoIkxzGXYWOaUokLbxY2phZuloawMfXiZmkIG1MvbpaGsDH1OnDgAIboZBr9TOkVg4Q9YIRAki/FbKGDDkh07NhRchxz+PBhDBEtNCVgaKgx6BIj2pEoCCGQxD+AHJkqxQx1t4wD0P12Sg/c/sY04kuxQbaIkM2BkCMgIADho8ptPMyLGlCPGneUPS2RNoMar2asY2BgYNOfRwEC0Ly8vHqPfvthdnm0pcYddRk2Ro04xIU3CxtTCzdLQ9iYenGzNISNqRc3S0PYmHqhc4guIjqKalxndCDRmUT3EgEDIFprCCIWhGGRkZFq3FGoAfWgNjXukPM0xqyT+KdWV1lf7xrq3TKN5aweuP2NufBTIFGrWBOPxcuB7V6sd48SERERETUE/WEh73zDUBKgSrRM6BiDEfzIUKgSLZ+9IZCtlr5fDa60I4mIiIioOUmXWIt4bBj5LZf0kPWQpwaZ6hocCYGIiIiIiMg25sFQEq7BCHtshy6DIRARERERkeOM7rSLhUC1Eq6EIRARERERUVO5XqfaJYMfwRCIiIiIiIjcyIW/FJuIiIiIiMhlMAQiIiIiIiI3whCIiIiIiIjcCEMgIiIiIiJyIwyBiIiIiIjIjTAEIiIiIiIiN8IvxSYiIiKiyws7qOREdX/giCEQEREREV1K7I5Ss2rV6v8BXv6dx2+alxMAAAAASUVORK5CYII="/>
          <p:cNvSpPr>
            <a:spLocks noChangeAspect="1" noChangeArrowheads="1"/>
          </p:cNvSpPr>
          <p:nvPr/>
        </p:nvSpPr>
        <p:spPr bwMode="auto">
          <a:xfrm>
            <a:off x="123825"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xfrm>
            <a:off x="0" y="-391565"/>
            <a:ext cx="18059400" cy="1150202"/>
          </a:xfrm>
        </p:spPr>
        <p:txBody>
          <a:bodyPr>
            <a:normAutofit/>
          </a:bodyPr>
          <a:lstStyle/>
          <a:p>
            <a:pPr algn="ctr"/>
            <a:r>
              <a:rPr lang="en-IE" sz="4800" dirty="0"/>
              <a:t>ESSENTIAL INFORMATION FOR A    PAGE SUMMARY</a:t>
            </a:r>
          </a:p>
        </p:txBody>
      </p:sp>
      <p:sp>
        <p:nvSpPr>
          <p:cNvPr id="4" name="Content Placeholder 3"/>
          <p:cNvSpPr>
            <a:spLocks noGrp="1"/>
          </p:cNvSpPr>
          <p:nvPr>
            <p:ph sz="half" idx="1"/>
          </p:nvPr>
        </p:nvSpPr>
        <p:spPr>
          <a:xfrm>
            <a:off x="342901" y="1138782"/>
            <a:ext cx="5029199" cy="7915991"/>
          </a:xfrm>
        </p:spPr>
        <p:txBody>
          <a:bodyPr/>
          <a:lstStyle/>
          <a:p>
            <a:pPr algn="ctr"/>
            <a:r>
              <a:rPr lang="en-IE" dirty="0"/>
              <a:t>ESSENTIAL INFORMATION</a:t>
            </a:r>
          </a:p>
        </p:txBody>
      </p:sp>
      <p:sp>
        <p:nvSpPr>
          <p:cNvPr id="5" name="Content Placeholder 4"/>
          <p:cNvSpPr>
            <a:spLocks noGrp="1"/>
          </p:cNvSpPr>
          <p:nvPr>
            <p:ph sz="half" idx="2"/>
          </p:nvPr>
        </p:nvSpPr>
        <p:spPr>
          <a:xfrm>
            <a:off x="7353301" y="1138782"/>
            <a:ext cx="6248400" cy="7915991"/>
          </a:xfrm>
        </p:spPr>
        <p:txBody>
          <a:bodyPr/>
          <a:lstStyle/>
          <a:p>
            <a:pPr algn="ctr"/>
            <a:r>
              <a:rPr lang="en-IE" dirty="0"/>
              <a:t>COULD BE NICE</a:t>
            </a:r>
          </a:p>
        </p:txBody>
      </p:sp>
      <p:cxnSp>
        <p:nvCxnSpPr>
          <p:cNvPr id="7" name="Straight Connector 6"/>
          <p:cNvCxnSpPr/>
          <p:nvPr/>
        </p:nvCxnSpPr>
        <p:spPr>
          <a:xfrm>
            <a:off x="7124700" y="1444011"/>
            <a:ext cx="0" cy="805558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4439900" y="1444011"/>
            <a:ext cx="0" cy="805558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4"/>
          <p:cNvSpPr txBox="1">
            <a:spLocks/>
          </p:cNvSpPr>
          <p:nvPr/>
        </p:nvSpPr>
        <p:spPr>
          <a:xfrm>
            <a:off x="12763500" y="1138782"/>
            <a:ext cx="6248400" cy="7915991"/>
          </a:xfrm>
          <a:prstGeom prst="rect">
            <a:avLst/>
          </a:prstGeom>
        </p:spPr>
        <p:txBody>
          <a:bodyPr vert="horz" lIns="0" tIns="45720" rIns="0" bIns="45720" rtlCol="0">
            <a:normAutofit/>
          </a:bodyPr>
          <a:lstStyle>
            <a:lvl1pPr marL="135450" indent="-135450" algn="l" defTabSz="1354501" rtl="0" eaLnBrk="1" latinLnBrk="0" hangingPunct="1">
              <a:lnSpc>
                <a:spcPct val="90000"/>
              </a:lnSpc>
              <a:spcBef>
                <a:spcPts val="1778"/>
              </a:spcBef>
              <a:spcAft>
                <a:spcPts val="296"/>
              </a:spcAft>
              <a:buClr>
                <a:schemeClr val="accent1"/>
              </a:buClr>
              <a:buSzPct val="100000"/>
              <a:buFont typeface="Calibri" panose="020F0502020204030204" pitchFamily="34" charset="0"/>
              <a:buChar char=" "/>
              <a:defRPr sz="2963" kern="1200">
                <a:solidFill>
                  <a:schemeClr val="tx1">
                    <a:lumMod val="75000"/>
                    <a:lumOff val="25000"/>
                  </a:schemeClr>
                </a:solidFill>
                <a:latin typeface="+mn-lt"/>
                <a:ea typeface="+mn-ea"/>
                <a:cs typeface="+mn-cs"/>
              </a:defRPr>
            </a:lvl1pPr>
            <a:lvl2pPr marL="568890" indent="-270900" algn="l" defTabSz="1354501" rtl="0" eaLnBrk="1" latinLnBrk="0" hangingPunct="1">
              <a:lnSpc>
                <a:spcPct val="90000"/>
              </a:lnSpc>
              <a:spcBef>
                <a:spcPts val="296"/>
              </a:spcBef>
              <a:spcAft>
                <a:spcPts val="593"/>
              </a:spcAft>
              <a:buClr>
                <a:schemeClr val="accent1"/>
              </a:buClr>
              <a:buFont typeface="Calibri" pitchFamily="34" charset="0"/>
              <a:buChar char="◦"/>
              <a:defRPr sz="2666" kern="1200">
                <a:solidFill>
                  <a:schemeClr val="tx1">
                    <a:lumMod val="75000"/>
                    <a:lumOff val="25000"/>
                  </a:schemeClr>
                </a:solidFill>
                <a:latin typeface="+mn-lt"/>
                <a:ea typeface="+mn-ea"/>
                <a:cs typeface="+mn-cs"/>
              </a:defRPr>
            </a:lvl2pPr>
            <a:lvl3pPr marL="839790" indent="-270900"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3pPr>
            <a:lvl4pPr marL="1110691" indent="-270900"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4pPr>
            <a:lvl5pPr marL="1381591" indent="-270900"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5pPr>
            <a:lvl6pPr marL="1629430" indent="-338625"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6pPr>
            <a:lvl7pPr marL="1925690" indent="-338625"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7pPr>
            <a:lvl8pPr marL="2221950" indent="-338625"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8pPr>
            <a:lvl9pPr marL="2518210" indent="-338625" algn="l" defTabSz="1354501" rtl="0" eaLnBrk="1" latinLnBrk="0" hangingPunct="1">
              <a:lnSpc>
                <a:spcPct val="90000"/>
              </a:lnSpc>
              <a:spcBef>
                <a:spcPts val="296"/>
              </a:spcBef>
              <a:spcAft>
                <a:spcPts val="593"/>
              </a:spcAft>
              <a:buClr>
                <a:schemeClr val="accent1"/>
              </a:buClr>
              <a:buFont typeface="Calibri" pitchFamily="34" charset="0"/>
              <a:buChar char="◦"/>
              <a:defRPr sz="2074" kern="1200">
                <a:solidFill>
                  <a:schemeClr val="tx1">
                    <a:lumMod val="75000"/>
                    <a:lumOff val="25000"/>
                  </a:schemeClr>
                </a:solidFill>
                <a:latin typeface="+mn-lt"/>
                <a:ea typeface="+mn-ea"/>
                <a:cs typeface="+mn-cs"/>
              </a:defRPr>
            </a:lvl9pPr>
          </a:lstStyle>
          <a:p>
            <a:pPr algn="ctr"/>
            <a:r>
              <a:rPr lang="en-IE" dirty="0"/>
              <a:t>NEITHER</a:t>
            </a:r>
          </a:p>
        </p:txBody>
      </p:sp>
      <p:graphicFrame>
        <p:nvGraphicFramePr>
          <p:cNvPr id="6" name="Table 5"/>
          <p:cNvGraphicFramePr>
            <a:graphicFrameLocks noGrp="1"/>
          </p:cNvGraphicFramePr>
          <p:nvPr>
            <p:extLst>
              <p:ext uri="{D42A27DB-BD31-4B8C-83A1-F6EECF244321}">
                <p14:modId xmlns:p14="http://schemas.microsoft.com/office/powerpoint/2010/main" val="1524617390"/>
              </p:ext>
            </p:extLst>
          </p:nvPr>
        </p:nvGraphicFramePr>
        <p:xfrm>
          <a:off x="250825" y="758637"/>
          <a:ext cx="17487900" cy="8879399"/>
        </p:xfrm>
        <a:graphic>
          <a:graphicData uri="http://schemas.openxmlformats.org/drawingml/2006/table">
            <a:tbl>
              <a:tblPr firstRow="1" bandRow="1">
                <a:tableStyleId>{D7AC3CCA-C797-4891-BE02-D94E43425B78}</a:tableStyleId>
              </a:tblPr>
              <a:tblGrid>
                <a:gridCol w="4587875">
                  <a:extLst>
                    <a:ext uri="{9D8B030D-6E8A-4147-A177-3AD203B41FA5}">
                      <a16:colId xmlns:a16="http://schemas.microsoft.com/office/drawing/2014/main" val="1115389791"/>
                    </a:ext>
                  </a:extLst>
                </a:gridCol>
                <a:gridCol w="4800600">
                  <a:extLst>
                    <a:ext uri="{9D8B030D-6E8A-4147-A177-3AD203B41FA5}">
                      <a16:colId xmlns:a16="http://schemas.microsoft.com/office/drawing/2014/main" val="3710923418"/>
                    </a:ext>
                  </a:extLst>
                </a:gridCol>
                <a:gridCol w="4114800">
                  <a:extLst>
                    <a:ext uri="{9D8B030D-6E8A-4147-A177-3AD203B41FA5}">
                      <a16:colId xmlns:a16="http://schemas.microsoft.com/office/drawing/2014/main" val="446814710"/>
                    </a:ext>
                  </a:extLst>
                </a:gridCol>
                <a:gridCol w="3984625">
                  <a:extLst>
                    <a:ext uri="{9D8B030D-6E8A-4147-A177-3AD203B41FA5}">
                      <a16:colId xmlns:a16="http://schemas.microsoft.com/office/drawing/2014/main" val="2990153367"/>
                    </a:ext>
                  </a:extLst>
                </a:gridCol>
              </a:tblGrid>
              <a:tr h="499558">
                <a:tc>
                  <a:txBody>
                    <a:bodyPr/>
                    <a:lstStyle/>
                    <a:p>
                      <a:endParaRPr lang="en-IE">
                        <a:solidFill>
                          <a:schemeClr val="tx1"/>
                        </a:solidFill>
                      </a:endParaRPr>
                    </a:p>
                  </a:txBody>
                  <a:tcPr>
                    <a:solidFill>
                      <a:srgbClr val="A73E82"/>
                    </a:solidFill>
                  </a:tcPr>
                </a:tc>
                <a:tc>
                  <a:txBody>
                    <a:bodyPr/>
                    <a:lstStyle/>
                    <a:p>
                      <a:pPr algn="ctr"/>
                      <a:r>
                        <a:rPr lang="en-IE" dirty="0">
                          <a:solidFill>
                            <a:schemeClr val="tx1"/>
                          </a:solidFill>
                        </a:rPr>
                        <a:t>ESSENTIAL</a:t>
                      </a:r>
                    </a:p>
                  </a:txBody>
                  <a:tcPr>
                    <a:solidFill>
                      <a:srgbClr val="A73E82"/>
                    </a:solidFill>
                  </a:tcPr>
                </a:tc>
                <a:tc>
                  <a:txBody>
                    <a:bodyPr/>
                    <a:lstStyle/>
                    <a:p>
                      <a:pPr algn="ctr"/>
                      <a:r>
                        <a:rPr lang="en-IE" dirty="0">
                          <a:solidFill>
                            <a:schemeClr val="tx1"/>
                          </a:solidFill>
                        </a:rPr>
                        <a:t>COULD BE NICE</a:t>
                      </a:r>
                    </a:p>
                  </a:txBody>
                  <a:tcPr>
                    <a:solidFill>
                      <a:srgbClr val="A73E82"/>
                    </a:solidFill>
                  </a:tcPr>
                </a:tc>
                <a:tc>
                  <a:txBody>
                    <a:bodyPr/>
                    <a:lstStyle/>
                    <a:p>
                      <a:pPr algn="ctr"/>
                      <a:r>
                        <a:rPr lang="en-IE" dirty="0">
                          <a:solidFill>
                            <a:schemeClr val="tx1"/>
                          </a:solidFill>
                        </a:rPr>
                        <a:t>NEITHER</a:t>
                      </a:r>
                    </a:p>
                  </a:txBody>
                  <a:tcPr>
                    <a:solidFill>
                      <a:srgbClr val="A73E82"/>
                    </a:solidFill>
                  </a:tcPr>
                </a:tc>
                <a:extLst>
                  <a:ext uri="{0D108BD9-81ED-4DB2-BD59-A6C34878D82A}">
                    <a16:rowId xmlns:a16="http://schemas.microsoft.com/office/drawing/2014/main" val="2551418462"/>
                  </a:ext>
                </a:extLst>
              </a:tr>
              <a:tr h="0">
                <a:tc>
                  <a:txBody>
                    <a:bodyPr/>
                    <a:lstStyle/>
                    <a:p>
                      <a:pPr marL="0" indent="0" algn="r">
                        <a:lnSpc>
                          <a:spcPct val="200000"/>
                        </a:lnSpc>
                        <a:buFont typeface="+mj-lt"/>
                        <a:buNone/>
                      </a:pPr>
                      <a:endParaRPr lang="en-IE" sz="1800" b="1" kern="1200" dirty="0">
                        <a:solidFill>
                          <a:schemeClr val="dk1"/>
                        </a:solidFill>
                        <a:latin typeface="+mn-lt"/>
                        <a:ea typeface="+mn-ea"/>
                        <a:cs typeface="+mn-cs"/>
                      </a:endParaRP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2210187599"/>
                  </a:ext>
                </a:extLst>
              </a:tr>
              <a:tr h="0">
                <a:tc>
                  <a:txBody>
                    <a:bodyPr/>
                    <a:lstStyle/>
                    <a:p>
                      <a:pPr marL="0" marR="0" lvl="0" indent="0" algn="r" defTabSz="1354501" rtl="0" eaLnBrk="1" fontAlgn="auto" latinLnBrk="0" hangingPunct="1">
                        <a:lnSpc>
                          <a:spcPct val="100000"/>
                        </a:lnSpc>
                        <a:spcBef>
                          <a:spcPts val="0"/>
                        </a:spcBef>
                        <a:spcAft>
                          <a:spcPts val="0"/>
                        </a:spcAft>
                        <a:buClrTx/>
                        <a:buSzTx/>
                        <a:buFontTx/>
                        <a:buNone/>
                        <a:tabLst/>
                        <a:defRPr/>
                      </a:pPr>
                      <a:endParaRPr lang="en-IE" sz="1800" b="1" kern="1200" dirty="0">
                        <a:solidFill>
                          <a:schemeClr val="dk1"/>
                        </a:solidFill>
                        <a:latin typeface="+mn-lt"/>
                        <a:ea typeface="+mn-ea"/>
                        <a:cs typeface="+mn-cs"/>
                      </a:endParaRP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827242768"/>
                  </a:ext>
                </a:extLst>
              </a:tr>
              <a:tr h="0">
                <a:tc>
                  <a:txBody>
                    <a:bodyPr/>
                    <a:lstStyle/>
                    <a:p>
                      <a:pPr marL="0" indent="0" algn="r">
                        <a:lnSpc>
                          <a:spcPct val="200000"/>
                        </a:lnSpc>
                        <a:buFont typeface="+mj-lt"/>
                        <a:buNone/>
                      </a:pPr>
                      <a:endParaRPr lang="en-IE" sz="1800" b="1" kern="1200" dirty="0">
                        <a:solidFill>
                          <a:schemeClr val="dk1"/>
                        </a:solidFill>
                        <a:latin typeface="+mn-lt"/>
                        <a:ea typeface="+mn-ea"/>
                        <a:cs typeface="+mn-cs"/>
                      </a:endParaRP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115814068"/>
                  </a:ext>
                </a:extLst>
              </a:tr>
              <a:tr h="0">
                <a:tc>
                  <a:txBody>
                    <a:bodyPr/>
                    <a:lstStyle/>
                    <a:p>
                      <a:pPr marL="0" indent="0" algn="r">
                        <a:lnSpc>
                          <a:spcPct val="200000"/>
                        </a:lnSpc>
                        <a:buFont typeface="+mj-lt"/>
                        <a:buNone/>
                      </a:pPr>
                      <a:endParaRPr lang="en-IE" sz="1800" b="1" kern="1200" dirty="0">
                        <a:solidFill>
                          <a:schemeClr val="dk1"/>
                        </a:solidFill>
                        <a:latin typeface="+mn-lt"/>
                        <a:ea typeface="+mn-ea"/>
                        <a:cs typeface="+mn-cs"/>
                      </a:endParaRP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727051126"/>
                  </a:ext>
                </a:extLst>
              </a:tr>
              <a:tr h="0">
                <a:tc>
                  <a:txBody>
                    <a:bodyPr/>
                    <a:lstStyle/>
                    <a:p>
                      <a:pPr marL="0" indent="0" algn="r">
                        <a:lnSpc>
                          <a:spcPct val="200000"/>
                        </a:lnSpc>
                        <a:buFont typeface="+mj-lt"/>
                        <a:buNone/>
                      </a:pPr>
                      <a:endParaRPr lang="en-IE" sz="1800" b="1" kern="1200" dirty="0">
                        <a:solidFill>
                          <a:schemeClr val="dk1"/>
                        </a:solidFill>
                        <a:latin typeface="+mn-lt"/>
                        <a:ea typeface="+mn-ea"/>
                        <a:cs typeface="+mn-cs"/>
                      </a:endParaRP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669755948"/>
                  </a:ext>
                </a:extLst>
              </a:tr>
              <a:tr h="0">
                <a:tc>
                  <a:txBody>
                    <a:bodyPr/>
                    <a:lstStyle/>
                    <a:p>
                      <a:pPr marL="0" indent="0" algn="r">
                        <a:lnSpc>
                          <a:spcPct val="200000"/>
                        </a:lnSpc>
                        <a:buFont typeface="+mj-lt"/>
                        <a:buNone/>
                      </a:pPr>
                      <a:endParaRPr lang="en-IE" sz="1800" b="1" kern="1200" dirty="0">
                        <a:solidFill>
                          <a:schemeClr val="dk1"/>
                        </a:solidFill>
                        <a:latin typeface="+mn-lt"/>
                        <a:ea typeface="+mn-ea"/>
                        <a:cs typeface="+mn-cs"/>
                      </a:endParaRP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020560253"/>
                  </a:ext>
                </a:extLst>
              </a:tr>
              <a:tr h="0">
                <a:tc>
                  <a:txBody>
                    <a:bodyPr/>
                    <a:lstStyle/>
                    <a:p>
                      <a:pPr marL="0" indent="0" algn="r">
                        <a:lnSpc>
                          <a:spcPct val="200000"/>
                        </a:lnSpc>
                        <a:buFont typeface="+mj-lt"/>
                        <a:buNone/>
                      </a:pPr>
                      <a:endParaRPr lang="en-IE" sz="1800" b="1" kern="1200" dirty="0">
                        <a:solidFill>
                          <a:schemeClr val="dk1"/>
                        </a:solidFill>
                        <a:latin typeface="+mn-lt"/>
                        <a:ea typeface="+mn-ea"/>
                        <a:cs typeface="+mn-cs"/>
                      </a:endParaRP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1691177132"/>
                  </a:ext>
                </a:extLst>
              </a:tr>
              <a:tr h="0">
                <a:tc>
                  <a:txBody>
                    <a:bodyPr/>
                    <a:lstStyle/>
                    <a:p>
                      <a:pPr marL="0" indent="0" algn="r">
                        <a:lnSpc>
                          <a:spcPct val="200000"/>
                        </a:lnSpc>
                        <a:buFont typeface="+mj-lt"/>
                        <a:buNone/>
                      </a:pPr>
                      <a:endParaRPr lang="en-IE" sz="1800" b="1" kern="1200" dirty="0">
                        <a:solidFill>
                          <a:schemeClr val="dk1"/>
                        </a:solidFill>
                        <a:latin typeface="+mn-lt"/>
                        <a:ea typeface="+mn-ea"/>
                        <a:cs typeface="+mn-cs"/>
                      </a:endParaRP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590987791"/>
                  </a:ext>
                </a:extLst>
              </a:tr>
              <a:tr h="0">
                <a:tc>
                  <a:txBody>
                    <a:bodyPr/>
                    <a:lstStyle/>
                    <a:p>
                      <a:pPr marL="0" indent="0" algn="r">
                        <a:lnSpc>
                          <a:spcPct val="200000"/>
                        </a:lnSpc>
                        <a:buFont typeface="+mj-lt"/>
                        <a:buNone/>
                      </a:pPr>
                      <a:endParaRPr lang="en-IE" sz="1800" b="1" kern="1200" dirty="0">
                        <a:solidFill>
                          <a:schemeClr val="dk1"/>
                        </a:solidFill>
                        <a:latin typeface="+mn-lt"/>
                        <a:ea typeface="+mn-ea"/>
                        <a:cs typeface="+mn-cs"/>
                      </a:endParaRP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2452552178"/>
                  </a:ext>
                </a:extLst>
              </a:tr>
              <a:tr h="0">
                <a:tc>
                  <a:txBody>
                    <a:bodyPr/>
                    <a:lstStyle/>
                    <a:p>
                      <a:pPr marL="0" indent="0" algn="r">
                        <a:lnSpc>
                          <a:spcPct val="200000"/>
                        </a:lnSpc>
                        <a:buFont typeface="+mj-lt"/>
                        <a:buNone/>
                      </a:pPr>
                      <a:endParaRPr lang="en-IE" sz="1800" b="1" kern="1200" dirty="0">
                        <a:solidFill>
                          <a:schemeClr val="dk1"/>
                        </a:solidFill>
                        <a:latin typeface="+mn-lt"/>
                        <a:ea typeface="+mn-ea"/>
                        <a:cs typeface="+mn-cs"/>
                      </a:endParaRP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826990221"/>
                  </a:ext>
                </a:extLst>
              </a:tr>
              <a:tr h="0">
                <a:tc>
                  <a:txBody>
                    <a:bodyPr/>
                    <a:lstStyle/>
                    <a:p>
                      <a:pPr marL="0" indent="0" algn="r">
                        <a:lnSpc>
                          <a:spcPct val="200000"/>
                        </a:lnSpc>
                        <a:buFont typeface="+mj-lt"/>
                        <a:buNone/>
                      </a:pPr>
                      <a:endParaRPr lang="en-IE" sz="1800" b="1" kern="1200" dirty="0">
                        <a:solidFill>
                          <a:schemeClr val="dk1"/>
                        </a:solidFill>
                        <a:latin typeface="+mn-lt"/>
                        <a:ea typeface="+mn-ea"/>
                        <a:cs typeface="+mn-cs"/>
                      </a:endParaRP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986362118"/>
                  </a:ext>
                </a:extLst>
              </a:tr>
              <a:tr h="0">
                <a:tc>
                  <a:txBody>
                    <a:bodyPr/>
                    <a:lstStyle/>
                    <a:p>
                      <a:pPr marL="0" indent="0" algn="r">
                        <a:lnSpc>
                          <a:spcPct val="200000"/>
                        </a:lnSpc>
                        <a:buFont typeface="+mj-lt"/>
                        <a:buNone/>
                      </a:pPr>
                      <a:endParaRPr lang="en-IE" sz="1800" b="1" kern="1200" dirty="0">
                        <a:solidFill>
                          <a:schemeClr val="dk1"/>
                        </a:solidFill>
                        <a:latin typeface="+mn-lt"/>
                        <a:ea typeface="+mn-ea"/>
                        <a:cs typeface="+mn-cs"/>
                      </a:endParaRP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801772899"/>
                  </a:ext>
                </a:extLst>
              </a:tr>
              <a:tr h="0">
                <a:tc>
                  <a:txBody>
                    <a:bodyPr/>
                    <a:lstStyle/>
                    <a:p>
                      <a:pPr marL="0" marR="0" lvl="0" indent="0" algn="r" defTabSz="1354501" rtl="0" eaLnBrk="1" fontAlgn="auto" latinLnBrk="0" hangingPunct="1">
                        <a:lnSpc>
                          <a:spcPct val="100000"/>
                        </a:lnSpc>
                        <a:spcBef>
                          <a:spcPts val="0"/>
                        </a:spcBef>
                        <a:spcAft>
                          <a:spcPts val="0"/>
                        </a:spcAft>
                        <a:buClrTx/>
                        <a:buSzTx/>
                        <a:buFontTx/>
                        <a:buNone/>
                        <a:tabLst/>
                        <a:defRPr/>
                      </a:pPr>
                      <a:endParaRPr lang="en-IE" sz="1800" b="1" kern="1200" dirty="0">
                        <a:solidFill>
                          <a:schemeClr val="dk1"/>
                        </a:solidFill>
                        <a:latin typeface="+mn-lt"/>
                        <a:ea typeface="+mn-ea"/>
                        <a:cs typeface="+mn-cs"/>
                      </a:endParaRP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833521599"/>
                  </a:ext>
                </a:extLst>
              </a:tr>
              <a:tr h="499558">
                <a:tc>
                  <a:txBody>
                    <a:bodyPr/>
                    <a:lstStyle/>
                    <a:p>
                      <a:pPr marL="0" marR="0" lvl="0" indent="0" algn="l" defTabSz="1354501" rtl="0" eaLnBrk="1" fontAlgn="auto" latinLnBrk="0" hangingPunct="1">
                        <a:lnSpc>
                          <a:spcPct val="100000"/>
                        </a:lnSpc>
                        <a:spcBef>
                          <a:spcPts val="0"/>
                        </a:spcBef>
                        <a:spcAft>
                          <a:spcPts val="0"/>
                        </a:spcAft>
                        <a:buClrTx/>
                        <a:buSzTx/>
                        <a:buFontTx/>
                        <a:buNone/>
                        <a:tabLst/>
                        <a:defRPr/>
                      </a:pPr>
                      <a:endParaRPr lang="en-IE" sz="1800" kern="1200">
                        <a:solidFill>
                          <a:schemeClr val="dk1"/>
                        </a:solidFill>
                        <a:latin typeface="+mn-lt"/>
                        <a:ea typeface="+mn-ea"/>
                        <a:cs typeface="+mn-cs"/>
                      </a:endParaRPr>
                    </a:p>
                    <a:p>
                      <a:pPr marL="0" marR="0" lvl="0" indent="0" algn="l" defTabSz="1354501" rtl="0" eaLnBrk="1" fontAlgn="auto" latinLnBrk="0" hangingPunct="1">
                        <a:lnSpc>
                          <a:spcPct val="100000"/>
                        </a:lnSpc>
                        <a:spcBef>
                          <a:spcPts val="0"/>
                        </a:spcBef>
                        <a:spcAft>
                          <a:spcPts val="0"/>
                        </a:spcAft>
                        <a:buClrTx/>
                        <a:buSzTx/>
                        <a:buFontTx/>
                        <a:buNone/>
                        <a:tabLst/>
                        <a:defRPr/>
                      </a:pPr>
                      <a:endParaRPr lang="en-IE" sz="1800" kern="1200">
                        <a:solidFill>
                          <a:schemeClr val="dk1"/>
                        </a:solidFill>
                        <a:latin typeface="+mn-lt"/>
                        <a:ea typeface="+mn-ea"/>
                        <a:cs typeface="+mn-cs"/>
                      </a:endParaRPr>
                    </a:p>
                    <a:p>
                      <a:pPr marL="0" marR="0" lvl="0" indent="0" algn="l" defTabSz="1354501" rtl="0" eaLnBrk="1" fontAlgn="auto" latinLnBrk="0" hangingPunct="1">
                        <a:lnSpc>
                          <a:spcPct val="100000"/>
                        </a:lnSpc>
                        <a:spcBef>
                          <a:spcPts val="0"/>
                        </a:spcBef>
                        <a:spcAft>
                          <a:spcPts val="0"/>
                        </a:spcAft>
                        <a:buClrTx/>
                        <a:buSzTx/>
                        <a:buFontTx/>
                        <a:buNone/>
                        <a:tabLst/>
                        <a:defRPr/>
                      </a:pPr>
                      <a:endParaRPr lang="en-IE" sz="1800" kern="1200">
                        <a:solidFill>
                          <a:schemeClr val="dk1"/>
                        </a:solidFill>
                        <a:latin typeface="+mn-lt"/>
                        <a:ea typeface="+mn-ea"/>
                        <a:cs typeface="+mn-cs"/>
                      </a:endParaRPr>
                    </a:p>
                    <a:p>
                      <a:pPr marL="0" marR="0" lvl="0" indent="0" algn="l" defTabSz="1354501" rtl="0" eaLnBrk="1" fontAlgn="auto" latinLnBrk="0" hangingPunct="1">
                        <a:lnSpc>
                          <a:spcPct val="100000"/>
                        </a:lnSpc>
                        <a:spcBef>
                          <a:spcPts val="0"/>
                        </a:spcBef>
                        <a:spcAft>
                          <a:spcPts val="0"/>
                        </a:spcAft>
                        <a:buClrTx/>
                        <a:buSzTx/>
                        <a:buFontTx/>
                        <a:buNone/>
                        <a:tabLst/>
                        <a:defRPr/>
                      </a:pPr>
                      <a:endParaRPr lang="en-IE" sz="1800" kern="1200">
                        <a:solidFill>
                          <a:schemeClr val="dk1"/>
                        </a:solidFill>
                        <a:latin typeface="+mn-lt"/>
                        <a:ea typeface="+mn-ea"/>
                        <a:cs typeface="+mn-cs"/>
                      </a:endParaRPr>
                    </a:p>
                  </a:txBody>
                  <a:tcPr anchor="ctr"/>
                </a:tc>
                <a:tc>
                  <a:txBody>
                    <a:bodyPr/>
                    <a:lstStyle/>
                    <a:p>
                      <a:endParaRPr lang="en-IE">
                        <a:solidFill>
                          <a:schemeClr val="tx1"/>
                        </a:solidFill>
                      </a:endParaRPr>
                    </a:p>
                  </a:txBody>
                  <a:tcPr/>
                </a:tc>
                <a:tc>
                  <a:txBody>
                    <a:bodyPr/>
                    <a:lstStyle/>
                    <a:p>
                      <a:endParaRPr lang="en-IE">
                        <a:solidFill>
                          <a:schemeClr val="tx1"/>
                        </a:solidFill>
                      </a:endParaRPr>
                    </a:p>
                  </a:txBody>
                  <a:tcPr/>
                </a:tc>
                <a:tc>
                  <a:txBody>
                    <a:bodyPr/>
                    <a:lstStyle/>
                    <a:p>
                      <a:endParaRPr lang="en-IE">
                        <a:solidFill>
                          <a:schemeClr val="tx1"/>
                        </a:solidFill>
                      </a:endParaRPr>
                    </a:p>
                  </a:txBody>
                  <a:tcPr/>
                </a:tc>
                <a:extLst>
                  <a:ext uri="{0D108BD9-81ED-4DB2-BD59-A6C34878D82A}">
                    <a16:rowId xmlns:a16="http://schemas.microsoft.com/office/drawing/2014/main" val="3726287088"/>
                  </a:ext>
                </a:extLst>
              </a:tr>
            </a:tbl>
          </a:graphicData>
        </a:graphic>
      </p:graphicFrame>
      <p:sp>
        <p:nvSpPr>
          <p:cNvPr id="10" name="AutoShape 2" descr="data:image/png;base64,iVBORw0KGgoAAAANSUhEUgAABFYAAAKQCAIAAAA6w2miAAAAAXNSR0IArs4c6QAAAARnQU1BAACxjwv8YQUAAAAJcEhZcwAADsMAAA7DAcdvqGQAAP+lSURBVHhe7L0HYFXHlbgP6g0V1AUCgUCARO+92sa9O65x+m6Ks4mzyWbzz2Z/3myS3U3vxSnuveAGBtN77733DhISoA78v3vP6PL0mp4K8PR0Ph5Xc+fOzD1TzplzXm1/5cqVdoqiKIqiKIqiKG2DMPNXURRFURRFURSlDaAhkKIoiqIoiqIobQgNgRRFURRFURRFaUNoCKQoiqIoiqIoShtCQyBFURRFURRFUdoQGgIpiqIoiqIoitKGaG4IdPny5aqqKnPSVGiBdsxJU2kRSUCF8UXwCKPD4osQE0aHxRcqjFd0WHyhwnhFh8UXKoxXdFh80UqFCX/mmWdMskkcOHCguLg4MjIyOjraZDWSsrKyo0ePnj9/PiUlxWQ1ieZLAiqML1pWmNTUVHPeeFpQkrNnzzZ/WI4cOYIwycnJJqtJNGGO2rdvb1J1hN6CCcKlq8J4ogvGKyqML3TBeEWF8YUuGK+oML4IXJjmvgp06dIl59g0mt+C0CLtqDC+aFlhmkNzJLniQm1tLTnNlKc5wrjShHZMN+og5wYK40mINQIqjC98tWOWZmCgj86xyVyHRkzfAqBFhrdFGgEVxivB0wioML4IHmGCpxFQYXwReDvtG2XTPamxiYuLM+dNory8nHANzHmTaBFJQIXxRfAI0wRJ3NY5p6gHXk5znrEQqqqqIiIiwsPDzXmTaLIwrq8FkQ6xBRM8koAK4wtPYZq2rVRUVKBKzREGMdCj2NhYc95UGpTE8zVYTzyHpWno6vVF84UJHklAhfFF8AgTPJKACuOLwIVpbgikKMGPLHKO0PwnGIINvDEJwEgE4pkpyrXD0TU5DVVE0VTdFEVRWi8aAikhjuOTCTU1NZIfMhD/uIZAIPmKcv0xamYrXejpGkRFRdE7o2mqa4qiKK0WDYGUEMf2xywuX76My4JbRtpcCwkiIiLEG4OwMOvTfSTkkqJcT0SzUDRgKbbIFwQFG9HR0dI70TgwFxRFUZRWhf4ukNImkBAoxIIfB9vntL5HMlQ7qLQWWIEQwroGod07RVGUNoKGQEooI56K5ZSFtFsmHQRzrijXHVl+sg5BMkMPuiaWRPooR0VRFKXVoSGQEuI4noogmaGE9EufmVZuOLICQ3410jvpYAj3UVEUJeTREEgJfcRZAXMecuCQcQztPiqtAlmEYM5DkdDunaIoShtBQyClraBumaJcH6wYKEQXpHQNzLmiKIrSOtEQSFEURWkxNEJQFEVRgh8NgRRFURRFURRFaUPo7wIpoYw8IX358uVLly7V1NRERkbK55jN5TrOn7/4q1/9fs+eA6TT0lK//e2v5eRky6XgJzw8vLa2tn379hEREaTlF0vMNUW5Xji6xmpE16Kjo0mYayEENqSyspKj/YvE4fYvA6m6KYqitD40BFJCGcct8xMCEf/87Ge/yc3tNGTIQE7PnDk7f/6Sr3/9n3JysqRAkIMfpiGQcsNxdE1DIEVRFCX40TfCKW2dkpKSPXv2jxw5bPDgATzGjx8dGxu7Zcs2c1lRFEVRFEUJLfRVICWUcZ6Z9vMq0OnTZ7/5zX//zGceu+WWSZJz9Ojx6OjotLSOb775Hqef+tS9HBcvXrZ1667Pf/6x/fsPkj9wYP933vmA/O9975sbN26dMWO2pHv16snVysrK8vLKFStW5+fnffGLT/7tby/u3XuA9De/+dUOHeKrq6v/8Y9XuUoVJ1Nqbdq0tXv3vPbt202ePJ6m5L7Hj58SGbwSrq8CKUGAo2v6KpCiKIoS/OirQEpbJyUliQDjt7/9y2c/+zUeO3fu7tQpm/iHS8RCPKTYmTPFBD94eOfPX5g+/ZOKioqvf/1LAwf2/f73f5SamkI6MzPjww9nEd5Q5aOPZvXr1+ef//kzZ8+W/P73z956602f/exjO3bsWr16HU0tX76qtLSMKlJAMqlFtHP//XdTOC4ubunSVWTS2qJFy2nfkkBRFEVRFEVpCTQEUto6ERERkydPeOaZf3/qKcKYdEKa73znP48dO2EueyMrK2PYsMFDhgwcNmxQbW1tnz69SRMOnT59lhiJAr169RwyZMCIEUOzs7Oio2MGDeo3fPig9PT00tJSrhYV9Xn88QepUljYp6ysTDIhNzeXYt27dx00qP/WrTvOn7946tSZEydO0b4UUBRFURRFUZqPhkCK0q5Dh4ShQwfy+PrX/+m73/1mTEzMW2+9X11dbS57EB8fl5ycRCI6Opp0bGwM6ZiYaPuiRceOKTQSFhYWFRVJ40RZpCksV8+eLf7P//zJ5z//1DPP/E9lZZVkgpQk0bVrbvv27Q8dOnTmzNns7MyMjFQpoCiKoiiKojQfDYGUts7ixcsJeCTduXPOsGGDCgt7HTt2Ql7PaXGIrD78cFbfvoVf+coXHn/8oYyMdHPBBWKhfv36rFy5bt26TSNGDJG4SFEURVEURWkRNARS2jpJSYnvvvvhkiXL5fT8+YsrV64pLCyIiorKysrYuXM3OcQt27btkgLNhMjq9OmzsbExxFrx8XEbNmw2F1wICwsbNKj/7NnzeXTu3MnkKoqiKIqiKC2BhkBKW6dnz/yvfe2L77zzwRe+8C88nnrqOxMmjLn99puJQ0aMGHr+/Hlyvv/9H8kXJDQfIqsJE0ZPmzade61YsWb48MEnTpwy11zo2jW3Y8cUHoRhJktR2h7Hj5/48Y9/wdGcK4qiKEpL0NwvxS4pKamoqEhPT4+MjDRZjaSmpub06dOxsbEpKc362qvmSwIqjC9aVpicnBxz3ngaJYnzRb1+vhQbamtrd+7cc/HiRTnt06egQ4cOrvnELdnZmRcuXOzWrSunhw4d7dWrR0REBAGSkz59+kxZ2XkKyJfI5eZar94cPnxU0tx3//6DiYkd0tPTqLV9u/WaUna2+fVVCjglJYfyP/vZ74h/Pv3phwnGJNMr4XVfik2/iouL4+PjO3ZsVrQWPAtG9cgXQShMWloaWsC6ZTXSckt9Kfa+fQf+4z9+/KMffb979zyTdUNhwAP8UmxdML4IHmF0WHyhwnhFh8UXrVSY5r4KhLgXLlwoKysz542HurRAO+a8qTRfElBhfNGywpiTJtFSkriC61ZU1Hv48CHykPjHNX/gwH6ZmRn5+d2IRrhKJpco4JomtpEChDFOJOOkyecqZUhTS24kV6WAkxAuXqwgpho0qJ//+MeV0FswwSMJqDC+aBFhAmHXrj1f/OI3lixZQfr8+Ys/+ckvOeUhv9Blv170S+f1IgpTgGJyev3RBeOL4BFGh8UXKoxXdFh80UqFaW4IlJycTMSWkJBgzhsPdWmBdsx5U2m+JKDC+KJlhTEnTaKlJAlm8N7+5V/+rU+fgp49801WAITeggkeSUCF8UWLCNMgKMWvf/3nO+64uaCgx4ULF3/1qz/07t3zi1/89JNPPrxhw9alS1fExcWdOnVmy5YdUn7p0lWpqSmu39N4ndEF44vgEUaHxRcqjFd0WHzRSoVp7hvhFCWYsd4GF8Ab4YKNsrLz27bt7N49LyPDetXIP84b4SIiIkiHhYX5emeOolw7HF27Fm+E++pXP//qq+9MmDD67rtvY29bsGDJwoXLnn76K4mJHbjj0qUrZ82a953v/Mu0aR8eO3by29/+WnV1zTPP/C/RUf/+fU1DLQQ2JMA3wimKoijBjH4dgqIEHTh2I0cODST+UZSQp6zs/K9+9aczZ86MGzea+IecHTt2L1u26tvf/sE//dM3v/zlbz377POHDx8hFho0qP+JEycrKqpKSs5RsmvXLtKCoiiKorihIZCiKIoSvNTU1Nx9921FRYWLF5tvrq+oqOzfv/Bzn3tcHl/96he/852vJyTE5+V1iYyMPHLk6M6duwsK8jt0aNa7MhRFUZQQJvyZZ54xSUUJUZy36ISHh5Mwub65cOHiL3/5h5deerNjx5QuXTq7ZdLI229/0KNH9wYdrOrq6ueee62ioiIrK0MSTmstSFhYGF1r3749CXkXnL4zR7lRiKJBhP3tcCa3GZSUnCPyefLJRzp1ynnppTf69euTmtpx//6DpaVljzxyHzGPfI9IRkZ6eHhYVFTkiRMn9+3bf+zYiZEjh2ZnZ5pWWg7Uv7a2lqOqm6IoSqtGXwVSFHfWrt1w/PipRx99oGfP7ibLJTM9PW3z5m3EM+aCb3ABd+/ee+rUaSdhLiiKEjCRNgMGFI0YMeT551+9cOHiiBFDjx49tnLlWimwdOnKv//95erqamKSQYP6L1iw9PTps3l5uXJVURRFUTzREEhR3CkuLsnOzho/fnRGRrrJcsns27f3v//7Nxv1BHNUVNQXvvDEmDEjzLmiKI0kNjb2/vvvvHixYsaM2V26dH744fteeOG1L3/5WzwWLVpGdCTfTU/k07Fjiv0irflqe0VRFEXxRL8RTgllrDfA+f1GuAsXLv7hD3/bv/8g6X/916/17Jm/bNnKn//89xUVlRMnjv3a176YkBDPJdfMBx+85+233//MZx45f/7Cu+9+lJ6etmqV9Wz0k08+PHq0FeScOHHyd7/769mzxYWFvfbs2T9p0tg77rjl5Zff6t27x9Chg0jExsZs2bKdAt26dZVbVFdXk087qakd+/btw42eeOIhgi5px5GNhCfyzpz2+o1wyg3F0bWW/Ua48vKK3bv3svjj4mLtV1P3RUdH5eV1IX/bth1VVdWUSUtL7dmzOyufdGVl5f/+72/uu++OAQNa+LvgBGyIfiOcoihKCKCvAiltFwKPV155OzEx4YknPjVixJDf/vYvRC/5+d3sTxFkTZ48DjdOSrpmEk1t3LgFD6y0tOz992fg/0j15557leq0+fbbH2ZkpJHZpUvnDRs2Ux3XbefOPSdPWu+II7FgweKbbpr4qU/de+zYiRkz5lCA4Id8csjnKunKyiraKSrqTTs33TThrbfeJ1qzZVGUNgSRD8EMR9IEOb169SD+kfyhQweNGTOCB5kS/8DZsyUREeH6LjhFURTFPxoCKW2X06fPrly5ZvTo4WPHjrzzzqm1tZe3bNmRmZnRs2d+enpav36FkZHWW2vANRMHSzIhLa3j+PFjqE4j586VEhfR5rp1GydOtDJxznr0uPppIoeBA/txdeLEscRUR48eI2pavHhl7949yCGfq5QhWDp8+ChR0/Dhg2+//ZZ77rndiccURfHKtGnTf/GL36NH+i44RVEUxT8aAiltlzNnzlZVVWZnZ5Pu0CEhMbHD+fPn5VKAUKtjxxQS1ue1IyNJuLaZmtqxoKCHVa4+WVmZBFdhYWHR0VGcVlZW7dmzV97JQz5XyYyKinziiYdOnDj1L//y79/+9g9WrVp35UoLfL+WooQwAwf2e/TRBwYPHuC8KKQoiqIoXtF9Qmm7xMREX7nSrqqqypy3BK5t1tbWlpeXS74fwsPDExISzp+v9z43fLiiot6f+9xjjz324J133rpkyXKiIHNNURRvdOvWZdiwwfKuOUVRFEXxg4ZAStslMzMjPT1t1649pA8ePLxv3/5u3brKpSYjbcpvOJ45c3b79p2S74fY2JiBA/tu2LClurr6woWLS5euIPPixYu/+MXvw8PDxo8fPWHCaGKkdu30m0sURVEURVFaAA2BlLZLYmKHJ554+OOPZz/11Hf++79/fu+9txcUeP/WtcCRNpcsWUGbf/vbS2lpqeaCb8LCwqZMmXDuXOk3vvG93/3u2bS0NDKjoqL79u3zu9/9lXa+/e0fZGdn9utXKOUVRVEURVGU5qBfiq2EMs4X9fr6UuyamtotW7aVlV0gPXBgUVJSEokTJ06WlJS6fs0UOJmVlZU7d+4hQYP79h3s29f61oTy8nLJjIuLc9pMTEyIiYlJSUnKyEjnqmtCPvBDdY7du3eVb4o7deoMVXbt2rt//8F/+7d/4UabN2+vrLTeU5eb24lilhwehOuXYitBgKNrLful2MEGNkS/FFtRFCUE0BBICWUct8xXCBQkvP/+xxkZaaNGDbtwofyZZ/5n0KD+jz/+kLnWEEQ9tbWX8MM0BFJuII6uaQikKIqiBD8aAimhjOOWBXkItGzZqhdeeC0qKgohMzMzvvzlz2VnWy8TBcAVgp7aS5fxwzQEUm4gjq55DYFOnDj13nvTR4wY8o9/vMLpTTdNJP2nP/2juLgkLy/3n//58wkJceSvWLH6lVfeJtGxY8pXvvL5rKwMqSslST/++IMjRw4LpKRr/p49+37zm7+QGDp0UGwsosXcc89trvnwjW/8s3yF/YUL5X/5yz8OHDhMGjmlZB1X7BCoSkMgRVGU1k74M888Y5KKEqI4zhkuCwmTG0ykpqbk5GQVFOT37dtnwoTRXbp0NhcawOoLIQ9hHX4YwY/EP+qTKTcKUTQgIOdoctu1O3XqNMFJQkLC2LEjCE7ef3/GwYMHx4wZWVDQffXq9SkpyV275hLVLFiwbOLE0fLrW/PmLRwyZFB1dc0f/vBs9+55I0cO7dIl9+OPZ5MmyHnppTemTJk4cGBfpySZv/jF7/v0KaBkjx7d1qzZUFx8bsCAotOnz/7yl3/o379w7NiR6Mezz76Qmtpx1KhhxD8vvPDahAljaQSRZs+eX1jYOyoq8pVX3kKDJkwYQyMrV64jZOrcuZPphnnf6SWOqm6KoiitGv06BEW58cTFxY0cOWzixLE88PBMbgNYcZ2EdyZDUYIYAobCwgJW+K23TomPj+/YsSPR/k03WWHM9u07L1wo//jjucOHDyaHMnfddWtt7eX16zfW1NTs2LGbwIbMqVMnPfLIA2lpqefOlR47dmLMmBFS8vbbb4mOjkxMTLj//rs4JZNGhg8fdPDgYcKwbdt2xMbGPvjgPeQTHcnH8Kqrq6dPn923bx/aJP/uu28lf/78JZTfvXtfTk6WNPLII/d17drFkt7SMtU1RVGU0EFfBVJCHztMuLavAtnPKL/ar1/fqCjrB1KFkydPPfvs84Q0CQnxJqvFsHphP/l8Bc/y8pV27fVVICUIEEUDt1eBSkrOLVy47O67b0tJSeZ0+fI148aN6tatK2v1wIFDp0+f7d696wsvvLZnz/558xbPnDl3wYIlW7fu6N27J1HKqVOnp037aMGCpZcuXZ40aWxMTAyNr1mzYc6cBZ98Mr9fvz6UQbUjIyNzczsROP3hD8++8cZ7GzZs5l6Up8HOnXMIrrgvdXfu3EP1/v2LXnrp9Z07dy9atJzbzZ27aMuW7ZQfPXp4RUXlq6++vWTJyjNnisePH5WcbH1Fiq1sV9q3uxIeHqGvAimKooQA+ipQ07H96tDE9FCp48KF8l/96g/EOebcg3PnSvHJampqzLnNxYvlZHI05y2G9eKPtf7MH50vpfURGxtjUjboDhHFlCnj7rnnNnl861tfHTlyKIHN/fff9ZnPPFpU1PvZZ5//xje+t2LFmtTUjv/8z5998MG7CT/++79/9l//9X8nT54SJf23f/vPqKgoqg8c2E9aLi+vcH4sldAlJiaaBNFURUXFmDEjndt9+cufu/vuWykwYcJo0iNHDvnoo5nf+tZ/fPDBx/U0TtVNURQlJGhuCHT58uXm/7g+Lbg+X9g0WkQSCEQYaxt02Qjl1BVaqK6uNifNgEZoypw0lQCFMZ1pZ72e4HrqEDzT1CKSNAr8M4IZ4hxzfiOxp6a99ah78vnqZAXPHEHzhQkeSUCF8UWLCJOQkBAdHUWcM3nyeOeRnZ3FJY6kP/Wpe55++quZmekLFy7ljlLyqae+9OijDxw/fnLr1h2HDx/Zv/8wYcx9993FpT59CqTljIy0U6fOSBpFFi2OiopMTU3t0qWz3Ege+fnduJScnET67rtv/8Y3vty/f+GsWfPspzYcLfNiG70SenMEISaMDosvVBiv6LD4opUK09wQ6KBNWVmZOW881JVGzHlTkUaaIwkEIoyEB3bUcOWSDcPtRkVFBVEHG6c5bxJUpxGaMudNJUBhnL44HbS7a2jZaTInTaKlJAkchu7ddz88ePDw7373V3kh6MMPZ37zm9/j8cMf/vTkyVNSDJYvXyX5nq8X2U9R/9HtKgnJcWvHN9aq84y55VqrU6UGkRaCQRKQRlQYT6SRZgqTkpI0atTwd975EE3hVPQFBXESycnJ48ePCg8PT0tL3b//IJlc6tGjW//+fWtqalNSki9evFheXj569IicnCzKv/baO9JyYWGvpUtXitJRkTSJmJjoKVPGv/fedNE7dPzFF99YuXKNk4iPjxszenhMTExaWkp4mPWskID2WY0GQIsMiy4YX7SIMNKCDosn0ogK44a0oMPiiTTS6oRpbgiE0+wcm0bzWxBapJ0GG7G2wLr4B2p9wD4tb4U3502C6jRCU+a8qTRKGAmBwOms0CLDCy3VQvPbCZywsLC+ffvggY0ePTw1tePevfvXrNkwderkO++8tby8Yv78JVKMGGnv3gNk9unT649//LtrSINf9cYb0yIjI7k6bNjgl156Q963g8PHKZldu+ZOmzadYqaCd6zpsF/5IWEe7U3ComXnqJnthFgjoML4okXakTe8YXK++93/9/TT/x/H7OxM1C06OpLEj370czL/9V9/gH267bab0tPTSkpKpeQzz/zvTTdNKCjokZ/fLScn+3vf+yGZM2bMGTduFAFPcfE5LhHtSAszZ84jasrISMMqjh8/uqAg/wc/+Im0jPbl5nZG2Tt1yn7uuVfJfPrp76PsDz98H5nyWSBH1wKhRYalRRoBFcYrwdMIqDC+CB5hgqcRUGF8EXg7zf1dILYNiIuzftKhyZSXl7P/gTlvEi0iCfgXxo4OLAgV2rdvX11dbS6ECnTc+nivC+ZCME1T4JI4k4UycF+qSIxnLgcM/tZTT3376ae/OnTooJKSc0ePHu/Tp4CmfvSjXyQnJz399FfWrFn/r//6Hz/+8Q/Gjh156tTpH/zgfx5++N68vC7/8R8//tGPvh8TE/O///vrp576Ei7XxYvl//d/v5k4ccygQQOefvp7t912Mz6W0yaembmlO+bpZ/5cTVtH6+sQrrSLYKYIdKuqqqKjo6OiouwqTaRF5giav2CCRxJQYXwhwsTGxoqu1Xr7XSCW/datO4qKesfHx6GM27fvItKQr0Y4duz4xYsVPXtav8mze/e+gwcP2TXaDRkyUAqgHWvXbpDMrl27+CnpZGZlZfLYsWPXoEH9uaPTApkffzyHKOi+++7klFtv27aTBBQW9iKCIoGo69dvrKysRM+ystLRSlvFROmuREbFVFfXMmKoKrgZSVdkWIJ5wTTBEgbn6vU1BQ3S4pKY8yahwvgieIQJHklAhfFF4MLoT6M2Ahkr9nggjdlllOVSyMDKk66x6wM5Td5dggH6AsxXC4ZAJ63veXuhuPhcUlKHw4eP9e3bR0Kg//u/X//+9z/PzEznXj/96e969+4xYEBfCYEuXLj4jW/8e1FRH1HsPXv23Xnn1M997vGlS1e+8877kZFWxDJlyngy7bt5IgLbxyuXrT+2NyYdsf0zEwLhk3HaqqdMaaVYy9F3CHQDWbly7a5dex955D60D+X94Q9/9sUvfprQyFz2jqVftpZZf+wM7Ib1J/AQKDgRo+HgdtrqcBv81jUXiqLcWPQb4RqHbBiy00tOiCFd4yiYXMWFBQuWXrhQfvvtN02ZMqFTJ+tpYyHKhgQDaD2F7EJUVGR6ehrlqcXjX/7lnyZPHk/mmDEjnnzyEXKGDBnw1lvv7d2731Sohz0R9nT4whRUFMWDzMz0LVu2f+c7//mtb/3Hr3/9p1tvnVJQkG+ueWJpk61TtmZ5YhdorVjyS/dCEaeDiqIogaAhUKMRa9u0FxNaBdJBc6J4cOzYiZiY6IkTxxYU9Dh48LDJtT4LdGTr1u0kDhw4tGPHrq5dcyUfMjMzcnM7p6en3nzzpNGjR2zfvrOkpOTkydN/+tPfu3btQiYPhtzbi4rWRNhPbJKQB6cmYeVSTSdLUXyTm9vpiSceuv32Wwh+OE6ePC4+3vfvdFnKJh+xc0kbg9i6DaMIL8faOi61ckw3XD7FCnZ3FUVRGkB/GrXRYGGxthjf8PBwEiY3VAgLC6Nr9ps7rPfCScJca7XIvshkMWUkTG5joOKWLdvmzl2UnZ2ZlZUxY8Yny5evOXu2JC4u9uLF8rFjR5w8eWrFitU5Odkvvvj67NkLbrppwvjxo7k0b97iyZPHZ2amJyUlffDB9Jkz586aNQ8ZJk0an5iYcPjwsRdeeG3+/MXz5y8ZMmTAuHGj6n+Mx4Q3/Lmato5WdyQN1gyFWW+EY75CZsqUVgoLEkUD+QoWk3tDQSlQwPz8bjy6ds2tr2KuWDplaxn/bZ0zCbDTNuFWv65gEFqXuiG5HCVBzCDpkEHmwu6rRauYFEVRbiz6WaBGIKbWfu7JevKJrZSjuRYq4LhUV1ezwcsHS+z9vRXvJTJluGJMWXM+CwS7du3dv/9g3769k5OT1q7dWFFRSTiUlJRYWlpWVNS7rOz8rl170tPTdu+2vnt3+PDB8i29mzdv79evT3x8fHV1zfr1G8+ds76lsVu3rvJWnJKSc6tWrbNab9eOljt1ypG0jQhpHy2JLVdMOiQZAknLEQuPYZr0s0DKDUQWJPqFVQyqzwIFjKVNtpZZf+wM8/kfQRLRMXE1NZdb3WeB7B5YMEGYiBb5BY+gghmRiXAMYKuYF0VRbiAaAjUC2UIkBGrUHn/kyLHMzHRstDlvKhcvlv/jHy/fccct3bvnmaxGcurU6ddfn/bII/dlZKSbrPpoCBQcWGIz7nWuGBL7C4HCI2KZptAOgezOhgIhOTsgC7JVhkCiU/Z73kDSdr73EKi29korDYHEEiJ26H2XKdaPI3MhBlCQS20Q5tqkWjlteRKV64B+FqgpNMq+rF697sMPZ7HxmPNmUF1ds2LF6uLiEnPeeC5cuEgLHM25EoxYq8s2/JbXJQ+Xz//YvoztkNUlJT80MT2s66M5aZ24dUFOlRsPytZeVEwUj4StXNa5zJT1EKy81oaIzZEQCCQz9JDetdI5ahGsBWrjdtoaceuCnCpKy6Ih0DXnyJFjBw6Y369QlIawX+2xTL71MOmGMFVDC7euuZ22RqQL4HoqaeUGwfjXadnV+TFJl4x6mKqtCiO6HQVxNLmhhXQQzHlbwq3jbqetEbcuuJ0qSougb4RrBKKEl+q+hcbznR6rV6976633Jf3QQ/cMGzaYnF/96k9nzhSPHz/qn/7pMxkZ6TNmzF6wYImUSUlJ+sIXPk3mqVOn33hj2oQJY6ZPn1VSUsqlL3/5c/Jut4sXy5977uVDh46Snjx5/EsvvS6/TsOpr6Y++mhWXl6XmTPnDhzY/6GH7i4pOff3v78kzU6ZMv6FF17/0Y++7+utdPpGuBuKCGYfPX7/x/pj45K0CAsLi4pOYJpC6Y1w9Ms5tsgrqMEGM8VRZioE5gvsxdjq3ghnaROi2ynr6PXNb/ylZ1y/fOVyTGz85cvtW9cb4aQPjhlkajiaa6EC1o9OYf1IcAwNMxgg1gKtO6q1VJTA0W+EazSylwCmlqPJbddu374DL7/8xrBhQwoKesTFxS1evKx//yIShw8fraqquf32m4k6Nm7cMn/+0hEjBvfo0b1Tp+xVq9afP3+hf//CM2fO/vGPf8M5HziwX9euuZxu2rSVOAdlf+ON92hh/PjRlN+wYfO6dZtuvXVKTk42wZWvpv7wh7/Fx8cPGTKAO3bokPDXv76ABRkxYigBElIdP37i1ltvkh9T94SdAxsqWwhY23vrtzjW/m/PGuNAwuQGHZaQjHWdK2a2Nck3l21ckhZMUERENMdQmjKQ3pFgQYKtcyEC/WKmpJsyWaExZUDXpI9u5jHoEJ3y8vkfcybUJaw/VokrVyIjIq+0a48laXXqhvCtY2qaBHNBp5gLZ1LAXGsDWIvUXrhqLRUlcPSNcC3G7t17iVWmTJlw2203Pfjg3XfffTvxT+fOOf36FebkZI0fPyohIT47O/O++26/886plOE4bNigPXv2Y7CoXlVVnZfXZcqU8Vy6446pO3bsLik5d+DAoSVLlt977x1SfvjwIY7y+2nqwoWLPXrkkT9wYN/Nm7cdOXL8gQfu5vTuu28bMKAfN5IWlGDC2r3sqbW8rrpTk7ByzQ5ne2EO1u5gIWVCBumRdI0t0EmHDG49svqsXGdQtvqf/7HSZjJkUqwHf81/R9usAq2Y1t8Df4TEFDUO6a90HFzToQE9kkBIsPqsKC2EhkAtRteuXTn+8Ic//e53n9m+fdfo0cOJeeSSQ+fOnQYO7Hfw4GHK/H//3387b2ODhISEwsICecE3JSWJY3V19b59B2JiYnr37skplwYM6JuRkWaVbqipbt0sYWDr1h0EYPIznVFRkUOHDuSqXFKCBsvHsrcy62HSjcE0E0JIv2TnM1mhRWj3LrhhzOu0zF5oTsLlrz9MM4oSHMiyDG17otZSuRZoCNRidO/e9atf/eJNN02Ii4v99a//9O///l9r1qw31+ogh/w///k5oprx40fLj8MI0dFRnr/ZV15eERcXFx5upokCFJN0gE1dvFhOECWRFbi2oAQHtlm3npO2n4w22F6apGwkx07ZRxv2BPYFHlIyxDCdDNFtj345T23KqeQr1wVLm0zSfgnIVdvkqmianVEPKacoQYUsTkyKOQ8tpGvSR5OlKC2BhkAtRlRU5JgxI+6445bPf/6JRx99gMBj/vwlrp86JU0O+bfeOuWhh+6hZHZ2lrnmg9TUlOLi4upq86niixcvnj9/gUTgTaWlpZaWljliXLhw8cIFqwUlOLBtum3Zm4NpLISQToXwM3/0S5/XvN7U6VozNc60pijBgazJtmMtVQeVlkJDoBZjzZr1f/zj3y9eLM/N7TR16uT4+Ljk5KSwsDAnjLl06dKZM8U5OVmTJ49PSEig/IwZs01lHxQU9LBDqcWkCWNmzpx74sRp0oE3NWzYoKNHj61bt5E0sn3wwQz9LFDQYNlx+5UfEubh8vkf7LyFdWqSNvZzYWwH9o7A/1Db9pzuWP20kdPQw+ldCPcxuLBea633+R/rYUZf5sJ6uIKeOUfLC7tMeat0KMG+wM71ve/90O3xy1/+cfbsBa5Pme3ff5B8tiFzXkdlZeXy5av/9Kd/fP/7P6LA73//V06rq7186RyjePLkqWnTPvrJT35JyR/+8KfPPffK9u27amu9fI8Zt0aAn/70t5T8wQ9+8pe/PL9x4xavJdssjKeTEOQ0xDB9s3snR0VpEfQb4RoNGmhthR7fq0NYsmDBUkz2woVL585dGBkZ9cADdyYnJ7dvHz5z5uy1azf26tUjJyd7wYLFixevmDt3EcFMXl7nbdt2TZgwpra2dt68xcQz8kVtJSXn5JTyaWmpixcv/+ST+XabkSdOnJw0aVynTjmxsbGBNJWYmBgXFztr1lyKzZmzMCkp8fTpM7fcMkm/Ee5GY/le8udq2jpaokqav3baSdbhmra/ES46Jo5jSE4ZaTpFWvJDA5kjeufMl2Aut2Zk1iDIvnbMXj+iTbbO2f9EuewLNk7Cpt6JQ1RUdPswDEnofCMcIdBf/vKPjRu3JicnkV9TU8ujurp6794Dq1atO3bseK9eBWwilNy7d//Pfva73NxOo0YNk7pw4MChZ599ns2FjSM1tSMb04EDhxcvXnb6dHHv3j1d33fN3jRnzoJ//OPVLVt2xMfHpaV1ZAC3bt25dOnK0tKy7t27RkdHm6Lt2h06dOTPf36OcOvcuVJGu7Kyavv2natWrUWwHj26R0ZGmHJ10BTCMxf2tISIGQwQWZkyp/SdtOSHBjKPdMqZVkGuKkpz0BCo0YitAbeNhOgiOzszMbEDO0SXLp3HjBmen9+d/NjYmOzsrKysjIKCfKx8UlJSenoqZQYMKBo3blSnTtn5+XnsB507d+rRo5t8hgf7LqcxMdTNTE5OpHFpc9Cg/rQTHx+fnZ0RSFNsHl26dGJbomReXpdJk8YWFvZ2rnqCldEQ6Npjy8C42rbdSltYHphJWZgcO2kfbeyno+VvO/uFIMq0j4kNzRCIpSj9srsZOsgc0TvxpOUUzOXWDDNlW8cg/OZlS5tM0vrcnbOirJUmV0XTSDpHB9E1jlHRMWGhFQIRXcyY8Qnhx9e//s9jx44YNmyQ/Rjcr1+f8+cvTJ/+SbduXXv2zKebx46deP/9GexBTghEzh//+LcdO/bceefUm2+eOHLksAED+rK/VFVV0ybhIlEQY0VJ7jh37sK//vWl9PS0e++9feLEsdyiqKg3jVdWVs6YMZtIrKiol2xMxDmvvvr2/PmL7777tjvuuGXcuJFDhw6kqTNnij/5ZD47HbXchp254BZktrp5aT7W0gwOa3nxYsU//vHSu+9+VFNziWVgcpuHzCOTG3rWUrnh6E+jNgLbzvj7adQQgN1Rfxr1GmOJxJhaTpZ1FuhPoAriivGX69KX9mHhHTumM00yZbJJWC23TugRR2fK6AudIi1XQwOZI1mQrvu6udw6sZelpWtYRboWLOZRdMrL7/9YGlQnNSnzlx5w/XLdUXLBCYE6JCZFRES10p9GlamJiYnhaK5Zbzoofeqpb5P4/e9/Ll9G6rBly/Zvfev7Q4YM/M///LfY2Jg1a9Z/7nNPff7zTzz99Fe4SiPPPffaO++8/+Uvf+7WW2+igNSCEydO/exnv9u5c/dPf/pfhYW9yDl48ND3vvffaWkdn3rqn3COWfNSEk6dOv3Xv75IwPPd737jppsmMp7Hj5/4xje+l5fX9Qc/+HaHDuYrTOnC9u27vv/9H+Xn5/3Xf30vPj5O8gWsH/JQNzTMYIAwJhyDx1ouW7bqtdfeIb4tLCzo08ea9+YjS4WlG0rWUgkS9LNAinI9sXYs23hbXlfdqUlYuTbWqaSEOvfL9sP4b8U+/Jcc/khdRVHcQdma9Ps/TvzjaJlAjlW1bZCdnZWamnLs2HGvnyAlzvnkk3m9exdMnjzONf6BzMz0W2+dwlgdPnyUU8ZtyZKVhw4dueeeO3r27O4a/0BGRvqDD97doUOHWbPmlZdXkFNRUVlaWsatXeMcvF5ip379Co8ePV5WVmZylWBi69YdrJl77729peIfRbmm6BvhGo29KVpEBN07PVoANqdL+ka4a4XlY8mfq2nraIknacEkr2bUT7uAR8YExccncAzJKZN+kTYXQgKZI1mQzpSBudyakVmDIDCP9poRbRKdMwlZTdYfO2X+2v/lpO6aN6KjYsLrXmdw5s66UdCD8F6nRt4IR+L2229xi2ROnTr93nvTu3TpfMstEyMjI93eCLd+/eY335x2//13Dhs22G0QOO3YMblnz/yCgvykpEQCmxdffIMx+8xnHvH6w3SJiR127tyzZs2GiRPHUhHxli9fs3v3PuRJSUmOi4uV9hl24iV5+1xUVKTUFZgLalGs1c1L85GV6XSftLlQn7VrN6xZs37jxq2vvvp2cnJiTk7W6dNn/vSnv0+fPnvevEW1tbXOW9fs97O9PG3adPJ3797bp09vRttrppSHmpqad975cNq0jwiYjx49xtQTvu7ff/DnP/895XnIHSnpKYa04AuZR3oXetZSueE091WgkpKSY8eOub6q3lioSwu0Y86bSvMlgZYSJvRo2WkyJ02i1c6RvS1ht5v6+z8mbZ6TlodBWgg9VTp37pw+3euV4JkjaBFhrg1X9UteAnLVNrkqmuaibVepr2vmUddcw7TqOcKqEPDg0Z45UzxixJBoly8qcNizZ19VVXVeXq5Xf5TQZfz40bm5nUifO1d68OCh7Ows511tbkRFReF/nzlz9tChw5wmJSU98MDdFy9e/PvfX/7xj3/5k5/88oUXXlu3bmNZ2fnCwl406/YuuCbTqueosRw6dORvf3uRKGL48MHp6anEJ3/4w9+YFE4HDeq3fPnqWbPmUYxQ5+9/f/Hw4aPk8yDBMiCI5VhRUeFkEtVIswLN5ufnZWdn8hgwoG9MTAyhzrPPPt+tWxfKc2QGyaGkmxhS3T/V1dXHjx8PhmkKvQXTxoVpbgh0+vTpCxcuNMdNoS4t0I45byrNlwRaSpjQo2WnyZw0idY5R5ZH5dXNajJWXGT/uXzJeGWhp0pnzpypqqoyJ4oLwTNH0CLCtCR1utbiGieYuzREsM2R/bNy5825B4cPH/vf//3VD37wE3n853/+z//8z68+/njOhAljx40bhcNqyrkgP1IXG2t9WZx/0OKKikriHK/tCERHtbW1BDmkIyLCJ0wY/a//+tSgQf137tz97rsfvfjiG7/5zZ//+79/9tpr7xBQSZXmE2xzdK31iBEm8Ljnntu7dMkl5omJib777ts4ve++Owl0p0//5PTpM0eOHF25cs29995BPo/HHnuwd++exLqLFi3Ny+viZHbv3tU0ahMeHj5kyMCePfN53HzzJFqeP39JUlLiww/fT3mOOTlZzi8luooh1f3D+vG/egOhRaYp9BZMGxemuSFQcnIyFtDrS9sBQl1aoB1z3lSaLwm0lDChR8tOkzlpEq1wjiyfyX6a1HrWWR4un/9x/Kr6HpvtcJknnq1Ax0Ey62G3E4KqlJSUFBlZ7+0uihA8cwQtIkxLYr3WKipW9+KPKJd1bqmV5LiCSjlHW7u8aJnAdasZGm7orTjBNkcxMTHx8fHm3INLl6zwo7QOHIhOnbI/+9nHvvSlJ7OyMk2h+oSHN9d/8AMR0c03T/ziFz/9ve89/W//9i933TUV+ZcsWfn886++8spbOMSmXPMItjm61nrUvXu31NQUEoQiu3bt3bZt109/+lsi3mee+b9Zs+YdOHCIsPbgwUMpKSmFhQVSpaio99ChA+PjY/v0KZg2bTqFn332+by8ruRLAa9UVFTt2rVn1Kjh8rofx5tumnj48FHyOXXECBB2Af+rNxBaZJpCb8G0cWGa+1kgFiVuSkSE+5f0Bw51aaGZixuaLwkEIozZIpv0ZvejR4/HxsaE218Sej0pL6947rlX3n9/Rk1NbX6+v6+qDPPxWaCWnSZz0iSaIInl1tjQI47SqeuF7Y8hhP3HpB1wpyyHShwyy02z/lmYv3WimxKC7abZfy6340CTDAh3ioqKQvNRe+uuzeC6qZIfpItsexgymTVzISSwF0azPgsUDHPkIMKIWWOm6BdHThtrHlsCe51Yq8VWGvNPtMe+YOMkbOqd+IeOsSQjI6MCmbhgm6PExERk9ty5nC/Ffuqpfxo7duSwYYN5DB8+eMSIoYMHD8jISHM66PZZoEOHji5cuHTSpLHdu+dJAV/gcM+duyg6OmrKlAlun+ERGNulS1etXr3uwQfv6dKls2QibVJSYl5el169evAoLOzVp0+vQ4eOrFq1bsiQAdnZ9T5DIl1DVBJgT0vDChVsc9Q0YczibOizQDt27Dp16szkyeO4xcWLFe+880GnTjlMMSPJg3EeM2ZE7949d+7c7RQzNe0XeXJyspKTETBxzpwF69dv3r//ANPh9hTVihVrOLI8cDnef3/6+PGjc3Ky5dLZsyULFiy55ZbJBFqe7fuBTlGSfU1eRbQn1sJcDhgaaf40hcaCcaWNC3MNn8VR3Fi3buOMGXNuyBdWbtq0ddOmbUVFfRr86GFI4moxSTgbxnXBDlXMHUkQtLBjIUP7K+3CrrQPa9cemx6OkW8fZh5hYZFh4ZHhEVERPCKjI6Oio6xHTFR0bDQPKyiIi4mNj4tPiE9I6NAhiYN0EKSPoc3p02cWLVpmTuqze/de+UapFsFXa8eOHUcGLs2evSCQdxu3NWQdyoK8EXBr17s7aZHNevDXOqn/dIRgRUTGp7TT9sNW4XbWMw6WJpuSIUZsbExBQX6fPgXy6NWrZ3Z2ZkyMl48AOeTn53XokLB79z7MnMly4fz5888//9r8+Yurq2uIvnr27H7kyFFf7/KvqKjE82Z7wilniOfNW/yHP/y1pMS84Q0/Oy0ttV+/wjvvnPrww/eVl5ezo8klpWmEh1tPmRFt3nffHc5j6tTJTGjHjilMU3W1+zfad+2aSxli1C996TPMBdEvE2queRAVFZGSklJcfHW6jx8/gWNKvjlXlCBAQ6Drx8GDh/fs2WdOri+bN29jd3nwwbv79u1jstoMxvexE7W11q+eV1VVsYnCxesEN5JHhXmU86gsl0dFFY+KyqpK61FTWVVTVY2Q9qPmUk3tpdray7WXrly6ZCIoCZ/kxxkjI6NiYmLi4uJwGqSbTmdDmPPnL+zcucecuEA0smLFWq/f3tsE/LS2evUGZGD88RHDfH+2oS3DOpQ16bogybkuEMNwd1tTzMuuPMLaW881mKcbwsxzDdbTDeHhEebpBpdnHKKjY6OiY5xnHOLi4nkkWM84WC+kuPWrzZKX1wVXeMWK1adPnzFZLuzateeVV95CVRmw6OioceNGnj1bsmTJSs94iTljh9qwYfOoUcOysjLIOXToyKuvvkMLUsAhMjKCm6J6TKXJUpoEG8eECWNmzpx74MAhyVm3buNf//pCeXlFXl5XNq1t23ZIPgXIP3OmmCNlmMqJE8cOHz6IS9HR9b4/0BXaZ21Mnz5b1gZH0uSQLwUUJRjQL8VuNNhr+9l9f2+EW79+05///NyCBUt4JCcn4iqR88ILr+3ffxBbIN8XSeLZZ1/ABlEG1zw/33ovAZmvvvp2bW3NX//6IvnsCj16dJNvv8ES/epXf5I2nfJu4Le9996MN96YRhnCrT59rLfzkjNt2vTjx0/ycFrzBRt8KH0ptiO85RnV/YScYM/h9cTyzhoDMrs8pBs20imOMkesQ464BRyt2bKRkq0XGQJGjb7QL2s46igpOYce9e9f+PHHcxYuXPbBBx/LUt+yZdvf/vZSZGRkfn63Dz6YiRaI+kRFRUpJNIi4d+vWnS+++DoK0q1bl6ioKErOmjXvwoWLKOnzz7/m2VqXLp1feukN8qmCLhM///rXfyIE6tOn1+7d+7p2zT18+KgoZnFxSc+e3Tn96KNZ77zzoZSnWSO3CzJH9C7EZk2QuUPF5BkHedJBEteeGvPAFF6l1jxq7ecUahDMflgiYhAu117ieMW2CHVPNFy2lM5GXkWy9CuCCCk6GnUD2wu/ihQNcpgUq4uN+VJsN9zeCMdoMEozZ85hDFEH15eMTp489be/vUz5Rx65Hx1hiFJSkvfu3b9s2epOnbI7dcph2UtJpCL/T3/6R0VF5Ze+9CTqRmFmZ8GCxefOlfbuXZCYaL3KLYXR0xkzZm/fvuvRRx+gHckUaJBOUZIEkHBqhTy2wnm3lq7s2LHryJHjkyaNZQFQLDMzvaSk5KOPPlm1ah3GipinsLB3jx7dExLiYd68hdhM8nfs2NmjRz5G9cgRy7ItX76GzPXrNxIIDRkyEFUwrds4b4Sj/bS0jqWlZSwYJn3u3IUZGWn33XdHx44prmJILf/IPNK7kLSWyo1FQ6BGI7YG3DYSh4MHD7388pvEObm5lqFfuXJNv35FaC+uFVZ+woQx+EknTpz8+99fxj2iTMeOyevXbyHs6d49j53jt7/9y9mzxb169eTSiROntm/fOWBA33PnyvDb0tPTunfvmpCQsGjRUry05OR6H6opL6944YVX8cCKinph3bZt28nWUlTUB4dg1669RD5jx46gutevN3VAYBwDjkIo2RomTvrCUXrHpLRSWHtgTuxTjtIp6aDd41aMtaX7DYH69St89dV32GXxmVjqLOyYmJiNG7ey+xYXF+/bd5AIJykpacuW7d265X344cxOnbJwxQ4dOkLcUlCQT5tHjhzLy+vy1lsfFBb26tq1y8aNWyoqKmiNkInq2dlZ1KW1+PhYNCs1NYUqVO/Xrw8li4p6d+mSO3fuItTwzTffQxMR4MyZYspQeNas+QMH9iV8ovygQf2YGiN6HXQK6J3MmpyCudxqoQsyUxytpxnsKEgSYBnNG4Ad1bg+WFfW4vIEsese0p86ZHaYKUfXZOJArkqxIIceyojQBY4mtxkhEB1PT0+9ePHinDkLWeqEugzvqVNnli5d8cYb0zZv3vbww/fedNOEqKgoCsfGxubkZB88eHjhwqXsa6wHYtOjR4/PmbPgrbfeP3Pm7Oc+9/jIkUORjcJJSR2QcO7cxbt27aEKGs2+hqf+4YcfL126avLkcbfeOsVtI2MuqCLTBNaEhcrO1SCyfJ3ukzYX6sPkYgM7dzbxZ1xcHLENQ4W3wAObNmHC2OjoKBY4xSIjIwg+yceTIT8uLrZLl05MJe4Kmfn53ZkFWpCWHXBOcGMoQBqriF1FLk6xq1OnTsbeku8mRoPIPNI7UTp7Yi3kqqI0Bw2BGo3YGnDbSBzkOZWnn/7q4MEDevXqgWeG7cjMzCgtLTt//uIXv/hEfHz8xx/P4fQzn3lk4MD+ffr0IjQiZ+jQQdXV1ewxEyeOefTRB3DysrIyPv54LnXJf+GF17/2tS/aH1gsIJ7p1KmT2+s5+IWESY8++uDNN0/Cq8MYvf32+0OGDOzfvwi3D2fx059+2H/8A5gYNieOQmjYGtdekJCuiT21nZnWDetQegSuPW3V2Hu6901dQqABA4rWrNlwzz134I0dPXqC3bpnz+779x/CN0L7li1bReR/5MjRtWs3jho1fPfuvXfffRvKuHPn7vT0tHvvvYN9esmSlagSOY8//lBWVvrrr0/bu3ffhQvl+/Yd2L17zx13TD127Ditsc0fPHhk/frNx4+fwFlkIz9+/NTYsSPRrw0bNhcWFtDO5z//OIp28eIFgrGsrEx8O3SNXX/t2g3Dhg0Sr84VmSZ6x/Q5swbmcuvEq/z2qmz1WsYMgpPmKP1qXbMmCgV0gaPJbUYIBHjG3bp1jY+PRWs2bdq2YsWa5ctX7dixh3buvvt2lMV5no6BIl7q1s3yiSmAaqxYsRr1pE084/vuu3PcuJGESVIYVzs3t1NqaipXN27cQjHKo6p0YcqUCXfddWtGRpqUdGA66BR3aY1T00wsW+nDWrrCXHTqlE0Bc259ajwOV0EezCNLW/JJcOqWj/OAjZVMEl59CaIdiX8E1/adleAphn9kHumd6J09sRZyVVGag4ZAjUZsDbhtJA6VldWLFy/bunXnkiXL8bfwwMRYOK//0sJ7783Yt2//9u27Fi5cumjRMow7p5MmjaPYggVLCY3ke0gxFhs3bi0vLx8woC+R1ebN25YvX419mzJlvFv8A+vWbcRXe+yxB+VZN269YcOWlJTk/PxuzsvTdkF/YGJCLAQS+Z0jmL61cs/MVX7pjtNHq9utHGtLbygEYnmPGDEUZwv3KykpMSMjnaBo4MB+e/fuJ/5BZbKzs4hMunfvumXLjqFDB1ESHSwvr+jXr7C09Pz69ZsovGvX3hEjBqPLaBYuWkFBD3yvIUMGcCTsoQCNl5Wd79gxJSYmmro4aps2baVN3DVCoH79+ixdunLYsMEJCfEEWhUVlegdGlRY2LumppaSbScEEpxeSI/AXput+BkHiXlckR6Z7rWeWROFAredi76kpaUOHjyAncJxgr0SGRmZl9d1+PDBrm5uhw4JOMTdu+d17typc+ccGhk6dCB72fDhQxITO5hCNowVNyooyM/N7ZyTk8WRNCrMnuj53WLx8fE9enTv0aMbZXigUKjSxIljx44dSSOmkAv0gk5xC3tyQmHnChzbWDYcArVSZB7pnaiePbEWclVRmoOGQI1GbA34CoHwxrDRRC/yKv/GjVvIyc7OdEIg/LO3336fIKd//774bTzYPIhPevcuwMciIrrllkmELjSFwq9du6G6upqYhxbYUSoqKgiftm/fWVt7iV1H7ijgb506dWbKFPNdk4iJV0c7ffoUtOUQCKQL0hfBdK+V43hjQKecnoYA9p7eQAgkAY8ENhICzZu3mIiFgOT48ZNHjx47ffoMA1NYaL11zSmJDn7yyTziH4oR50iUEmV9BD6K2ImK1EpKSsL3WrBgKa1FR0fPmDH74sWLCQkJVVVV1EIlV61ah6u3a9cewqdz50rfffdDdK2kpPSmmyZQhpAJpausrCJGalMhkNMFSUjXOEo3ObZG3OQnAdZs2Uh/WwWiUOC2c8lT/q4vAvhCntR3jX8Eohe0D5WR5/vz8/PS0jr6ag2FIv4pKLC+5Np+v3cnoh2vI0kLtMM2R4BE4Z4987OyMrx+pzYwKXSKdlwnyFwLdWxjqSGQojQaDYEajdga8BUCyY6Cye7evSvGHVfs5MkzQ4cO3LVrr/Mq0Pz5S3CSnnjiU7JniH1nb8C9+/DDmePGjZJtpqamZs6chWwYgwb179w5xy5mfVqxvLx8zZr148ePcX3m7OTJU6tXr7vppok4c5wSTRFoDR8+OC+vSxsPgUB6Id0JDZzZcRIgnQ0BrC3dx6bORkhgn5GR1qFDQlZWJuoWExPNKXoRFxeXlNRhwIC+5BDVpKenoTus/5SUJClJCJSWlpqSktK1a+fRo0fY5RPxq7gFhbkdcQ4J3DLUjQZpraiot1zFsUMBs7OzuC++YI8e3cns1CmbW9TWXiLdr18hhdG+jh25QzK1nMaN6HXIZHG70NvUnV5Ij+hdCCDTxFF6JF0D6WlrQRQKfO1crRrmhU4xKdaEhdDOFQi2sdQQSFEajfn0qhIItp0x33QERCwczTUXNmzYvG7dxkceeSAuLpYY5ne/+yuJL33pycWLl7/66tu/+MWPOH377Q+IT37+8//u2jXXtcqJEye/8pV/nTx53Ne//s8UW7t2w1/+8vw3vvFlvLH335/x2GMPynsAXn/93U2btv6///ddiXaEgwcP/3//3w8ff/zh22+/idMZM+a88sobP/nJf3KLX/3qT+Q8/fRX7IL+YHesrq7G1pCQLT/0bE2IrfkQmyCZHTY8FA31oXesQ9JytZlMm/YR4c3QodY3ut5AZCOnd5GRka77urnc+pFJdD2GADJBrsfWAlMA6BQbFqsuJiaGo7kWKrBhibmQnUt0ylwLXUS5rpG1DBKYSo4s3VC1lsoNREOgRmDvIw2HQPv3H/zrX19EUYlPamsvRUVFPfbYA926dZUQpVu3PMIhwpvnn3/t8OEj6enWxzqJOoYPH3LLLZOPHj327W//57Bhgy5eLKe6k19WVvbssy+cO1cq766+fPnKnXdOHTJkgH1DQ1VV9fz5i1auXIeJ4PTs2eIpUyZQl3Y0BFJaC2KRrtGmjm4mJMSL0t1AZBend6G9qctUhhitcZrsjUtDoBBEVExDIEVpGvpGuEYjewlgajmaXBdSUpLxsVDU1NSOJOzvcOtJfmxsbMeOKR06dCgoyCef46VLlynDo0+fgsmTxxOrlJScW7Ro2cMP38su5ZofHx+Xm9sJcyflhwwZSPwjpsEBy0+gxV0QjDIDB/aVulyievfuXTMzrV+d8w9tYkA5CmprlBuC7bO1/Fs70E3P7xG5/oha0TvXHR3M5VDB9Cq0MH1rhYhCga+dq1WDHtEpJsjat9rYzmUby5a3lgFy9mwxR+KTDRs2L1++pkePbpg1udQozpw5u3Dhsry8XLfqMo/0LrStpXJD0FeBGoFtZxp+Fag57Nt34D/+48c/+tH33b7q4Dpx5UpEZER1dQ22Rp5LU1ujXGfEIrHhhfbzmvSL3unzmsp1QHYudIoNi1WnrwKFDDfcWh46dPi996Z/+tOPpqQk7dt38OTJU8OHD0YGc7kxLFq0bPfuvZ/97GNu1ZlKjixdtZZKi+P+OV2lDXOFiNgkFSXkKC+veO65V3iQMFn12bNnv9dLx4+fPHPmrDlRFEVRbE6dOrNy5VpJd+/eddSoYU2Lf4jftmzZ3r+/9SPyJktRrj36RrhGI0+nwbV4OwH6Lz9OEt3Qb5i2KPJz6Ff4Ex4edunS5bA69OkW5YZgP23dwm/tYLeeN29x3769vX7/L3vwJ5/M6949L9bj1yEXLFialNQhxf6e+hZB1IreuT6pCeayolwDRKFA3wgXYtjGsgFrienbuXP3li073nnng8WLl9fWXsIMkn/mzNkPP5xVWlr20ktvFBefy8/PW7hw2auvvk0ZHvZvoOXFxVlvHsZCUlKqSz51//zn53fv3nf8+AkqHjhweMWKNSQwa56FpRGq/OMfr8yevcBVBigvr5g5c97NN09MSIiXHAeZR3qn1lJpcTQEajRia+BabCREPvn53a5v/GPT/kq79vxrhwW9fPmKvYlYqK1Rbgj2nt7cEGjjxi3/+MfL9l5bm5mZ8corb7IZDx06qEeP7lxlk/7oo0/effdDCiQmdjhx4tTf//5yTEx0bm6n119/Z8aM2ZJfXV39m9/8uby8vE+fXmzSTvmsrIY/WecLUSt6p5u6ct0QhYJm7lzz5y9GO7p37ypObYNw3+3bd73zzoeffDL/4MHDPXvmR0a6/1JW80GP6BRKZO1bGgJ58N57M6ZN+ygjIz07OwsHY8mS5dnZmRgx7N7vfvcsOZ06ZfMoLi4hPunaNTctLZVoZMWKtTU1tYWFvWj8gw9mrly5tkePblw6duz47t17Cwp6Hjp0+MiRI6NHjygq6o11JQSaMGE0AngW7tev6Pjxk88//2pKSor8hsHGjVuRWqIg2tm1a++UKeM9n5ySeUQAtZZKi6NvhGvzWK/9WDhHk68orZkzZ87iqBH5sMVu2LDl6NFj6emp9i/2pEgBNns2Zq7ykJ/6SU5O7NixY2lpaXJysmQuXbqSfZda1D13rtS1vDSiKG0NtOmDDz4uKztvzhsCx/cvf3l+2bJV8hmVa+O7sm3pztUAUVFRkyePe/TRB5544lNELO+884G877e0tKxLl07kjx49PDk56eabJz7++EOcchw6dODWrTuYOKzlrFnzxo4d4Vzq3buAIIqgJTW14/3330VwJXcBr4UxpMuXr66tvfTgg3dJ5uDB/d9//2N5j/G6dZv69esj396kKNcNDYHaOPbnf+zXfxQllMBFI6Rns2e7JYY5cODQiBFD+/cvGjiwrxSIjY0B8nmcP3+ha9fcPn16DRkyICkpKTo6msyjR4/jvaWmplCLugRIruWlEUVpa0yaNParX/1CWlpHc94Q+/cfWrJkBb7yF77wxO2333wD3uOg2PTrVyQvgBNpjB49Ys+e/SUl5ziVH3q2i7Tr3j2PQAjT9z//86uf/vS3a9dulPzTp89cvHhh2DDzVQcUu+WWSb4iFq+Fw8La79ix++DBI3/4w9+l8aVLV+7ffxBDXVNTg1F1ZFCU64aGQK2D+fOX8DAnLYP9go/9yk899Lk0JVSoqqqWJ55ra63vXpNMh8TExLFjRxD5pKenz5u3uLy8UvLZlaurq8nv1Cnb9e0WHuW9f6eCooQ2Awf2u+ee21EHc94QJSUlKFRhYa+cnOyOHVNa+C1M1tsWzF5mchQfxMXFSkwCMTFWIFpVVWWnwcSlGzduIT75xz9eTkiIt98OZ14zr6y0SgYYvnotTOaxY8dpkGbl0b9/0ec//zixdHFxCVFQZubV15EU5fqgIVDrIDk5iYc5aSmcz/+YsMfeSxQlJEhN7dixY/JPf/rb//3fX5eVXcADMxfqOHu2eNmyVYcOHTly5CgeQHh4WFnZ+bfffu/48ZPz5y8hPzY2JioqsqamllDqzTff27t3X/3y7u9ZV5S2wIIFS/74x7/Lr8FwJH3w4OF9+w48//yr6NrvfvfsihWr8Wi5Wl5e8eKLr7///gzSr776DldRH9KXL1/evXvviy++gXr+/Oe/mzbto5MnT1nPvzUBJ57SdzI0hLzeIuny8nJCUbdPc3F13rzF586VDhrU/8knH3nssQd79syXS5Rkfqglp/7xWpjQNyIiggZp1nlILL1r197s7MyW93AUpSGaGwJhy+SJhOZAC7RjTppKi0gCLSJMizNoUD8e5qT5WJtN/VeB6lJ+nksLnmkKvQWjwniF6k3+6a2kpMQ775zas2f33NxOEyeOychIJygaNWqYuWz/kEhOThZXKXPLLZMSEuJvumlCbm7nvn37DB06kPz8/G633DKZKGjMmOG9e/eMiYlxLX9j37auC8YrOiy+aClhYP36zUQ1paVlpDmS/uijWcQzx4+fqKqq5uqf//zcJ5/Mv3TpEptJdXXN5cvWnoIA5HCEJUtW/P73f121ai0xEn75jBmziaO2b99lbUCNwGUXk0TjQZiQnCOvrFmzfsuWbSTKyytnzpw7cGC/lJR6UQcTdOLEqYKCHkQm2M9Nm7Z+8skCuZSZmZ6cnLxmzQY5JfQluOXoNdrxWvjixYtjx46kwcOHrTAYaP+ll15HGELofv0K/TypxAwHyTSF5IJpy8I09xvhDhw4UFxcHBkZ2eQ3+JaVlR09evT8+fPOx5SbRvMlgUCEQRsZX2jU9+qg7Rs3btm6dee0aR8lJnbIzMzALrzwwmtz5y5kP6itvZSX16Wmpmb69NnMHFelFsbigw9m9OzZY+nSlQcOHKYMmZ4VMSKvv/52x47JmC3XWpGR1q/FubVpbRtefv/H3k6sL8UOZ8Oyv1PHwvriFft9Cy07Tampqea88bS6BRMIKowbaBns378fFUtISCBtLjSGjh2tj/HwyM7O5DQmJtr1M7uc9u5dIAUoyWrv0qVzjx7dUU/J7Nata6dO2ag51SlJvmt500qTELWia6ibo2VgLgeALhiv6LD4QoRhvSFPM78RbsWKNXv27LvzzqkpKcklJeemT//kzJniQYP63XbbTSNGDGU/wtXes2f/uHGjExLi0anq6urly1c99dSXbrttSnp62qFDR37xiz8gxiOP3D958jgc8aSkDgsWLD127MSgQf09v5I+AK60b3clLCycWAslsjeuQL8RLjQWjFhL5lS679VaMmvnzpUSoy5cuHTRomWsgvvvv4vpYAbnzVs8efJ4ZlMGbdmylcSxeBeHDh1lag4cODRhwhgsXocO8StXrluxYjWX1q3bmJychD2Mi4tdvnzN5s1bpakjR45PmjQ2Pj7Os3BhYe/c3M7EyXPnLpL2cYq6dMnNze00b96iiRPHslqMrPVBJMKnI0eOMCyxsbEiJJjLAaMWxittXJjmvgokb7WXY9NofgtCi7TTUsJ4snfv/r/85Xk0uXPnHAwEUcrf/vYSZojTzMz0hQuXsQeg1UeOHHv33Q+djyUsX76aqCk8vP369Zt4kOO1IgUoRmGn1jvvfFhSUkK6uLhk+vRZFRXSYN1zZn6xS7rTUiPTUi0ESTsqjC9apJHmOGrBTVMiOleCZ44geIQJnkYgCIW5RgqVmtrxvvvu7Nkzv1On7NGjh48ZM+Lo0WP4MQT4GRlpuNGU6dgxOSsrk+iLPevkydOPP/7g2LEjcX8JmW677eabb560YMHinTv3SIMNYG1S9lZl/hvM1cYQhHPU/HZ80bdvn2HDBuE55OfnEf/k53cjk7n79Kcf5kiaCHn8+FG33DKJMjwo/IUvfPqBB+6KiYnhEvM1Zco4udSrVw9i4KSkRB6PPfZAYWEvvJr+/YvuumsqU+yrMB7L5z//xODBAyR/1Khht99+c1xczLhxo9xej6qPmdxgmKbgaQRUGF8E3k5zXwXq0KFDQkJC4J+M9ISwHjp27IjamKwm0XxJIBBh0EY2EmjUc2k7duxatmzlV77yhfHjR3fsmDJr1rwTJ05iX4YPH9yvXyG7BTkjRgxhn/jggxlDhgxMTU0hEHrxxdcxJUVFfVasWEMjmAyvFUeOHIpUS5euHDduTE1N7QcfzGQwMjPTunTJ3bBhE9HRgw/ead71W+/zP7Jn2Amzf1wJD4+4csU8kQbO0y2BjEwgyDQRnZvzxtOyklyHBRMIKowb1qZ35QqLlt2X1ULaXAgFrOeqAevB4DhaBuZ6AOiC8YoOiy8QBm2Kj49v7M7lieerQCNHDpswYbQsYJbzoUNHFi9ePnXqlPR069V+9r7585fce+/tOTnZFRWVL7/8ZmJih8cf/xSqbbdned64zdOnz8rN7RzQ+71tRbEP9uYlp+3bs3OB287ln9BYMGItmVPpvldryawh3sMP3+f2OnZMTHTPnt05yilro0eP7lKmS5fOzFSfPgVylZbJkUuemTTIgzQ5vgpDQkK8ZPLgRtwOKMlRCnhgTao8nZ+cnEyz9sRamOsB0yLTpBbGF61UmOa+CsTSNL51M6CF5vjEQotIAi0ijFd69MhPS7O2hNra2h07dh89evwvf3n+pz/97S9/+cdVq9bt23egtLSsZ898tgF5wefo0WMnT54aMMB8hy/4qUgxjudsKDZmzMg1azaS2Llzb9++vZOSkqwgxzaUxl7C1VQ9zM08CJ5pCr0Fo8J4hepRUSH2SxH20w2+tSxAdMF4RYfFFy0ljFfS0jq6uqSkz5+/UFlp3svgSk1NDVGT/b3z9fQazxjOnSs15z6xYx7Zu+w/VkKwLjWatjNHrROZZOu32oNkmkJywbRlYfQb4a4fRKXyy8cVFZWEN0lJiVlZGfLo1avHZz7zSGpqx5iY6FGjhq1YsZoyBEIENllZ1scYBD8VCa4IeQmHeHTp0qmwsNfx4yeLi0v27j0wZMgA676ev/9jbRn2jiJnso3wX1EUW90WLlxWW1t74sSps/b3XzUbW7lQwkY/g6kowYvnB3hqamp9vAtFYqXm7zNX6r7IFGUiodtWA0yYMJqHOWkd1FlLRblmaAh0A2ATiIiI6N274MknH3Ee999/F7ENV/v373vy5CniHwKhCRPGOK8gg5+KFOvZs/vSpSvWrNnQr19hbm6nDh0SVq5ce+LEiS5dciW+CRBzM0Vp21RWVq1bZ72UunbtBvn+q+ZhntF0MNmK0maIjo5MS0s7deqM289qnTtXVlZ23t/PrVr6UqdBrlrkgimpeGPw4AE8zEkrwMVa2n9MtqK0KBoC3QAIV8aMGTFnzoLDh49KzubN21555a0K+0sLsrMziYL+/veX8MDkA4sOfioSGg0ZMmDduk07duwi5qFkbm7Oq6++nZGRZn3Q0Mvv/8jDOhWsUzU0SsiBsrzzzgc///nvSKAvJHiQkEtyKkpEpmjW2bPF8uk7OHLk2BtvTJs5c05Z2YXp0z9xrd4YHM26Yj+t6WiforQhoqOjhw0btG/fwTVr1jufR2KnW7ZsZWRkZGFhb8nxwtVXA2zdsU/l9Z+6zcu+qIQC9lzaLouZbp1d5dqgIdANgHBl8uTxRUW9f/vbv/ziF7/n8e67H7I3yFsEiF4mThyzY8fuvn37uP1YmP+KxEtxcXFJSYkpKcmc9u7d89ChIyNHDouJjqwLc8wTKv6xb6UoIcLJk6c2btyalpZ2/vz5JUtWoFOkV61ad+TI0XXrNoaFhXFKJkq0Z88+ClOltLTMCXLwzOzveE04d65027adFAbnk9yBYT+5YKmWUUDrr6K0PVC3ceNGFRYWvPLKWzNmzN69e9+OHbtee+3tTz6Zf8stk3r27G7K1cP2gF00yKQ9MMWV1k29+ZW0uaIoLY2GQNeJvn0L77jjZmIYOc3KyvjiF58sKuqTajN06KA775xK8CNXiV6efvqrN988ySk/fvwoHiT8VMSN+9znHvvUp+6VU7uRr4wcOcSqfxV7O7EecmYZGckRJFtRQonu3fM++9lHL1++MnfuorNnS86ePTtnzsIdO3YnJSVeunSZ09LSUl+LPzMzffDgAWPGjExKSoiNjaUwVFV5+ai3D+xm7Wc0zdOajvYpStujc+ecf/qnz3CcPv2TP/zhb3/964urVq2dMGH0I4/cn5hofX22b65+/kf2rLqEOMnOJeXaUlFR+eqrbx05Yr1gvmXLtunTZ9c29QesPbAn8aq1vDrFinItaO6XYrdBcJUu2xCfOC/lN0hqakrXrrlh9vdFCgkJ8QMH9pNHQUG+E+1ATExMYWEvqpjzdu1ycrJ4SNpXRRrnFnaxK/yLiY7qU1hg/dyY7A/Wkf/m+RWTY9L2H5vw8Ij2YdYX9QrtbezmFeX6IasR/WL5sQ5JmwuN59ixE1VVVX36FJw5c3b58tUkUIoePbr161eYn9+tuLgEDaJMQkJCWVkZNyJeOnr0+N69B/r3L9qwYfOwYYM2bdravXvX7OwsJLlw4QJb8549+wYM6BsZ6euLXB2sXqA/lt7ZZybH6pX1S47hTf1SbEVpLCw8e+Nq7pdiR0ZGoiN9+/Zhn2LRJicnoSnywzJCREQ4Ec7gwQOt3cfjlCpZWZn5+XkpKdZvecvvw0ydOpmEXdsF9AUv2NEgUR/Jt7Ilaf3lv61H4TROwtEpu5XQxx6ElrGWgXDhwsXf/OZP2M+cnOzS0rKqquouXTpxX3O56cgUe1pL1kw4CbWWSoujrwKFKO6//1P3MMbRsiwWTuKy9bD+XWPrqSg3CjbsCRPGnDt3rrjYesTGxsqHf0gTI+HYEeTMnr3gl7/84+zZ81232Orq6mnTPtq//wAREYXPnSvFiQxgD7ZUyS5klK7+Q1FaJUOHDnzooXvkTdocSffsmS+XBE4/+9nHsrIyvJ4CutOtW9c77rjlM5955LHHHpw4caxrBHUVW3nqNMh8/kfS1j5lHa4i15TrDJM7YcJo1ydwm4o9gy5T7DzsC4pyTdBXgRoN1tZ+Kq25z6VdKyyLYe0PGBN7Y7DS1j9JW0f7T70c6yiEh0eE8ajDerJFn25RrjuyGtEvlh/rkLS50HiojqNmf+N8TGJiwpkzxbGxMTx69epRUVFZVlZGukeP7sOHD6ZYZWVleHhY586d+/UrxGnjUk5OFpqOLF265J45c4arHTrET5o0LjMz3dzAO5aCyR9zcNE1u1NYD31eU7l+sPDsjStYd6562PpeT4PkxGiQdWb9lxPraOlRmPXEBAlHp6xG2gD2IDTdWm7Zsn3Nmo2HDh1+770Zy5evLikp7datC+1wqba2dubMeR9+OJP8AwcOYicjIyMqK6tmzPhk1KhhOTnZUlfKY07ffvu92bMXOIVPnjz15pvv5eV1iY2NpbXi4pL33pveqVO2nLpgTaH8sc/sdN30EjGHhemrQMo1oX1jtaUtY6njlSuXLl3CLkB0dDRHcy1YsKyG/be+ETFH0wWwkpf5Y454YzaXo2PiIiNjsDVskxzV1ijXGXtxtmM7R9FqampYfqxDH78xErRYXTBHqz91G/wVy+8kg05FRMbU1l6KjIx03det8orS0lim3XaR2bDQqZiYGI7mWpBidMdOGOWx/tfpEX/ttLVzSUYEqhRhvTFPdi7RKauRkEYGpJnWctq0j55//vUxY4anpXVkhezde/C226ZMnDiWkOadd94/cOBITo7144Q7d+7p06fg4YfvJwR66qlvP/30V4cOHUTdFSvW/td/fRdB3njj3e3bd/Xq1UMKjxw5rG/f3t/97jP/+q9fGzNmJJlLl6545ZW3f/jD78lvxNdhdcEc7Tmtm2WTtjoVEX3p0mW1lkqLo2+ECxlsN8uyGM3FtKcoSlNw10SvWmkVUxTFDVEN0RqvmuMb04LSeMrLLxKxfP7zT/AYMWLwhx/OLC4uOXr0+Mcfzxk/frTk33HH1Nmz55Np6tSHfK5SRgo/+OA9KSlJOTlZPXvmr1lj/boakCgq6i1voayjbq79otZSuUZoCBRC1Pv8D4jhcMyHizUxSYvL1pOD9l9JWE+qKYrSNBz1uWI/Syna5zyM5klaURR3rj65b6uJfSqfaBXFEVy3MJA3Mdi1lKZAoDJ4cH8SERERo0YNP3Hi5LFjJw4ePJSUlCT5MHz44M6dO5Epp264FR42bNDEiWPj4+OJrNas2UBAxWP79p1DhgzgFlLGmEHbZTHTXf8h2GlFuSZoCBQSiJlw3RjctohGEOTvEVeUoKVOB+tU0b8WmkqKoli47GL2H5MOGNOM0ng6dOgQEREuafnRs8rKyrKy8675JAhpyJRTN9wKOwwdOjA8PGz37n082rcP69HD+emnevPrf66tpaEo1wANgUKAK9brP+7Y24ljOWwzIjkO9us+JklCHnYxRVEai6059jOa5mlNo311GiXbfJ0OOtmKotTnSt0bGUBURhK2ApGQf85eZnYxKaY0hdLS0poa88HmiooKxjI2NjYpKbF+fuWxY8fJlFM33Ao7ZGdnDhs2aPPmbWvWbOjb13kXnD1ZV62l+9xZs2lN6NVZNhcUpUXREKhVY5sJYyJaDNO2oiiBYiuOrT6BYioqSpvH0gZbJ8z/pnBZ38LdDHbv3rtq1ToStbW1ixYt69w5p1On7Ly8rufPn5d8IMEpmXLqhhTetWuvnB49euzNN6cRNUVERAwZMmDNmvVr126oexdc4/0WaVRRWhoNgVo5Tf39H/sFH+vEef3HfujLQIrSWCyVqf+yj+ujTvcsnTRJsEsqimKUp06DzOd/JG1piq0vrsjeJXuWtYVZG5fuXM0iOTmZKOW3v332d797dvfufQ8+aP3uU05O1v3337ls2SryeXz88ey77rrN+Yl2N8jn6owZn0jht9/+gDmR723r0aNbbe2lsLAwEva0msk2013/IVgJtZbKtUd/F6jRoJCWxb3hv65QZyYwJraNsNLWP0lbR/tPvRzrWEe9E4fIyMio6BislaDfPqncEGQ1ol8sP9YhaXMh6LAUSf6Yg4uumRMbl6SVHxEZxV/X73gF8hXlGsHCszeuoPpdIEsXkMxOWTpiSWlybFUhYf2Xk6vJuotXCQsLj4qyvhTb3rja1s4lI8CcSvdJmwuBsWPHrvLyyokTx5SVlUVFRY0ZM3L48MHks04KCnrQ2vnz5yMjIwoLe91559SYmGjuwrFPn4IOHRIY6YyM9G7dulKxR4/uFy5cqK6uonCnTjlSmHYQafXqDX369Bw7dhQTQ44915bc9qFuTus6Ai5JKz8iIoqjWkulxdHfBWoEopDB8btAlo2w/1pHexIt2eqORlSwkpf5Y472k2Vgnj1zOZqcuPiExMQkbA3mj6PaGuU6wzrkyIJsDb8LZIlqjpbclp7ZSfP7P1bKyiFZDzoVG9cBL1R/6UK5DsiqQ6fYsILsd4GM7tgJozzWf5O0tMdOW3uTk2GlraR1IjsXREZGJXRIRolk5xKdshoPaezBaYHfBZLf9pEvQmhxTp8+8+Mf//Kzn3104MC+iGxl2XMqwttHK20lzP960KmY2AT+qrVUWhx9I1yrwzIRHlaiBWAnkc3E3EdRFH+4a2IjtdK0oihtEUsB6jSokZrjC9OyEkwsW7bqz39+vm/fPr179WjyPEvcpCgtjoZATeEGPwnREr//4/IQTIISdiOKovjBUZMrtiEQ7XMejhJap+7YemdVUpQ2y9X901YZ+zSg3/+x/9v7lb1n1Z2oTjWZPn163XLLpIirP9fTkoSHh2dkpN5xx80xsdH2LNvTXf8hWAm3+TaTa11TlGtBcz8LVGITExPDQjdZjaSmpubkyZO1tbWxsbEmq0k0XxIIUBjb4F7mRqiohEPXCSv6sgS4un1YFsQVOa0zKy5H8upOJHEVaxex/rTjT1RUFH2Xl5tdX3Fu2Wnq0KGDOW88rXHBNIgK44aszOLiYtqhBdLmQlBga5H9xxxseeuOV/XLJVkPykRFW+85EUUTLQNyAiQY5sgheIQJHkkg2IRBmzDvpG/0Z4Gs9V9fg+y0i77Imf3/ar45Wgd32L/Cw8JjYuNQIredyz/BNkdNE8YMQlM/C5SWltq9e1cqmvMWpXPn7KFDBnRIiLfmEmzZbAktmSUtuCTrYdVqF3bq1Om4uDiWrsws2PmNQC2MV9q4MM1d9Eh86dKl5thT6srbWM15U2m+JNAoYYwi2qpolLUOGmEWzUkzoBGaMidg3YjbtSdl/xhQ+3btw2w5sPg8wq1HGE5VhHmER4SHR7ZrzyIgaX3Tgf2IjoqKiYqKxgmL5hETGxPDeouLjYuPT0iggPRIjg4tO03mpEm03gXjBxXGK1RvphjXAHtLtrRQDnU55mipqPWwTo3WXsV6pkEOdYWbii4Yr+iw+KJFhGlp2MwcRRCVkYStQCTkn6NHdepjXhmQDLpkYaXt6o1D5+gaY0/KVWvpPkdMoE9r6YKMcDBMU+gtmDYujH4dQiNwtFEiE4IEEpyCXDLlrgfe7mXn2XtG/bSD2VHsZJ20/LVsk/WsmfXkGUFzVFQUx4gIgqhAn0tTlJZCViY6JaaQ5cdqJC1XbzSWmqMPdVrG0cqxk5a1tdJWhvOnPpabZnlvdKpDYkfK6wd8leuAWX03/OsQWP54wY4GWYpj/TcJk7SVRHJM0gKtkQw7bTZcK/Kx0xyioqNTU9NRIv06hOCxlsgnf+wze04lpy5tJcx/7zCzdKpDYnK7dmFqLZUWR0OgRlCnkxbsJQLmBshpvSOJNcGsgGweYmjU1ig3BNEjFAq1CrJN3Wzelhcnp9ZfyyZIvuCSdMH22RwHjk4lJnVE7XRTV64D9rqzFh4bVnCEQKTEMZaEhXW0ztESk2RTlXMb66+9zUrKPnNeDrp8mRAoPT0TJdIQKHisJfLZKfvJeJleyanDJXkVmVNBrGWHxJSwMOOZqLVUWhANgRqBjBU6KRbHgVNbW1vrSIpBwbKIfXHdQgRTTlGuPY6WoVnBtKlb3pj8MQd786472n9sXJIuiKMmSXtTT0pO1RBIuT7Y685aeDcuBLJ0BDnslKUjlkwmR6QzObaWmCT7qpzbWH9NwGP/N/+sg9W16OiYjAwNgYLQWlozaR1keiW/DpfkVTxDoMSkjhoCKdcCDYEah6OWDpgbyTQlWidiU7AvcsTKqKFRbgiiSqJZQRwC2WnraHTf2retk8tcxCu7epR8/kgRy2ZYn8FMSUnTEEi5Plhr1N62CIHgRvyinaUjttbw36SthEgmGmRlWPGMOdpKU3dm6Y5gJ6wr9l8rRYIDIVBmZhaqRAhkb18aAt1ArGmTP1fT9pxakMOcWSeBWsvk5FQNgZRrgYZAjcPW4KtYGluHKdE6EZsiOCZGMCUU5bogqoRmBdOmLtpt7c5GPtnBOV79Lxu5lW/v4NamLvlcFjtRd7Se1+zYMR1N001duQ5Yy85eeKJTrDpn55KrUuzaIzcyt61LWv/sc0tb7CvmjyWkKVNX0L5k6VRdjqVjduXwiPCkpGRUSUOgoLKWVso62jNnH/nLDJq5s+ZSjs6ZF2uZ0jFNQyDlWqAhUKOx9NIeNEmApO2LrRgxK4JzKpcU5bohqhRMm3rdRu51U7/6vxEhEOqVmpaum7pyfbCWnb3w0CN5/YeEIJek2I3A963RHc+r9bNEZex4xyI6OpojCgVtRKFk7lqNtbSP/GUxctGxj/bROfNiLTumpoXb32lL75jiNjK5ynVAQ6CmIIPmDF3IjKGYFce4qJVRrj+iTUGzqduqbYlkPawTO11nAWTbtnLYsJ0M2bztE/ftXNLUTc/I1BBIuT6w6jiKToH9brirX+TjFGh1iNagQYJoE7QdhXKd2WCxlmIqZUVZR5O27aEtsJVh/7EzArGWaekZGgIp1wINgZqI67iFzBg6ZkXti3KjEG0Kjk3d2qblz9W0deQgaTZpk2Nv1SZDtnD7xNnO5Wj95T/alZ6RRb90U1euD7L8OKJKDpIDplBrQ7QGUCIHR5vAlAtdZO5ambW0Muw/dkbdGrT+SLruaP3lP3Uz0jPDIzQEUloeDYGaS4gNoFoW5cYiChUEm7roNUf37bwuwf9A3vxWL81f/qNjmVk59Es3deX6YK0/G2sRukCOKdE6EcVBg1wRVZJjaCPTxzwGrbWUI39ZemIh7aNYybq/tlV0OZoc/nGktczM7AgNgZRrgIZAiqIEEWKRZFOvtT+3wLbHqX3x+mAJgBjm10vsE9nIJV+wkrKDC3ZatnD7xNnO5Sg51l87o11OTg57utsX0Fv3UpRrgLXm6lavrEYHKdBKEa3h6CiRgxQIbWT6mNAbay2Rw/7vkjYrSxJOTh0swIZe/yHbCoEuWZWzs3OIf9RaKi2OhkCKogQRYpGcTV12O2tjtJEy1xj7LtZB7meFOfLHnDk5dUeD5FgXrSS7uKQl3zpjZze12iclJbGjC9JHsNpXlGuDvfBkKdZLhABGf+rCIUm0BWQGg9Ra1p275hjJwKpgckj6tZbtEhOTJARSa6m0LBoCKYoSXGCUrCcC7Z8xIc3uDpLj2Kvra7j83sveu01asM+cLJfd+oq8ZyfcRnZ0eV6Ta7qpK9ca0RpX3bm+etTyuGqNpNuaHjGDYhvVWipKY9EQSFGU4AKjBLKXQ01NjSRkUwdTrrXBti07umznIDu6burKdcNNfVqvNgluWtMGlci2iGotFaUpaAikKEpwITu3/Tym9QYPQU5btb1i23b2ddnaZUeXfFNIUa4XrVqbXGnL6mMbS7WWitIUNARSFCW4EKMkWzhH2dElLQVaL7KpuyI7OpgSiqIoAaPWUlGajIZAiqIEHdglB9nRBXO51WI2cHtrNyl7O5ejoihKYzHG0UatpaIEjoZAiqIEHWKXnKNgX2n1uG7kTsK+oiiK0mjENjpHwb7S6nE1kk7CvqIoLYCGQIqiBCOOafJMtF5c92/d0RVFaRHUWipKE9AQSFGU4MXVQIXYpg66oyuK0lKotVSURqEhkKIorYCQsVS6kSuKck1Ra6kogWB9w3pzuHz5clVVlTlpKrTQ/G8vaRFJQIXxRfAIo8PiixATxlUS9sImU11djU9gTpoKLdCOOWkGITZHEDzC6LD4QoXxSqgOS/CYu2baXumRLhivqDC+CFyY8GeeecYkm8SBAweKi4sjIyOjo6NNViMpKys7evTo+fPnU1JSTFaTaL4koML4omWFSU1NNeeNR+fIF6EnjA6LL1QYr+iw+EKF8YoOiy9UGK/osPiilQrT3FeBLl265BybRvNbEFqkHRXGFy0rTHNoWUma2Y4K44sQawRUGF8EjzDB0wioML4IHmGCpxFQYXwRPMIETyOgwvgi8Haa+1mgGpu4uDhz3iTKy8sJ18CcN4kWkQRUGF8EjzA6LL4IMWGCRxJQYXwRPMIEjySgwvgieIQJHklAhfFF8AgTPJKACuOLwIXRr0NQFEVRFEVRFKUN0dw3wimKoiiKoiiKorQiNARSFEVRFEVRFKUNoSGQoiiKoiiKoihtCA2BFEVRFEVRFEVpQ2gIpCiKoiiKoihKG0JDIEVRFEVRFEVR2hAaAimKoiiKoiiK0obQEEhRFEVRFEVRlDaEhkCKoiiKoiiKorQhNARSFEVRFEVRFKUNoSGQoiiKoiiKoihtCA2BFEVRFEVRFEVpQ2gIpCiKoiiKoihKG0JDIEVRFEVRFEVR2hAaAimKoiiKoiiK0obQEEhRFEVRFEVRlDaEhkCKoiiKoiiKorQhNARSFEVRFEVRFKUNoSGQoiiKoiiKoihtiPBnnnnGJJtEiU1MTEx4eLjJaiQ1NTUnT56sra2NjY01WU2i+ZKACuOLlhWmQ4cO5rzx6Bz5IvSECR5JQIXxRfAIEzySgArji+ARJngkARXGF8EjTPBIAiqMLwIXprmvAp0+ffrChQtlZWXmvPFQlxZox5w3leZLAiqML1pWGHPSJHSOfBF6wuiw+EKF8YoOiy9UGK/osPhChfGKDosvWqkwzX0ViHCtffv2KSkpTY78wsLCqqqq4m1MVpO4dOlSkyWhoiSoW11dnZCQ0FLCREREmKzGE8LCJCUlmfPGo3Pki9ATRofFFyqMV3RYfKHCeEWHxRcqjFd0WHzRSoVpf+XKFZMMGLcqTWghqGCkTMrG7VRRFEVRFEVRlFCi0SEQ5R1MVqhAACoJjYIURVEURVEUJVRpXAgkkQ9cvny5trbW5IYK0dHRdC0szPp8lEZBiqIoiqIoihKSNCIEsmMfC+IfTmtqaiQ/ZIiJibl06RIhkEZBiqIoiqIoihKqBPqNcEQ+kiD+kRAo9JDozo7yQu09foqiKIqiKIqiCI34UmyJDRxMbghBp1xDIDkqiqIoiqIoihJKNO53gSQ8CNVXgUA6KAnJURRFURRFURQllGhKCATmPOQw3dP4R1EURVEURVFClMaFQBDCEYJ0Dcy5oiiKoiiKoighR6NDICFU4wSNfxRFURRFURQltGnc1yG4JRRFURRFURRFUVoXTXwVyCvV1TXbt++6dOmSOb8GlJaWXbhw4TrcSFEURVEURVGUkKQlQ6CLF8tnzpx7TX8ydf36zadOnbkON1IURVEURVEUJSQJf+aZZ0yyIa7YWD+MevlyeHi459vhKiur1qxZHxkZsWnTNqKUjIy02tpLK1as2bx525EjR9PT0y5cuHjw4JG0tNQdO3bv3LknKyuztLRMcqQF8leuXLt7916pfu5c6ZkzxUlJidXVNbt37+OOzz33SlRUVKdOOevXb/Jzo3bt2nNp+/adVVXVYWFh8+Ytps3Tp89wRySXe3nCpdraWo5UaV+HuaYoiqIoiqIoSkjQwiHQvHmLzp+/sGHDZkKOIUMGEOe8995HBw4cPnToSFRUJGXee2/G0KGDXn75zZkz54wdO2rNmnV79x7o37+IS8Q5ixYtW7589b59B6Q6iR07dvXpU1BWduHtt9/v1Cn73Xc/iomJ7tu3cPHi5X5ulJKS/Je/vHDixKm4uNiTJ099+OGs48dPVlRUcCMRwysaAimKoiiKoihKyNOSb4QDQogHH7z7f/7nP5OTk0pKzi1btuqWWyb/3/898+Uvf27hwmVpaWmVldUHDhy6dOlSly6dT5w4uWHDlqFDB0rdmpqafv0KJ04cO27cqPPnz1Nd8h3y8rpMnTrloYfuJbDxfyOCsZiYmG9+88u33XZTRUXVhAmjaXbw4AGRkT7jH0VRFEVRFEVR2gItHAJlZWWmpCQTaSQlJXIaEREuCXIIe2Jionv27LZ8+aro6OhhwwZv27aTzNzcTnZV61Wmw4ePzJ+/ePHi5WfPlkjmxYvlHKurq4l5JEfwf6PLly8nJyfKCz4jRw7Zu/cAzb7//oz9+w9alRVFURRFURRFaau0cAjkRnZ21pIlKz7+eM7ChUt79eoRGxvTv3/R/PlL4uPjunbNXbFide/ePUlL4XPnSletWjdp0ripUyeTT9iTkJCwc+ceqlOyqqqKMgRCa9ZskLjIFbcbEWKZC+3alZSUDhzYj2ZzcrLPnDlrchVFURRFURRFaZO0ZAgUFRVJ+BFuf99Afn5eQkL8zTdPDAtrP3/+4r179xHYREZGZmVlFBYWDBrUjwSPwYMHSF1ISUlOSupA4TVr1hcV9Y6KisrN7ZSZmUbOoUNHyKFlAieaqq2t8X8jwiqnwN69+8nnQQFiIftWiqIoiqIoiqK0Udp7fquBV5wvQqi1IT4JvZ/lIUKrrKzkGBER4XwjgrmmKIqiKIqiKEpIoCHQVSQEoo+xsbFEQa06BGK+/M+sr95JRZBTKQZy6okpHVh515KeSC23uq4tS8IPUtgpad/N5+08oaJrXUk4OX6QG7lW94O0HEhJP0gj4LWdwG/hpySX5KpXqOKnfamIKskpSHkw575xu69TpcG6Tq1A7uKG1zv6wZbR+4zLJXMSAK6NOBU9m3VD7gJyKuXtlhquKIkWLOmKLZTP7ktTfhqU6mDO6zoF5twHnrVMqpHy+0FuYcvSMg2CtEkiLKwp78iQunIEV8ECEdJrxcCxRLeRU2tcbOTUK67lPZG6/ltwQxoEObXvbyGnrriWkYQfpHDz2/HEf/XmNO7UhQD7CJQMvLA5cWnfa12nZIMtB14ySGBTq6mpcf2oRdOoqqrC4Wya1juoML4IXBgNga7CuJ8+ffrs2bOEQN27d0cnW4tausEElZeXE875mlz6RWfj4+OZR5NlTzGLhvV34cKFiooK5jc8PJwycXFxFPNclE557kUV1gZxI0MHMTExbuUpXF1dTTFkM1kecDvqcjtn2GmTXgA5tMmC9qMYtH/+/HkaSUhIQBLkRzA64msQPKEW/eVGVOGmFy9epBeJiYn+l4HTLypSXd5+6QspTBm6SeMmt5EgHsOOeAjsJp4zzmQymP5HDJlphEH2XAk0wiXm12R5gPAdOnTw7AJ1aZbqMoC0QPv0l8GRhcGNEMnrkHrel2IUppu0wL3Aa10qUoXp5ta0L3cx1wJAlhlDyppxW4Fe4V4IiagML4vNdcZl8P2Mmxt0h0Zk2ciKpQUEoAu+hghpaR+BRcepRUn6i+RAguHyNemMD7WoLqNESV89dVRPJs7/gDggDBrHLZDTZNWHboqcbhI6/WIWuKlMJTdlxiksyiKzbyrUx/O+lJRlA1T0MyYBIjOLVAxIg2oeCNJlOstaoqdJSUmNWrQg1ek13ZccpJKegv8R4+6MtiwG6ZGvkp5Ql3EAJothF8XhvrQD9IL7IonbmqGWM4YmywNqMddgzv0iYnB3esEYkqYL1BVrBq49krFCWtSNMv47y5ggJ+2j3bRjcm3oAveiv7QD9DRA1QBkkOVNgoFy0wJuJ30hwU0pQOPmWgAgEi0D1ekgjfsXjI6wXYokDc6+LBXEo3HJobzMMvMuOLdzOkLacwBdYcpkBYqOm9zgZv/+/QiclZXFzmuyGk9ZWdmJEycYwG7dupmsJqHC+CJwYTQEugrjzuifO3eO3vXs2ROV9m9EghPmiEBu48aNhw8fZta8doHM9PT0AQMGdOnSRXKohdGnyoEDB44dO1ZaWsosY9dSUlIyMzMplpuby2JyNn4pf/ToUcpzLCkpYT0wbrjFGRkZlIeOHTs6d2c57tmzZ82aNdhoa1i9SSXDPmjQILYWyeEW27dv37VrFwa3a9euRUVFOApyyQ16evDgwWXLliHAyJEj6R3zuGnTpn379rkuVIoJpGnTTQzsdb9+/QoLC9ke9u7du27durS0tPHjx2OgTQkPaJxBW7VqFdsJQzR48GCqmGveoPDy5csRcuDAgdnZ2Sa3kTCY9AvxGOFx48a5bh7OONM7pqBPnz6U8bW9nTp1au3atXSWMaewybWfhqH7mzdvxh75mqzU1FQ661oLWDNM2cmTJ48cOXL8+PHi4mKaYqmwbBhbJKHLjBKz47b9C6wN+uV2XxahbJDUojrD67m70+tDhw6x5lm33IVe5+fnO2vVPywGlsrOnTu5NUPRo0eP4cOH+9m26Q69Y4TpXadOnYYOHYpg5lq7dlxiEbIYzLmNLDmQToG5YPeOMRwyZAjKRa83bNiA9vXv37+goIBLplAd3JohOnv2LHehGGounh8N4sckJydj8RGJUfIanQIzjuRUZBh79+7NXPjqKc7itm3bdu/eTTGgfXPBL8i2fv16bAJp12460A463rdvX9dFS79YJ9gQLAn9QkgGkH5xCfEYGfqVY0Mf6Zdny9wXdcACkOYqQ83sU9cZFowYpsPrmAQCas4CW7lyJR6bqDnr31xrEtLlM2fOoK0sPOZr1KhRtGwuBwajxBxhIWUNkEOvxS9n0LDDdBx18DpiqAyriPXGsONtDBs2DA011/xCRVYdSwgFZ6bQAsYEARht5pTbcV9migXmFihSkeW0evVqtAx5PEUChGexYY4aVF6mmCXKamH06AgqTLPUYpbRR0ZSNiBHiSi8Y8cO1DwvLw/98uNwMzViGJkgtNvVxNFN1jYaRJfpILYCO+PsVv5BYKwT84Vp5RQx2GtYnHIVUG0ubdmyBVFpnG2IMr5MtxusTyaClYB4yI/1QHI/RozylFyxYgWDxl3YjNjozTUPaBC/iAHBsHPKxIl+oVwy4ywzJp01LNI6S4u7MJXybLLdUj1oVhwVJKezTIq5ENygsEjOGvMzYg2C0tF3hoslZLKahArji8CFacmfRm0yJSXniotLEhM7mPOGwAQfPXo8JeWq+XCjrMzaQf2YAK/QKSwmhhsDRMK20l5UN8jBABEzvPvuu0uWLMFysUngdruBhcKIs1HhMFGFqWQ3xRjNmTMHB44AGmNNDiYPo8y+xVaNvcONEB+C8rhrGGvKL126lDKcUoWdQ8pzUwazc+fOjs/BlC1atOill15ix6IYAhhRXEBaTCrm25k4Sn788ccffPAB9hRDiZ0FWparrrAmCXief/559IdNlGLIjGwEJzhG5gaHD5Nmn8CaIySN43KZCzZUYepx0Rgctuq33nqLQcA9ZUmY23hASUbs9ddfxwNDe+kyo+pn2XB3BoEbsTGwc5jcRsIeye3efvttxhxvzFU8xnnBggUvvvgis0MH2WKZNa+KwCQy0fQRkfCBXHd6ZnPx4sUsIZwGiWfMANVBDqEOPaW/po698CiMYNa32i9fTrPMhSwkEuy4+B8sD+aR8cHfYkW5DRSFWbSu96UWtoz1zHyxcvB0mX32WtwO17oMCH4Js4CTSmFyGF4/Xo4rOAHc7v333589ezbuO6c4BH7qMuMsqjfeeIMVwjyKEjmeCkJOnz4dac1I2dBrFieQdhtPVqCYezrFfM2YMYPRY2Egv1sIxArHz2NUGSLKyHMcMrwMKW3KKKFETARLgi54agpT8MILL6CJTD33Zfoo6XW5sgbmzZtHX3Cm8fP8PAvgCt1/9dVXaR8LgCTSR1foI02x3pwG6RddYJbRIyqyfph0eooA9It26BRik8BHZM0gsGdwKPdlZBhP7oua00GpyOCTSV0GhLperUeDoFYYE27BsCMb40ac6UfN/YDeMUE0gnh0ee7cuYhNTzE7Yo0DhHFjLTFBH330EbMvo02v6bKsBGI2xKbX6JrniHEJZXnzzTc5osusQEyfueYDJEc7iHxQEySnIkaGsZXJQgAmjvtyZJYpyZJ2Dau4C6bplVdeQUivVgVohCoY8AanCTUknGADYvToLzKwitBHVgIjQDssbxwgR5G5O1rDWGEM2WL8KDgDSxfee++9rVu3ooZEU85EY2ewbC+//DIjwI1w8VkJKEggK4FJR3kZcOwMBocFSeOuY44ui9XFlNEjpsxVTfyDYGyRyMwIk8D5YV/wU5fRQNdYz8wg40Yv2CZ89YIBYajpNfsmA4smol+y0SMn48BsMhRMN6NKI6SZypkzZxJiobAsLa8bEDKjTdOmTaMdespomAvBjaxqJt2cNwmmBogem2aOHFQYXwQuTFCEQMeOHT958lSnTjnmvCGOHDk2d+6iIUOufpucGytXrkVCPzGSV6iC7UBp5WkzwVxrPWBq2fyw0djQCRMmDB06tI8P8vLyWChSBeuMAcUYsQ2PHDly+PDhAwYMYKvAG2Oi2aEZEzwh2TmqqqrYZghO2CRwBUaNGkX5/v379+rVSzwDrCQjWVRU5LoDYZox/ez0U6ZM6devnxGiPtwRW+ysflxezC6bJTm0QMtdu3ZFZs95YU2ys+KbcnXQoEESXaBLdIcN1bRe9+IAdpwY6aabbqKkuVAHBVA/9m8s++bNm0kzGq4xhiuMDA7BwoULkZB7sauxpWHK/TwvyN6AkCgnI8BYmdxGgnh0FpeaCAfxaM1csJ8YZurZ2Jh9iiEhW3hSUpLjo7vCOLDdsmO5vh4IDDUt4JXSl8mTJ3tOFkMK7FuOiWG6aY0tHL+Z0WAcaJNVwQhTnWlll0Wz8FHYNdkyGaLU1FS3KIj7MuZsrszCpEmT+vbty2rhLkwi5WmfVcpSZIpZJK5eHSPP0mJAWKUsZhwyxpYeNai/jA+BK24N8QxDxFCkpKQQArk+O+sK5RGebuIEIDx+GL1ASNcZZ7TZ9c1I2WNFmITHiZC0PG7cOPplrtlQgA7iJeAD0QXcx8LCQlpwnj4AljdOHuHBrFmzpJtURLWJzxlnWmCmkBmvgoWB+tMR/D9mx20E8O1wfRgi5ovCaAGyefrHQNfQbrQASdBrlre54BduzeCgYkz92LFjpYNu0KDrkymsWG6EXyhLkcGkU8OGDaNfGBBWAmsJgVEchMHyMEH01G09y33pCBW5LwIzIKwc6lKFMQHGkPt6tR7+QUgcfZxLjqLmjC3te3Xs/IMMDDsKgllDYNYzrUm0gM/a2BDo9OnTtMMCZiWMGTOG4WL0sJBMKwUYE+w5t2OJYsdce01dlhlhDAWYCBYDVVBS/yODqEwB5o4lhN2jTVYytxYdZxGKcWapU4z5wi4xSk6bYpqwKqwBtNvPFoAwXu2VA+sBK/HBBx+gEYgxYsQIzCALhnlnDOkRY0Kn5IUgqYLw7Fn0l0wGypdJB6abwWG3Yl5QWNcQSJQCxx19Z/axM2w03NGrBrmB6WPomC/sBqdYCcRgQcpVwPqh2owPjTNrDBfjGUikLbPJciJQQSp6yrJnOfny/+ggKxBDjUVlPaMgiIEz4GpwXKE8E4qRZCGxzFAx5oiZlelmEBhVppvqYqiZOywA9gpTz4hRDH1x6wUyY0hZgUwKqwiXgKbMteCGrvkaqEZBIzRlTpqKCuOLwIW55iHQxYvlq1at3bVrz759B9i8qGi/s2lvZWXV6dNn9u07WFJyLj09NT4+7sSJ02Fh7WNjY6iyb9/+pKRESm7atPXYsRPY8KioyOrqmrVrN27fvvPChYtnz5Y4IZCTzy1iYqJray8999yrcXExeXldGzWUFMZuckSH0VjBXGs90AUiEFxJrPzdd9+NL4LPgSfhBpbd8ZCwznPnzl25ciX5d955J2ZOHFzMIvaLkphUrBheLAaOece6LV26lPJckvJsXU559hhsJVXIEXMP2HQMNLaSTeWee+4R58YNrKq4ts6ws5PREQIhdgImhfuypckmJwUcWJNs+UQXdArrz87EZsBWigymdRvqstPgeZC4//772bzNBRvkp31u5BoCEeD52i/ZiVnKOASYb0aMfYX+ckdn3/WEMhKnETE2JwTCl0U83EG3EIgtR8aZESAfJ4kyzIhXd42NEx/CMwSiEXYmvHzcFOYXj9wMkAtMtLN+WBLMFHswjiwTzR55880345ewt7H2KMnAgngkTCLiyVTKdMtNAeeJSIZ55L533XUX92VJcC8aIUFH2DUZcG5HU5yaanXv3OMSCw//mH6xQqjuLD9f0HdGEteEW7O8OeKaoDKujbuCciH8kiVLcB3wt/CJ0QhmnPtKAZYKsonYDrRJp+gy3jmbPcpiLthrniCERhhJQiDmFOE9QyBmhEszZ86U+PCWW24ZP368vF+OgRXV476MJ4pAj/BImHFy3EaA5UewRyaDj4/FSFIX8cxlF7gjaoIW4FWztgMMgbA8tE93iJzpqfTRFW6HViKbrBxWMuNJXCdPprBsJk6cKL6sdApYPwwRZpnRpmtUpF9uKin3pV/c1Lmv2D2mlQKMG4sHo0RrjdoUACFRB9ScgZJJ5+6I5ytO9gWjzaiywllv6B1rCTNIBzG/iNTYEEiUjlVBm0QUgGz0lxVFxxkiZoHppuOMNtK6ziC3lpfduMTYyjNcaKufWcbWsRg++eQTXGEKjx49mjui6WLJZZo4ciM2hbi4ODxjjrTpBDPIiWkiFiVq8mVVEJ7l0eAEoSlsQASl6B173IQJE2iNWwNiiCJwial3HGsJgeg1BQIJgYhzPEMgGsHIbNmyBSHJZ9XRPjd1tcBekZ2CqIM0CsXEsZbQX3mqThDrh+aiCIiHDJRBwZlHU8IH8owkA4KcNMhsIh5GzFcIRL+YCNYzCxhh6AW3Y+S92gFgQDBfhK+sz6lTp2LYZaaoy5GhRnJ6R6cowHJCDNYVtdBWViCLigXpZogYSTqLDBTGVmASAwkjFaXF8fdcS4tw7NjxOXMWTJ/+ycsvv7ly5VrCm5deenPWrHlbtmx7++0PPvlk3vr1m3fv3sulFStWc6TKhg2bFy9efuDAIWrxoPCKFWswItu27Zw+fRY5GzduwYhL+3DuXOmCBUvIf/PN92bPXkBktXPnbsoQGpkSbRL2HvYqDKhXuORYdvZg7BE5bCQYffw/2YSwSrhKmCf8LfYt2TbwsdiBsInYOFxV7DhlKE9rlKcuOzFGjSqez+tQhpLYRyNEfciXdkxpG+6CYFjbIUOGYGQxxLggyGAu10Ett4qcIo9p2gW5BYPjKYYIYOoHANEUbgEbAD4icSDjgMVnD3NdnNcfRoyOsEOz07M7rl27FpHINJcDhlHyM1lMiuPcsKeyfvBI8KpZJ7feeiuriK2RulKAdtiP2ThxVm6//XZ2SjwzfFa8Uq+CUV7uwpJjn2ZHZwFQd9y4cdwUP4Zh91wDXKIky5XqlOEWDfaanZiSrChx4OiUueADZpx9HfcOefACuZ345VgnKcCg0YgI7yDryuslYJVySap7heV0/PjxlStX4j4yhgSHhFL4eTheMgVUx8PA+cAlJTpCK9EU4jRiGLcRkFMWKmuDI56QPNstV1sKXz0FhsLpL8LgrrE+EYPVwrJhisUVY7ikHapwieVEdETvEFXef+V1Zp374nVhfLBFOMHUxRYxX/iUBFqE6KZ0wLCqWW948Kg5k86CRKHQ9MaqOTJjadesWYPDimCEAffccw/LFYFNiSZBrx1DR9RBr/Gh5Zl1bCZi482jC6a0DcueRXv27FmWAaNKLU6JRc1lD5D89OnTBD/y1ib8YLSYZcb656Yym0wZ2opqDxo06I477njwwQfZGhwT4UBhSvqyKqIppqhvzp07R49YDPjWI+1Pfsqioi6Lh7nGGjNT5JsKLQo3QndYDAwFYhBCXGroc9EsIYaXMWR5u4aFntAFxpAymBRMU4Omm6vSOCqPcWBdNTiAbN+0zNbAdk88g6awm9OLBtczHXf0i3EmyMRm0gJmmZWAdWJ3lqGgGJcGDBhAm/KGAldzjczMINaJAWEGcRicnUJRrjPXPARCGe655/Y77pg6atTw7dutt+nHxER/5ztfv/32mzFbn/nMo5/+9KdIkD9ixBAKECMtWrR87NhRq1ZZz5NRcejQQW+99d6ZMyWzZ89/4IG7fvWrn/Tt26e21tXoXLnllsmUnDBhzP79B7t06XzHHbc8+uiDCQk+3++ruIITz3bIRpiWlsbR5NaBScXZwlCKbcV+sa1idtkA2GMwiFLMAftOeRwFV1tMLTAnjYcbsVUjnjwJh8DmQpNojiQO2HQGjS2QcWAvweKzA+HS4UwwOKaQN1rk7r6Qxtmr8ITwUdgRkRCvqwmeX+DI+xXZrRmEiRMnduvWDa0311xAKlYRbhllSLNt41k6wYN/KM+KYrPMyspieNk7vTruLDwcIIIBgqvNmzf77zVjhVvMcqJxWmYXJwHmsgfMOH4GMmOv5Bl3juzlzDhHU+gaQC8YKzwGesfQ4WJ6KikgOUtR/D/CBtwa5h1VNZfroNdSDPeXkcSpbVqE3HyY+oMHD+KgYzFwpFgYnk+aCCwnQj6cXZbWCfuT2f5VzBW8K9YDrifmiGXTWNOBS0fcgg/HmOOYipqz4Jl04mFTKGBYOUwNk0iEMGrUKAwaOddi8OksvcYHRWtY5CwGc8GGHmFIGVX8eDpFScps2rTJlzKyAgnbCD5J4+9OmjRJog656gb5OMfEP0R3frSpORDCoYnIjxiea4ab4qMnJiZ6tUItAotKXm5iNTKS/u0MS4hiO3bsYK9kRph0Mn2NDIsBydlQWCeE2Qw7sYq55g2ncbrMbPp6JceB8sw165lxQxj0go6wHtDEJuwR9AK9QClyc3OR8/jx404jbECsATago0ePbtiwwVVhWWYsSOwzdSkjhtdcU5TryzUPgVjuK1eu/eijmcuWrZKc5OSkqCjLNmER2NQlE7p16xoXF7tx4xYMXG5u5wsXLpKm4vz5i3Jysi5dIiCqjYqyHO6cnGxX+0s4tGnTVkouWLCkpuZGPgHfSsEAsWViHLFiDT4VJOC14BFSnlom69qAbMB04/0MHTqUtYE9xYAGKKcn0qA5aQb0HePO9sN+j1eExcetpGV8I/YYX25NS7k7vtpxescmzc7EBkNJXEb2vCaPmH9o9tixY/IqIk5PQUGBa+jrBrKh8hRDtsb6kdTFd4+Pj2fhYVU8u0NPKYM/R6+ZHbrMBPkZcIIo4kM8mE6dOvXo0QMfgkz/5dnj6SxuJTPOvBMCsTLxHny9nNV8aLasrIy4C58Pf4Ww1r9jxxAhGyPM+DC8eFHmgg3jg+ZyxA8jlGKsGIElS5Y08zmFpoG3hISMpzzt7byv0iusZ9ws+kX39+/fj9jmQgAwR0wuR5YNBsTkBoaoOfOLt80iYdI5MinMCI5joyadkSeAv/nmm++44w7WP9ufn/42H/rLLONJ02WWkGOoWRj0CPm5xJBmZ2ezjBkZwmysmZRxhT7SUwIkAkic7MmTJ+Nn+5ecqxiBaxeBMJKAYKgkkpvc6wi9w3HH4HN3ohRMmZ+VUF5ezmgz5qzzoqIiGTo/5SlAcIV6YhuZFD+7CTC56AKNE8lAgy+nUB6bQJvMPvPOCsGqsDZoBAvj50a+QFpuin6RYDTQF8lniGh5xIgRrDeGiBFwXghiNW7btg1bKs8iieFVlBvCNQ+Bli1bnZjY4a67brv//js5vXzZp8eMxezZs/vMmXPxoxIS4vr1K5w6dQoVedx++82ZmekFBT02bNg0d+4ijrW1Vw0f8U9lZQXFHnzwntjYmEuXLhMUbdiw+eJF92dAFa+wpeEM4QbhkbALYsj8mEL2ng4dOuAK4MFgN3EO/JcXsI9gThqDtExd/E5cW/ZsHCD248CfBnaDBhuUtkFoQRxTBoHYjI0EhwbZcHHkvXBeX6MAGYdmyhBgdaaVEWOfRqT58+c3bYdrENlTcY/wEfFQPV8VdIPuUxKpqMjOzTCaCzZ+JGQHZbRZpeLRujlYTkXWSWFhIeuTxgnMfE0E5ZGZhUQBwjbmTvIRTxJuUB6PhLXHEVeDGWfjR2twa3Diicmdvb9lwTsptr/wjf7iMTTofULHjh0ZXiYCz8zt6X96ASQQntYGDx6MgyJvzfIMKa81paWlRI9MK/EADiWGxVzwATESusYI0C/iW+mI4PTLE/IxULihjCTLplH+FnVFzVkk+HOOmiOtqDktm6KBwdJNsL8L0ZxfY1gqEirQd8cBxXIS9nPEzyb+wZjTNdYMLunWrVudSMmBvnMJU0/ficBZ8+ZC4/E1R40lLi4OS8vgs2GxwpGwpVoOEAaWcUODWAkIwGr0HDeBYZfX3CiAeURsc8EvrDRMN0sFBcHm+NJNeo0R27JlC7NMLIEw5oIPKC/vIUQYhMdIshRZBsw+vWBJ++oFFcGc1Id8TB/6xZigXK5rWzYgrCUWkqUlpp6+MGvr1q1DnVlORGJSWFFuCNc8BOrVq8fKlWs/+ODj0tLz+fnd0FU5SkL8mOTkpOxsyzQUFfVOTk6cNGks6aFDB3KVijwWL15WVVVDRHT8+AlOjx070bt3T6t1mx49um3dupN87CG3Q1U7dcrevHlbE96oEEqI2QKssCuSaQrZ4JIOGDCAHW7btm1Llixha8fXpKS5XB8mLiUlpUePHvHx8di15cuXYz3Fw3Br1ityd5HEFck3herAqoKUZzFgTHHayF9v//aIL3vdILRpUk2FW4t/icUXdxPnBmuOi4aPzo7oK0Lz2s3GIsNCwrM1yRHCw8PZ3oYMGYKQm20844HmDwX9JQymZfZRfFmT6xvuiAfDWDFiOPcoKaKaaz7koQADzpAy6fgTLD+quz3faY2IDb1GDNYzm/1u+/vcTYn64D8xTXgPNNW7d2/n7TSuwrjCCkRaPBLEZsbpAoqAz4EngbLQ1DV6LxweA7Eriw0JCbcafJYXWI0Ihv/BiOEheaqJtTiuXGEYWRvIj4O7YsUK/89ktzjcC5eIW+M2iSNuLvgGC4DThtisGZwq137J1JsTF7gLK5NBIB5mvgK8kQO3oC6TjpDEyQw+s48XywJjbFldwbzFsGLRTeREbGw1kksmni52GweUyIdFwqiyrkiLvngaLhxcponFz6JiELyOcyA4q4sEYngS+PJjDRBOsBiITufNm8eRiWCyAm+h+TCqjBsGn2WMafUcN4HRYz/FcBHVyGuY5oJfMGJE2kQ1mC9sS2lpqblQH9Y2V+V1bDFK5oIPMHrYarYtZh+jx13oBTEt2wS38POOPl/6xayx9bM8TtjfZk47rk8xUIWckSNHYsR22N/0wBwxXFhdqjB0dLBBmRXlmnLNQ6CRI4f+5jf/w+PJJx++++5bU1KSOaJ4QEI+rtOjR3eKkcjMzPjWt77GkTQFqCJ1n376a5TkQYJTytx88ySrdRuqS7F//ufPPvTQvRSj5f/3/74r7bRZsDuYG7YuXCiBtJyyYWC8TDn72RqcoUGDBmHH58+fP2vWrA0bNmDUKu3fsTaFXMDYFRUVUR6LOXfu3BkzZqxbtw6j5idwEtii2BIcSVzBBHPJbQ/j1MnBnmK4C+1vCcOh4Y6+dp0GcW22acjGxhDhQLNX4V4gHsOIb8Qmt3//fjwn/7dojgB+6lo7lY2c4vD17duXyWKEV65cyRw16r7MJpuWV5yJZtJpnBxmhyhIMv3DcCEYq4jtEy/Nc83QGru7g0RZzPjatdaX3dMd1oDTR4F+OV2T51DZXHFecT68PoeKzPLEJME8uLXmCWKw6oDGmXHCDKrQC2acXZ8bISFim9ItB22yzpETLxbPTxxZ/4hgOIjITEWO5oJ9SY4gEfKoUaPkuQ9gVUuxZsJEILZXmGtnmrBCzAKjh+Igg2T6AZmZU9YYjdAvrJO5UAct4+RZK8aGArj1KOOaNWvQ1s6dO/fr169Rr8DQAhXRZcIeJp0RI45yVXM8VKc7QQVSsWxY/AifnJxM7MfokU+PEJtOkYMPSnfIlNdvSZMPbj1iVRAeo4OMPCWlHQcKe7USrhMtWGvOfj4LGXxtAcyaWy2vYDowa8OGDaPwkiVL2IBWr15NaCfPxJlC1xj6woBgOljAe/fuJQzzlJwcFqoEloQorEAZcD9QRdqhcSaFJUfjbgG/QDEm1/V1bEQy13yArWZ+mU1mH2EojzxYFdYzaW7ELJii3mBOXfWL1miK2Ab9Yu6QFpfArYMYIsw1smE5CbEYDdYk3oW4EERuppyi3CCueQik3CjY/rFNhDSeYDfZ0kw5+4UdjNTUqVMJhDBtixYteuedd2bOnLl+/Xq8fM/IBD+M8hMnThw+fDhmcfHixZSfPn06TirGmh3OrbwDziimkE3LyOHCihUruOR/A8PtwGkbOHAg4TH32rJlS5M3vAZ3Cz/QO7Y0PAl2XDYP9ippjb0Q8fCWGDS2E6+ed3Pu2yjkRhzZZkaOHMk+xw7E3oPMUqBBGFt2LLZMNi1PTp06JYPPpshaYgmx2zEvUtc/SMVY4c4yRKwWlpC5YEMmoRrzu8qGhbF06VJWI7Dl4/eMGzeOyNOU9gZi4N7hnSAk/ofnc6jIfOjQoe3btzMsuMUczQXfE4S/zowz78w4UZAUw5/Gk8Cf4Ebydikp3IKw2JgydJAR43a+xHODiIKIlLqI5BrYiGI6jTBlaNOAAQMYWFF2X5obOLTA8BIbmIVSH3Sc7lAGmHpWDp1iJTToGgr0C+cJ+bkF1U2uDQ3S8p49e2TZACtnwYIF4h8zGuPHjy8sLMSnNBUaggbFY+NGTDqBhIwb0mL9WAOsUia9ySaoZbFH1EICEpbrzp07sf8sAITvXve7k+KzUgBLxbqVTKLr/Px8TsVwuUXCDDXLnma9RqoMDnMqk+sKAYnrFuMgqud1C2DKvPr6njAROTk5U6ZMYU4RaeXKldOmTfvoo4+YaIRp8Jm4loJxY2AxsIwb6uM2biCmDBPEonV9qTkQWGY0TjfpEZPittqBkSSfTTDD/hrMBhtnTOQZAaSiZTRC1jO96Nq1K7sYN0J9WEJS3g3mherbtm0T5WLM5Yd90S9WGg0yHZhcU7oO9JrxITTipthb2t+6dStrA/uM4cWmmXKKcoPQEChkwfNjS5gzZ87sOkgLni+hsJFgo++55x4CIWwW1hCP89VXX8XAES9h+9w2FRwXzO7dd999++23Y/5OnjyJNXzjjTfYh/CzPcuLYcUOYv4IsSjsBpsiGydmXco7OO4akMZw9+3bt6CggF0Hz9j/R0V94dpmE2Az4L7sJWwemHKOkk9kyG6Ee4Qrxq6AFyL5rlhOSrO9zEbJz0wVFRWNGDGCGWdqDtqfvjDXfIOQOE9ssUS273qAw8EuKB4/o8Hej2fJjaRugyA/5RkuJGFJuA4IaTZ79vWXX3757zZ/+9vfXnjhhU8++QTPhuCHJcpC9fN+Ehmc9PR0ek37bLosFbcu49oyQbjpTB/LSapYE2MjZVyhOoUZDfoo3oPk0wtuhAPBCBBhuulUi4A8DBECENcF7r5TkiGiLrMDJtceHOmsQBofa/To0Xi3DAj+TeARsi+4qVges1bqg6ZjAWQ66BdLCDn9zKYbeFQURmw65WoruCltFhcXL1y40Fk2HF9//XXWPM49ZorF4zxbEQiIh1lDzfFfiRBwSSUfAeRFIVx8wonmj1gzYShQGawNy4+FTZCDjqOeGHxWrLzQJ9EOPSLGQCOI+TGhTo8YE2w+8SEt0F/XlwIYWMaZ9hl5HFbPSBXlYqd4pz5vv/32Bx98gLNrCrnAjCMe0yRm3xXs+WH7vVKmqF+YBSaFDeiuu+7q2bMnOw5tMt3cd+3atWhrgO00B7SMlYA5Yu2xEgjtzIU6MFlMAVEQJoJA1HmGiFGVhB9oHN2kcQYf3WRS3GqRg51kxrFI8jo2Bfy0zOwzWQw+5ouhc8w1UtGLzp070xQWwDPWApqlOh388MMPRb/gueeee++995gy8QSGDBniGSEjFepDARYY+ztTTFjOrQfU/yU6RblRaAgUsnSw3wSF7+uJ5zNSmCoME5b0zjvvfPzxx6dMmYL9xWISArGvSLDh5kvJc+3sQJ/97GdvvvlmLBplZs2a9dprrxHk4D2Io+OAGcWsZ2ZmDh061MjhwiD7+6k8nTw3m84eTDFawGlji8XTEke8UfjZJwIBnwA3DmcCSbDsjgPHmLC7MCb4Fph7zx1RoJhzbBrIH0gXnFvgpjPCiIr3s3HjRrY6/9XlKtONY0FH9nmAn+SsBwrLRHu6Rw2ChG7jwClrgKgyzf413uTkZIaXXZkxx40bPHiwqyfhhjUoNqRx1/AMmCBmCmld93XExinBZWGa2Im5keSLMCCnrrD9Hz16lM0eX4E2HQEojB4x4xzxLXzNeHOgOwwvxyYPL5hzG3uErs4+w4vWo1DMtbyK66a2jYKWqY5Kov5mrdSH6cBZFwFsQawv8ZO6jYJargNi99L63kgUMCMjIzU1lSWEJEQpZOIi498T/zRqDOkFM05HUBwmnXYknxthfFhdOHz06FpMeqOgj7jCc+bM+eSTT4hG5DkLgpBNmzahMrfddhshrtgoeSUT15nu9OrVi45ICyBvu2Jh0x0nRgUmiLRz6glR0+7du/HRHTDLK1asYCPAOJtCNjLdDCN397oFoIzol+cW4As6xdTcdNNNTzzxxK233ooaEnsT+L300kvz5s2jF55PqLU4GChGkvXG7Qi23cJyIjGCCnpEGayZM+DWYm1o2VMAq0Kswi2YNcyL6/6LRWJxbt++nav9+/eX17H9N4sNpAoiEe24jjNVmH3WM1PDeuZGku8KZdAdlgcl0S+OeAvIQIyHkEVFRX4+icQ05do/UocAy5Ytoy9icGRNKsqNpXWEQCdOnDx3rpQHCU6Li0uug3Vr7WDmiE8+97nPfb4+ErG4hUACZo58opHHHnvs05/+9KRJk2gEm/X+++8vWbKkxOMrxbCM+JoEVJT/zGc+Q+CEecWGvvXWW3PnzsXaOuUt22xHTWy0jz76KFK58cADD8geLOUFqSUJyQFMLSX79euHK79q1SrMup8d2hOnzSaDs8iuj4dE1MdmQB/FSwA2Bsw9mwQRwubNm9kkTB0XRAAw543HT3VnwEk4aQp37doVTwgJcYzY57wK5iDt4+GxsbGEmBpPaE32PEqym9Jy4CqJYAhAeSpyFzfHlBw29SeffPJLX/oSa/Whhx6aMGECezzBG4vK8yUdQWQ2J/Yrcnha7LU4iHghrs+h4gjutd9ez/QNHDjQtRY4xVzBtdq1a1d5eTmTiytDGWuybVix+GGoibg718IuibNCy9xOchqE4WV90jX8DFedkt5xlARQhjXMOGRmZhIh40x7ff9SgNAa0hIh4NGahVKfW265haUoPWLeAVFdfTv/UJJ+ITz9cn3KmRxuTTSLCWLZfOELX8AtZumykJi1xYsX4546oVeAoOYMiKg5PaKuzDhg9MhEzVmNLEv/2nRNQSrM4MqVKzG5r7/+OpEPURA6zvgwBQ8++CADIs/3I/bp06dZxgw+0QJjJX0RmAj0hakh5Dtw4IDz0pZMKNrEyFdVVVFS8h2odccdd9zjAjEJg8NyZehMIRuaAoTBdD/++OPG7rtw//33Y3CcUDMQaBArxAbE0sJisLroGpr40UcfERAeP3488KXVNJAW9SfCIRQk9sPsmwt2CI2dYQmxJ2KI3N70FchSZIVjcPLy8th5mVMWsLlQ9zo2tyN0cV7H9gMTRyMIQ4IGE+13yVoTb4NsZLIkGLH169d7Xc8sA8rcfffd6BdeBJs4YSd3x5AuXLiQln2ZPmTDqWCIMJLY4YSEhCFDhjAm5rKi3FBaRwi0fPnqPXv2nT59dv/+Q2jssmWrLlzQL7z2iZhXjpJoAvHx8dgpApt7772XeOPs2bOLFi3avn27r82ejQ1DzI5733334XawH8yePXuNyy9yOpI0SiopbO2c9U08zgcbPLsvu/Xq1atd94YGkTbNSeNhTz169ChDwf5Er+kppw64ROx8bDD4kWxRbMammgvNubvgtOA5MnLqeQs2nqKiovz8/CNHjsg7G/2IwSXAi8IlIvzAp3Fj8uTJhYWFuE0UxglgB2VY6HKADgcqXFlZydrAO6eutCNwX06Tk5PZXPGHBgwYgFvz8MMPT506lTW5YsUK3NlA3nrEOOC20gJHeX1GZOOII7hjxw5uRBfkDUKuuI0nIC3ViQ2YcaSlm2aybZhxXEP2eHqEf0njploLwWgwSswFdwnc1aYwKxOvBYGpa3K9LRigAM4N+k7769ata+xzCp4wGri5Zq3UZ/jw4XhaIgP9YkjRF6RlOqSufyiMslOdfoln7woNEsjhbmKyRo0ahUuNq010x6QsXbp0//79Aa5PoCS+HSrMXRDSU81x+Pyr+XVABg29wPYytmjKbbfdRuBHx/FQsd4MgjNKDDKSs5IZutTUVEId6YtAZ+kR+fRo3z62WvNtLgw1y4MqLAkGwS2qAWYTE4Fn7IBxwG64KrWDtMlREi0I3cS+sQF96lOfYiXT2eXLl69du5bumBI23LeZa9sTRoDxZ80zjM4WyY0YQywtkhQUFBAmSWGBq55q6An6S+MYMRb27t27Md0ybixO7rVt2zbCP3ZbdkMpz1Up4IlUIVCR9Yz9t2a9DhYDBTCVRFbYRgIVU60OmkVgVhohGfrFUI8fP56wk5XGXGP30C+cBFPaA+RnBCjJ3WmBCTIXFOVGcwNCIGzQjh27Fy1axnH//oM1NbVy5NKJE6dKS60vjyeHAlLGsVkZGWndunXFXM+bt3jv3v379h2QwhwpL2UUMYJyDMTO+gGbOHr0aHbWLl26YH/Xr1/vtqO4wr06duw4cuTIW2+9FavNBsAO5PqsmCNSY6XyNOuY1F69enEvtu3Nmzc3+LKGG40VwBX877179zIaeAPsFh9//PFH9VmyZAmbAYuWMuxSbsI359aueI6Jf9hNO3fuzN7D0AUyYrQf4C3YUOU5xdLS0gBjUW7NHixvomBbdR0Ta3HUHyJ8KfzaMWPGDB06lCrE1cS9gciGYGy6OPdMx9atW2XpEqjgBQJtspF7OmqeLTPj8v4QFhuOiOeME5WxzplxggciJV+yufUrQJAQRwfXAflxUAJx4mUu6DW15J2E5oKPaUUwihG0oOZ0U14wMdcaiWfjvuCmONasHOaUfvl6CtkVGkcw/DPWMKaGo7ngY2wpgCGSl6aJf1gDgfdLJh3vEBcWv9Zz0vH5kIRJp4xE1KbmdYReA1YaS/jwww8T7xH2yPNWBD+ub3ZCPAaZHiGzGK7p06ebntSxaNEiljFXMVxERI59YBhZHhwx6SyqFump1/lqPtiTYcOG3XnnncTA8sqJE8uBKDv9cjwKr3AVLeNIeaniH7QsPz+flcbgsFS4L5liK7AG2fYvzyKYFBYC7z7msbv9hl6ibrojISjLmKkkB+M2YMAAKQn2cvDeMtaDbYsqGECk8lzPRIzYZDrO1BPSuM2yZ8ucJiQkEICNGzcOIWlz586dvgaWwlhjFipHajkxm6LccG5ACEQMM23a9DfemDZz5tw33ngP5XzvvRkXLlgOyvLlq3bv3ks4tHz5Ggq8+urbL730RlmZ+ZAxlyhw8OCRHTt2rVu3aeHCpStXriWfI8GSlFEEN4PVNGgE64YFxz0izdaIa2Wu+QB3jcKDBg3CmLKhnjxpvXFRaPLe6bUv+EDsduw9+J04bZ5v0rsWcAt6hC+FrRefgDRxjitsTmwzjBveBqduXhctNF/OJkwuVdh7CgsL5Zsk1q1bJ1u1VygsmHO/MONp9u+E0iDuoMn1CyovzzuyF+IcuN5IBsft1pxSkhAIV4Bb4Ao4ry76ISIiIt3+RX8cQbZnKtI427y8pY1V3alTJ7dby91dIYdljGeDtOzfeDkyy67s2bOHBmXGcQV8+dmejQcCwuOAptg/hsPEeT4N7wmDw/CiqtTCDw7EjWP6cKfkbYFr166lR02T1m3i/MPUM61Iix5JgOofohFKsswInHJzc137Zc2ct5VD+NetWzfMEQrLTDEsvrw0V2iKod68ebOoOQvAq5ozF+gUS4KIIhD5rxGMAyuT5Qe4416ngNV7xv6OPhKUwWZ69gi9YI1Jj+gdS1rqUp5VxFqiBRZGo55scqNRy6NpyEua2ArsEtNNX+gy+YwSlxCAfvnvApPOmmRyUT36bnL9Ih9T5BZE2kD7jBXrh7CT0IhNyq3jslYDAZkxUxgx5GHK5K19aAFLjqtFRUVMjZT0g6xnppg0DZL2up4RG5VkxMRCSl3Bq3JxSvnevXtjS9FKdmH6a64pSivhBoRAixevGDiw7x/+8LNbbpnkpmkCW93QoQMeeeT+hx66p6Kisri4nq82dOjAm2+exKXRo4dv3bqjtLRs06at8rNCCmCYxFTJsZnQSGxsLPEGm0FNTQ1TYy74hk00MzOT/cC1fOBG3w0qeq2LYLhBI0eO5EYY9L17iZwb8VkUk2ok3OLgwYO7d+9m45k0adI999xj3vxRn7vuuos9mL2K7RBvw1Suo/nz0jT5CQnYqnFzmSCiCHHrzbX62ENuYc79guNFZMKRXZ9Io8FZ4KbswfhSrKvOnTt7Pj/q9dYIj2dDdI3FYPyPHTtmLviFnuI9MFnEP3gkeDYkuDU+dJ8+fZDZlLPh1oI5t8EtOGT/+jvO+sSJE++9914zxx4QkFMeLxOkbotAx9E+FAr3lOV0vqEvnWPoxFVlIpC5S/2vXfLsoEAmY9K3b9/u3bsfOXJEnhI21xqD17nzRVJSEu4dJgIdwfHyX5GriCQjIO92MxfqoAv2zes1QiYLDDeUoaBfrJxArARlmEQKoy/+1XzIkCEURioaN5WDksrKSnltB12YOnWqCC+9cOWOO+7AlUdDWT/E8zKYxFcoOKqKg4vdIK5wG+QAsSfHquh1BbYgRK2oDPOO8rK65KZsEwRFBADyYrVkeoUJpafYCuwDSmFy/ULLrLGuXbti2Vg2LFS2CXYl4kZ0Kjk52ZSro1EjQHViDJqizY0bNxJsk8AosaQLCwvpkSnnG3pEFYIc1G3y5Mlmsj1gSQwaNIgRYz17NbD2BNYbN0Y1PT2dKIhFgvH3fPlIUYKcGxAClZWd79DBcj7S0lITEy0HCJsrOxMBD0f0CnP92mvvvPXW+8ePHyfHK926dY2NjZk3bxFeAmmT20TQW3mEDp4GyyuUuezxM3auMDvV1dXyhChuKzn+q7DxsONylfJYRsnE6IvdJ99XRa84FT1h42EPwJfFXrM3BO60+WqwQeQ1BJww3PEp9q9SeIVtZvTo0WzDuAuUZ0BM/ZajaV0gJGC42LHwOHFz8ZXNBQ/sUQ/oFkwxOytOEr4FYQYKy9ow1zxg6hnDLVu24PXijXVz+UpxQdaG1xWCE1BUVITfTN0AI178AwTDrWdBIht+LRVPnTrFfYkNsBumnAtut6ZTuIPIjH9z0003mQn2AEeZGccbYMaJLQORLUAwhiwkpCWBd0UX/CwnhMdDotgO+/vuiBOIFsy1hmA0cHPxgJlQtEleAzHXAibwZUMxnFT0CDlxuRhknE6v8w7k45nhxtEvKuJu5ubmmmv18WwBK8QaYMYZGaamwRgSSkpK5CURVo5/NR81ahQeKmueMb8Wat4iMCb0mkGmR+j+hAkTTAc84NLIkSNTU1OP2j/1Iwsg3P7qZywt1mPbtm1LliwhQvA1U36wl4a1NqjbhOquSAtgzuuD2GxYTAdLOiYmBsUhk2WQlpbGZGH0iB98aShtMkp0H4uB7mBzRGb/UIY11r9/f2qxkgkGWKjYWFYd4yYCNBkkx/iwFLFChKBEMiw2FjNawE0DEQ9JkAf9ooqf9cwl1jOzzH6KnXRdz9zF14BT3nmr3rp165wnPRWlVXADQqD+/YsOHTq6ZMmKdes2YjIwEBER4YsWLSVn3z7rIz1nzxavXr3+sccefPLJh4uK+nhaq6qq6m3b2AvDevToPmPG7L593b9JrEk0yygHJ2K2fCFlGN7i4mKsJHNBtGOu1cFVLh05cgSDiIeXmJhIGfxCNhKv5SmGF4gBxWjiulFF7uKKKeoDUygAWDnyDgQCM/Zm9vgAvZBG3cWBnRVfh72EbRWjj7+Is+gV5MFn7dWrFwPFUDC8pgkPP8ArUtIPtBBIMU+oyIwMGTIEb4COrFmzxqsrIBIGCIWZhQEDBtBxOrtixQr6S7PSF1eYHQaEbRIviuCEeIat3c0/8HNrHBpGFZcCDxU/g6O54Btaw4lhIgic8HvmzZtHr7k1OSxOt3shIUfXTGacfR2HhirMOG63zK8nzDhXCwoK8J8YBFTGNNFskAcnQ5x+lt+yZcvwz/AzkE1GlTKSIEdeIiO4RQCEGTZsWCBPEjug3f369SNIPn36NPPYtF6ISIHAuOEjIidTuXr1anw7TIrXfpFP/LNy5UqiX9aMfKRNGhEYJdeJc4V8Zp9okGAbE4FnL437ApuGC0iwxJzm5+cT3ssUe0IBhHHUPJAFKUi/BJPlI7NFQO8I++k4hovRlo9keIWglGWGZcPbZtnjNFNdBhD/nvCJ4AclWrVqlei4M1kO5DCAHOXWXjFFfWAK+UbMiK8NixyEZJ2gicRyxDxiYVAEQhp5LWv9+vWokmOjpFkSiE2XWWkEwCww1gxTLFcbBN1hbOW1GsaHWAW1RZuQwZRwwblpIDD+GG3sHtOHjixcuJDFxkyhp9zCFLKxe+PeMgOCxWB/ZP1jxLDVZrI9kPXMLLOS0RQG2TThV2CGl4GlFvOC8WHk/RRWlGDjBoRAo0cPR9lefvnNNWvWh4eHR0VFDh8+eM6cheQkJSXySEmxXjjmdPr02fn53WwdS5dLJDjNyEgjXsIP6N69KwaiT58CabkpWOpqWw47YTJDAmwfBh2v6KI3uCQBA1sC/sfs2bO3bt1K9MIplxhbOH/+PBYNnxWHgL0En5WJ4yr29JNPPsHKs5G4lcfa4jxRRVxPDK4IwzQBg8zG40sk8mnEnoh6eOY4IA8bDzsNWzLysCmaC74RScxJY6CbuBF0UN6B4Oa7uyGbFsub6NF5PhWsdWbv0/TUdLs+3MVrWOKKDIgcG4uMGBELLgIhkFc3t7HtszaGDh3at29fFgA79KJFi4g32EGdhUGCU9YSHvzMmTNZZgwOVYjETBOBwcgz14w8Q8otGEZzwTf0Fz87Ly+PFbJ48WK2duIoXAHyTYk6ZFW49hqxuYvMOL3zP+P0BT8AT4vy+CiByBYgeCd4Y4T6+EB4V9OnT8c9ZeJYLSx4hpcjs4mbu3nz5rlz56KeWVlZY8eOJXAyTQQMFUeNGkV8SJBJOyY3YBq1JuV1J+I0bofxmTVrFsczZ87QF+kX0Ed6Sn/nz5+PVcHnQzzG2TRRB/f1c+u4uDh8u5ycHEK7jRs30qy54A1Rc6IgHDssmP9Jl4XBykHN8X0b7D4F0G5uIdBNeYEdSDiZSOhYjOZDg84yZhxYTuaCB3SWuUBfMFysYfRU8uXZh/Hjx7OiyHzvvffQcdxxdMptETJZbApEUDRFLaku2FNk4X8LYBwoY+p4gzJbtmwhEtuwYQPT5GpnaOHEiRNEOCwV7o6hIwIRvUYebDKTxcaEmixYsEBslEwBdWkE15+dDitBs0w9+52fsXKDESNaJiyhEZSUJcQwEqt73WvI9N9HN4hekIcpoHeYUKaAxplKtyc4aNbzdgwXM8WkoNpMn//1zJrHwJJgMbNgHCG9tuyA/adlVg53YWoa3L8UJXi4ASEQ3HffHX/+8y+/9rUvsalzOnr0CE55fP3rX+rZMz8hIf673/0Gpz/+8X88+ugD5FCAoySioqI+//nHKYCTsW7dpsGDB6Sne3miJVBst6e99Wjc/h3MiMFiQ9q1axf7gVfwb3AI6DIbALvdRx999Oabb+Kerly5kh2Cq7gjhEaEOux2GDWsOfsHNpfACftIybfeeuvjjz8m4MGrkPK41OTjrFB+0KBBODdujib7Oi4O7RshPGDncDOg0hdz4oFsbDj0OKDsviwJ/+WhabNMLSSXt7vk5ubiQ5sLPsDrkqfc5PlX9lfJF9mYGpoyfa4Pw8i8+HeApI9gzuvj55KAW0D4wQ5K+IoT41lecsCcNwQlae3222/HaaBBVsWHH36IJyELA4hOly9fju9OPu5F//79J0+ezK7p9RZ+7otHwo1wNdhr2dfZ3c0FG18VxfXBbjCDrBAcIycy98RphBnHmyESwElixvPz8yXfFyx1edGAuxBoecrmSzxXvJYhE79txIgRo0ePxrFDH9955x1CHdSN1eKo3pw5cz744APGnP7K10/7d3e8gkHGjUNzGSg8LVvqhsV2oHCjbkpIw2KYMGFChw4dcBzffvttDA5mB0dK+oVGYE/wuVk/yCbv1PIMX0Hk9Cot7iljwuzQqR07duDbmQseiJrLm1cJz3A0zQUfiJrjXDJWWEVHzX3BWiJYwgCiEUA3xTgAa4Z8AYMcyBv2AoEeybvguDU+NHbS/wThbefl5TFceNtMASPm5A8cOPDWW28tLCxEx1HkadOmSVwqi5DuMHHkyM+S4hDTiNQVuC/IuqKwmDs3iGoYEOemXmGDOHz4MOuEDYtta+nSpbSGDLB27drZs2dziUnElUdg1w/z0AUy0SPEQEi6QF1qyfvWaATNmjFjBjnoO7rGAqCkqdwQLDy6TKDCKqWDWCqMYSB2xg1f+awxukOCbQ5T1rt3b2yCXPIDs88GRAdJ0x0WgOT7An1kPbNI6AIhImvGXLAFE8y5C3gFjBj2nA2Fe7E8zAVveG1BUW4U4c8884xJNgTqBNYTVpcvs6mQNheaCpbu7NniXr2sr2wyWY3h0KEjr7zy1mOPPZSR4eXdVgFgy2/1gv/Wv/Cw8MrKKqwnHWRv86XwQQ6jShfYRDnKK9rs6G7gf7PDJdkfR2bw6W9paSluJbXYgThiyMQFIY2Bw2PG+cCAykzhH2DsaIHG2fid8uzopClD/HPzzTfjazpbCIEWJbkvCSriWRpRXCCTljHBEhgDUm3fvp0jFp+tVzLdQDzK40MQOVA9JycHB87Xywtsn1h2Njy2Z3xEHC9zoT6yy9IpirFlshgYVeQn3mOsxowZI9+dZUr7gAJsBownexWdks0YIXFxcEqYGi6ZnrvALFDS/+7LGNILCtNNesHWbi7Yz2EzyIjKhsR+7/VZTCaIHtERohFGTDZXVoK5bDfCXOAp4gISPATyVCizgAdAcEWz0jVgeTCGjDYLibWBVMzU4MGDp0yZQtTq6cgSNrB+kEru6/ZmJ4FhkfYZJZxaGVUGhByCImafim7TimwyfUSePXr0GD9+PHGU2/Qx4/htSJucnMz6QTXoCGtg5cqVVVVV+EOI3eCMM7CsVbpAdWacpiSf+9Iyi4E1jMzII/lusCoYK3qH80Qx1yfRaZmeMt2MCaOEqHSWLjNNVBFVZT1cvHiRDk6cOFE+0eEpMKuLGAnxWBvMu8mtD/MCeE7oOC4RERGK7Kikf1Bt2qeDBDYMssn1DbPJ6qVf3JFVx9TL6mUM6Re6L7EQY4KPNW7cOFQPt9JTNcSr9nNfBpN5ZEEyRHScUTIX6sM6oQzhFumxY8cGouaApUUfGXDWrS+TAuyYdIQ4YfHixUwWc0dnmcRz586x2Jh9GiGHfHJojWExNX0gb1djdTGb9NrtVReBm9LskiVL6Ii8gOZr+QmsNIRB91lj9IXxdNSQNcDQYRIpw00pwFghPzIzU7IIkQcfHcnZMuQ3oKQuMP5SmATrkG5a9q4+ZDIFrDc/QjL7SIgALDbWiSg+90UGBGDZYNMwL2xYdNbVdlERu4c1ZqCYCGqJ/NxX5OeIkmI5qcsW5jmVsoQoL69e0pq5YEP73BqpmBdufdNNN9F9t/XDdDC2bAFYS2Ytw+XrodFruu/L+tERbBR35xaYERYnc+HWuJhBhoJLsrtRmCFiPdMaVbhjg+uZsUX3JYjFiKGeIjOaSHdogZVpirpA+2gWt2biWIrYYXOhDrRbZoqhYx16qnBrgZUD6AJaYLIaD1OJyWJ2sHsmq0moML4IXJgbGQKhNmyvTR6v1NSOd945laM5bwpW/GOS7a6Eh0ecLS5mK6qsrBTj1aC9CEKQmQliDTH9eDAcPcGe4lGJqcJm0VkMU2Zmpiw7ViEjwFaEDWU3wu3AZuGCiFFmvnChOMV8S6CI5aU8N+V2uG74i3iZWE/XLZliiAQYVmoZOTxABrwTZ9+iZaYDqfDDuKNkukHLVOTWdASBe/Xqxbbttjk5sGjZaZA2Ly+PjcSXmtEXDDobHrsR/igdR3J2RxxcBo3R8LoNuIE8yMa92JCoJc46Y0tTiIeo0mU3KEao6dXPc0A8eoF4NEsvXLd5Zo0Ro5vswQjvy5OgCpNIvxg3tnwacfx1QEI8DITnErfw1YgbFGNYmCacJJoVh4Duc2QlcIlJZBtmedCsq8wOCM99qcgaYII874tILD8KMIzchTUmbgoDQkVuRA64TSu1EIAjDeLZ4B55Lg9GjE2aIUV+ZpwCCCNmlBzCYHTEFPUN44lstCMz7gypjCddZlLQOK+uKtAp5o41wEBRzM0wit6hp1xikdAavUZBgKsIzIjh94ijw63pr1R0hWWDJDSCXvt6FpkuMH3cgjtSEm+M8NiXzG7QdwIntJguMEEm1y/cjkmkU4DYzB1zQaeYCzrIKTLgT2NSCEiYBbdhEbgvQ8d9Wcle70stusCcMkc0yCIxF+rDTKHmuLCsQNQcY2Uu+EaWFgLLpMuC9AVy4uNyC2oBCxIXk4rAmDuZTDRGoEEjIwuGiqwr+u51ZBhMbodTizUgjMdoe10YDlxlRqjF4NMm9txVmxg9WkA2JovBYRFSEjGAuyMJIzBkyBCCVaYMxaEpU7NuC2AKWHgsVzF3btAgpg/7wDiYah5wiRZYk4jH6HELWwmqaRlR6SYThxa4SS4gJAubBcCAy1UMFEqBYHSNNglsiH9YRV7nUewMnUVCVjhVzAUbJBGxaRk7wzbk1cpxO2Bw0EEm2uQ2ZP0YPTEvdJkR5u4Ml7lWB+KxbTEU9J0uUIB+EZGybdHmyJEjfam8K3SBe9FHJoLZZE7JFJmZdzrudWSoxdhSCxVGeIbXXKiD3iEbEiIby9V1YbQuDh8+zAjTWc9NJHCwMEwKQxqII+EHFcYXgQsT6HtSxSYCSiX2gjVtrrU+rC7bHbcf5t+VyKjo8+cvMgeMGjqMIQCp0IqQPQljinE3Wd5gcWDLnPVBLXEjqIXzARg1rC3WHCOIMXUbClYCJbkL64yKgMmmMA3SrGd5aZ/FbQ+7T2hBfC85pSOIhDC0KbbYF1ISzeHWGHqnBTe4O2UQgwWMsZYdyxOKYa9pkE6x02OvnRxapqLb5ucV6TLLibuw1cl2iJz4iPRIynhC+/SUYfSz9qQXtIN4bp2VfRSYO0bSz07DDEpJ+kJJ1x5JI9xCZrNR2xWysTAYK1lIsgiZVtqXtUTCV9cCua+0zwzSa4niyKQv1GJ2mH0qek5rg8PiOqSyMGT6yEFacrx6M55QhahJZEMYycRgIhtiIxsC+Op+4MVklCwtraqiawwC4gG1GDo/80XjLEjEYxD89Ii+07JoK8L4X42uUIvuU5j2mW6TGxj0i2Uj/UJO+sVcSL8QgK65rnM3ArmvmAgmiKaYUJNbH/oras4CoAwCmAu+kZUjJoWx8jOqIFOMDObcBzQlVtec+0CMCUc/cyTLmEmnL/4n3QFtcgYB8+I5CLTJTek1LZMQaJnyMlngVcUoH8gWwMg3uN5ohEWCkLJa2Iaown3FyJDw3wICM3RipsRVoiKwNsBXXRkZukBJRsazj64WjNH2bEfElulwWy0NWj8KyOKhg+C1cRGPZmVfEMPomLUA1zONUIVFSBc4usosOaZofcRiICTCI57JrYN8mgWRzf/sBDOnTp2ipxkZGa5z11hogXZowfVlwCagwvgicGHaRAhEYIldi4x0HCOJfKyOS/BjH9sRAlVX16LnmHIMEFraehW1OTAeEHj3nfKkA6yitAVYFSalC+Pa4IxwiA1vqPYrJLnhk9UcO0NdkFq62BSlreHz+cKQgbBt6dKVFy7Ir3djK+3gx7Kalu2ThBhC+6pi7QQSAZrzhnDKB15FaQvIkhBMltKimMENueE1vdJl0xowU3XjJsvc3sZkBQxVdPNSlDZLS74KVFFRsWPH7qoq673phYW9EhLi9+07cOaM9fUg3bvnpaV1dD3NyEg7deoMOc5pWdn5bdusry6hYq9ePWnN9bSk5FxlZeWxYyc47dKl8969+7nUu7f1oQJpNjo6itNY64O8Z4qLS86ds77VHjHOnz//61//5bHHHiwoyN+1y/osZrT1hSo9YmJj6JXdM/5bX8AVFRVTXWO9+6KNvwqkKIqiKIqiKCFMS34dwsGDh59//tVly1YtXLg0KysjLS312WdfXLBgybp1m3JzOyUnJ7mepqenffTRzLfffn/9+s203bVr7tq1G/785+c2b9526tTpIUMGrl273vV04cIly5evnjVr3tat24lSPvxwJk0R1RCJvfrq23PnLtq1a09iYmKnTtlz5ix4773pFBYxiKy4S3x8XExM1N/+9tLq1Rv27d0/YEBfQimXEMjqS3hE5OXLV+iaE/+AdE1RFEVRFEVRlNCgJV8F2rfvQGWl9fuYO3fuOXu25JFH7nv//Y8HDbJ+aat79zxquZ4WF///7d0HYFXV/QdwkpeXvRcji733RoYiCqioiLtWxb2gtrW1pdKqdfxta7Wt1ipWcdSFoCjDIGDYEGbYMxAChJFJdvLykv/33t/J5WXBy8sjkPe+H58355577rnn7vPjvpH39tvv33HHZG9v89y5C26++brTp8/4+flFRITJY5/vvltsO4qYJy8v/4EHfvbttwv37j3wm99MW758JRYnj4ZGjRpeUFD0zTcLX3zx92vWrJeS27fvXLly/aOP3vef/8yeOvXu7dt35GTnxcS08fbx7ta1k6+fj/7GN6yZBglvHz+LpZJPgYiIiIiIXJgznwKdPZv/ww/LFi9etmvXnri4mGuvHZuWduyrr75NTt6C+Gf48CHp6SeM0dDQkM8/n3f48NGtW3eUlJQiNOrXrxemrl69Yffuvd27d+vYMcF2FAFSly4d27Vru2/fgaioiN69e2Bx+fkFWVk5iIX27j24a9fesLCQoUMHHj+eISWLi0uOHTvRr1/PzZu39e/fOza23aJFPy5bvipl28627VrHtGujr4GslhYCeZn4FIiIiIiIyMU5MwSaP39xmzbRV101qmvXztnZOQhpkNm/f5+ePbvt2bO/V6/u3t5mY3TQoP6octKkCcOGDRo8uD9CGkQscXGxSFutVtQfGhpqO1paWhYSEiwhEKrt0aNrRsYphEAJCbFt27aZOPEalET8Ex8fe+DAISmZm5t35MhRNGPduo1BQUEB/n4RkWGDB/VD9JV5JrNPnx6oR1sLfb20EMjLmyEQEREREZFrc2YIVFhY+NVX327ZkhIcHIRYCDHMBx98unr1+p07d0+efH1oaPCsWR8bo4iFrNaK2bM/R3m8+vbttXXrji+/nIe0j4/3LbfctHLlWtvRgoKCsLDQyMiI7OzsgAD/+Pi4goJCLHTYsMFbtmz/7rvFKHn69OlBgwYYJUtLSwoLizp1ar9//8GdO/eYzeaPPvpi85aUvNy8u+66JTBQ+0kcbS309dJDIHNllfbDLAyBiIiIiIhclWv/LpAW2KDpekq+9ED7T18bjZEQvr4B1krtR+75WSAiIiIiIlflqr8LVB38ILLR4xxJ1Ax56qHmJiIiIiIiF+XCP41qE8/UeJZjhDraX/1/iYz0PCIiIiIicmkuFwJpoYwe0Wgqq/8iUan9pyVUjp7UM/X/pLCqhIiIiIiIXJTLhUDaA58qD+2l0vpLSEKPkfSExmaoTyUiIiIiIlfmSiGQFtto0Y0R0uj/68maqp/5GCq1B0RaQtVEREREREQuysWeAjUUw0h4o70kKqqOjFR8pCapwkRERERE5LJcIwSS2EbXyni8g4T+MZ9zn/+RRz3yv/Yf/srzH+2TQfo0VR8REREREbko1/hdIC0Ekqc46vmO/teIi6oT+IM4x3ZoO6gKDArx9PTi7wIRERER0eUD3VSVciGXtpvd0p8CVQc/2qGhhTGS0JN1SaSjhur5jz4u0R1yVa1ERERERJeaa/dOL+HatfSnQBICaQn5o2/LcyGQnoHYRhsiWw95JEfRAx89HqqqCg4ONXl58ykQEREREV1y6J1KQjrhknYN6GOjsy0JY9icWmwIhGZ7yJGhxTRahkpoeVrAY6Qk04h9WqmwRx8xQiBtGBwSZjYzBCIijVzuMMR1ABcEXBnUBCJyIbZnuslkQgdATSC61NA1lSHgELVYLJLvGnDGIZqQhJD8ZtNynwJpgQ2apae0hD7UxkR1An9UxHOOhD2S1KMfDPAnJCTU29sXOX5+frgIXpL9QUSXiZycnN27d2dmZiL+iY+PHzhwoJpARC7k1KlTKSkpRUVFPj4+nTp16tGjh5pAVBP6hwhCcJyocUeVlZWZzWZ5AHJ+ekdV66kiLT1wyXcN6GNjO2AFsSlka5SXl9u5Zc7D/t3UEj8LVB38YLPph4ck1JFiS49uJCm0UEeLdrS4B9tIJ5l6qqqqoKAgXacWRUTu6uDBg88///ytt956xx13vPvuuyqXiFwL4p9p06bddtttDz300Lx581QuUR1Hdfn5+WrcIZhd6lHjDUOnVIaAPqpkuh7pfoP9W+b8pBJ7dlNLDIFAOyzqo21Efar2V/2n5+lDm0k2tHBI/lS1kkdbl9OX3RERERHRJeaULmKjKtF7qVr8o/VQXZGsoMA2kaGa5ij7t3DLCoEkgNE14fd/qtXOQbnQ0NCYmJj4+Hi1QCIiIiJyewkJCbGxsWFhYWrcIZgdlaAqNX4h6JpKL1aNuxZZNQyRRg+8UVumIfbvpkaEQMYHYy7pJ2SqPLSXSusvIQk9RtIT+KMdNdXPgbRs2786bavLn0pEVNok8Pf35+eeiYiIiMiAziG6iGqkCezvZ6KLKkNJuCRZO0DaKT1w+3eT40+BtO8KaD5YXCtEPlrwowdAeuJcnjbUAjP8r3+Tmww9jKHJw9NT+1InjcnT0wsvE2DopcMG8zLrhaU2IiIiIqJLTyIEl3QJV63RIZDECVartaKiory8vKysrLS0tOSiwyJKS0rLSkrLS0stpWV4VZThVW4tt1SUWyotFZUVFVUV1lYVla2slR6VrTyrWplatfLSXh5eHoh5TN4mLx8vs6/Z7Ovt4+fj6+/rF+AfAMFBwaGhoWERkZE+Pj6ydmpVWzgcVfr7+84xjjPbSbYHX735tpmi1iRjVGBUcjCU8rUYUyVhCzlGAYNesHZJg0wFY7RWDfpEjTGqt0Ix8oXt1PNPqndqrUzR0KRa+TJalxTAUBIGjKoSOtupelmNGteprJqZRBcVjjd1gNY5Bc4/qVYO2GZKGmTUgBxVo15n3QKGWiVVrs52kqhbj5SpO6NtTq1RwKhUCMYk20xRay5ybXIA2O70Wjkyaksm2RarW0YgXyZhqFemSL5tWsoL20kqq7oqyafmxC1/8TTiS7EBp4EEPwJpkEmqXEuDgEd7MKSTB0KAtMRCoMq1NNg7hYWFiB3VuP5kMDAwEGEediKi1qKiIkSwWEFEgcjHWmMWlC8uLkY+RpEJ2LPIRFWYS+rB5vL19Q0KCsKkgoICFPbz80NJ2VYWiwWFMbu/vz8SqA2ZcnhIAWxbTEIz0ACMIvrEUKAqVIgjCrUZDzGxXC0CLi3FEuX7423JVMThWAvUKTUgEzWgkbJEWVmMogwqRwHbzYK5UBg1o5GYHQ3GVBTDamK9MAsmoR7koBJMRTFMwgpiRtSJBCrBWufn56MMmo1ZZLkCmagQM2L7BwcHY/UlXzYUhigPMoqmYpLt5pIdgbnQbAxlc6GA7CxAm5GDlqC1IPVjg6A8asC8aKfMgsKoHy1EYeTQBSUnJ8+YMSMpKQn7burUqbNmzVITyA7GCQU4JW0PUWMSjkkcyciR0xPHqpxrmIQhcrDlpTY5ATGjnA5yUqM240IBKIPDHvOiEjlJcfLKSWp7SoLt6YbasBQUw9IxFxaBGlAPElLYuBTIyQWYJKcYJhmnmFyLsF4oieViEagHBTCKIQoYF1hMQlXSeLQNmWgMZtfr1k58TMLlTuaiZpCYmDht2rTU1NTo6Ojp06fPnDlTTbj4cMDgQMKhiwMJ+10OVByZyJS7iRzVOEikPMhNAYXlIJSDHIcQRjFVjlupBwc2DiQkpBhuQEiDnE04DpGD2tAGmV3mwhCHNBaBSca5gKMRBy3ysSzjrKSLDVseVwbsL1w9kMaWR0JNcwk42HBc4QjEwQY4zJADavLF17gQCLAzbGH3SL4q19JgW2Ojy+ltkByZKsVanJycnM2bN6enp+NCKTnoPffq1Ss2Nhad9d27dx8/fhzXWaxmXFxc3759w8LCMjMz9+zZc/LkSeTjctmxY8f+/ftja+zfv3/Hjh3Y13LhwxCTMAuuoVu3bk1LS+vQocOQIUPkUnvq1KktW7aEh4ejAGo7cOAAjhBUiPMWl05Ui/Z069YtMjJy+/btOOKvvPJKLAIzotiJEyc2btyIazHmxaJl42Ne1IOlYBFoKnJs4aqN5h07dqxPnz7x8fEZGRlr1qzBLBjt0aMHlogyhw8fRpO6d++OzNzcXKRRGybJrsc9D/lRUVHYLEeOHMGks2fPolqsJrZYJx3uQ7gNYCMcPHgQ+QLriO3Qpk0bpLHR1q5dizJYNdQmmwJwXqC2Xbt2oZHt2rUbPXo07iuSf/r0abQkKyurd+/eAwYMyMvLw07B/sJ2ls2F+x9qDgkJwV7DdsOWQfrqq6/G7LgdYk1xw87OzsZewKbDpJiYmC5dumDDYr1Qz/r167FhsRmxd1AP7naHDh1C+7Ft27dvr7eOLoAhkMNwTOJ0OHr0KE4oXItwPOMQxSmAEwQnDg5a5OMAxtmBox3XAVx/cDZ17twZJwiuADgXMGngwIE4nqVCnCA7d+5EtYMGDcL5iJMao6jN+AkXnFMogysSqsVFBqeMnD64LGC5OJuMizkqwXmHkrjgoCSKoWOHE7lr16445XEz3rdvH85NlEQlGGIq2oYLiBFuYXXQflxgkcYphvMO5xrOSsyICyByUBtOcIxi3n79+mFGVIscnIM4c3F5Qc3YDpgR1zRcJFNSUnDiy+KwNbA4zCWj1AwuYQiE4wH3DkQauM6D3K9xnOCCj1sJ4J4l91kcD9ItQdyCkriM48aHYrjy48TBXQa3IRxFqArnAs4RHJNyI0YmLmU4C0aOHKkvsxVOMRxyOAtwS8I5gs4ADnicPrIIzNi2bVssAjcy3HwxCfm4YyIfhXFDRC8CZ41URRcVdiWuV9iDuOYgjc2OhJrmEnBZxnElPa5LEgI14t+ZpGVyhqCtgEbj3GjpsBay9bFetjtAhi0UrpvoBOPSiVuvQCcY5xKGuKh9++236JRjrTGKbgr6KLhuIiZZvHgxroa42KGPgqswogIcmrhD4xqNW7tRj5yNuGJiEfPnz1+wYMHevXvlzESnHIURLWBZyEF5XG2xrA0bNkgNyMT5jHlx7UbzkJYGY0HooP/0009Lly5dvXq18Y9emAUNWLVqFa7vkmMLU9HOdevWnTlzBqO4nfzwww/fffcduq3o36ANyEQCdeL2hjQ2C1pibBZjXdAPQ68LmwWtQhr3ITQb0dQ333wjq4b+HObatGkTEtg4aBLWeuXKleioyXKXLFmCrYccbE9ZLmBG3KWwUt9//z0aiY0s+Vg0bmkrVqzAXFgK8o3NJbEWtiG2pLQQmwhpbAHplqEY1mjZsmWoFlErmoqDFlt40aJFWDXMjqoQAi1cuFAWip2LFUQlCPCwYevdjEROhOMN5whOKBzeOGhxGONSg4MWaZwdmITuGq4bODjlXMPxj0MXpy3ONRyoGMU1CmeinFxCzgv02zAV9eOMwxmB2tRkfaE41LEIXMcwI5aCMAknPs5KtMT2H9FxguBygQAGS0ExFMZ5jTMdo5iEJqEZOCuNKx7gpFMz65CDynEO4oqBRUg7MSNOQ/Q1cVaiHjQGVwwsGg3GSqHBy3XYDjhhsTpoKgrIxaTuBVYWRC4PF2S5Z8mxgSMHmbhr4NzBMYY0ji65V+IYtj1CcMDjMMadDscYRpGJSbix4rjC4YSElMSxh2K4Me3cuVNfoAbHpNxlUAzz4n6BExCLw13YqB8twRJROc4F1IADFfdQNBXtxLGtKiJq4ewNgYx4AAlcwUFCIKGCiRZI2q8HdCoEghYd/AhcH6Fz587333//A7rJkyd37NgR1zhcyHA5u+aaa+7WjR8/Pjo6GtdE9CewKa677jpk/uxnPxs7dqzxyAIFkC/13HPPPcOHD/fx8UE+NlRkZCQ2I3ozWVlZKGwcHph3xIgRKH/XXXcNHjw4Pj5earjjjjv69u2LBUlJvbEaXOgRfYWGhiYkJKAluBmoCTqUbGinSD3GVOzEoKAgBG/oZmGlahXQt0pVp06d7rvvPjQGwwkTJmDt0P9AeIB+yU033XTvvfdiHX/+859jC+Baj5sHAifMhdnj4uKmTJmCuW655Ras+L59+9DdQb7ct8LCwlAMkQY2MkYBtxCsFKrFIrDFJBOw/dElQg5WFrdArC9qw+Jk+/Tp0ycmJubGG2/EKBaEnWgcmZgXteFmhlmwVbGbpKloNjbdtm3bcO9EY9AMxLHoXGLp2N24pWHGWhuK6CKRHj/6bTj+cX7h+MQ5hWP1yiuvjIiIOH36NDpVON9x0GKSTB03bhzOWZyD6JNJJThQG3us4sjHtahXr144iXDdQ81jxozBdQmdNpwXcgoLpHF24EJ02223ydJxzuJ0xhCTUE9UVNTEiRNxAgJaPnToUOMREEgZXOJCQkIOHjyI3qScYnXJWuB8R8QF3bp1wwmLJQIuyF27dkVVKIDrg7E4NBtXTqyIqoJcGg4kXJZxz5IgH4eKmlBNjhDcs3DkyBGCexCOHNwUMBWTcDNt164dTjRMuvXWWzEJtw+UwShOMdx55bIPUqGQUVQOaENwcPDIkSNxWGIuDHFG4JiUSTgX0EnAXQ8nS2xsLCIl3C4xSeohatEa/RRI4KTCGQgSCEkI0RJJ47EiWCOBtZOVlbVuubAKuH7hpg7l+j9k4rKFTKwvVrNQh144rp7oPSMH+SiACzGuwgEBAbh0yhu6MAvycY83qkK1xiJQDD0J9DB2796NSSgJMlWgjEFl1YG2oaeCeKNHjx7o2aPnZDxWaizsUAQqrVu3PnDgAOIo9MZqNUmagXyBdcGqIaJIT0/HigwcOBB9HWwNxDNoSZcuXdLS0rB2Mi/qwSwYYvtIwAMySe5D6OGhquzsbCmM2AltwN0F9yTUKSWxROQjdkL8g64VNun27dtrrSwaaZS3hXmxlbAI7LIhQ4ZgcchEtIMwqXfv3thuuD+hDGZH/wwRL/YpQkEsDsXQHkwyGkx0keCEQux95swZnM44p+SEQo8KaZwjCIEwCYcrDn6cR5iEg3nAgAHo5OFcA6lEO7Uaeaxql5hquKS3adMGvbp+/frhfMR5UStKQeU4HeS8QzPQSMwlS5SEccVDot6W4LzGWuBEQ7CHlapVRm+FuuJhfdG7xeV09OjRuBSgbZgL8xrvdrNnceSqcO/AvQCnBu5ZuNfgFqMmVJMDUg4PkFu5mqYfPCqlM466WlCtmr+6P6AmVM+CHGOqtEE7gvVFCz8/v/DwcNxTajWAqOVqRAgEckrgplWLFgy1TGoFdLJ2spqyvi0aLlK492/T7dy5E50SXNpw60W3Hvf7tWvXrl69Gh0OBDzoCuB2jh4z7r6rVq1KTk5Gx720tFQucxgiWDp48KBUhQRGZRGA+3qfPn1wZUxJSTH+cajW9VG2J5Yio3VhWVgilt61a9du3bohgDl06JDtvwdLwh7Yj1FRUQgJsF579uyRt80IKYAE2o8oAuuOsAehF6I+DHFlxxaw/cdXBDkI8FCP8dwftaGduFEhaEEmpqL3JpOwXJRHr+vs2bMZGRm4SQAS6P106NBBYhWBe8zJkyexUCwOfURsOlQoUZOtejcX7kyYEZsrMjISu8zYMrg5YaPheEY9MqOEgriz4p6K+iVyQ76xHYguEhz5ODtwlKJXZ/vwBIcrLkGYhAMV547tuRYSEoLDFecaYgnJQWHj8G5IrQJ1j22cF6gWF73c3Fy0R+XqJXG1yczM3Lt379atW3FZw1mJJhmPatGS1NTUeq94AovGKY9TeNCgQTjNcYHFqkm+FBAyKv8UgiAQ8Y/kg9SAhFyRcMWTxeFsrbs4cmE4DHBs4MaHQ1TenKkmVMMlHWcNjjEcHsatXCbh4AFJnwdOSdyJcKiLXbt2YRT5xuGKReNOgfsaFoE2yHs6pHIsSz7Ghrlwi8ftFfeaWsc5UQvVuBAI5NDHEHDqgqRbLtu1MFbQBeC6iY7+t99++8033yxcuFAesqPz0atXrxtvvBGXth9++GHOnDlbtmxBrx3dkd69e1911VW4W8+fP3/evHm43pXob6BHSVwQERqhHtS2cuVKuT4KbDp0Mvr164erJC6duFwaW9KAGjBESRmtBVPRrUdUgF47rq2IIhCkydvDZMZGwaIDAgIQAiFIQHtQD3Kw1kaTUCdqxrrMnTv3u+++27RpE1YHfQ4sHV0lKSOwTdCBw81DOk+YEbUlJiZ+8sknX3/9NTbvFVdcgQZLYUB/Sz4nirsFNjXqRJSF5crTGFVIf3ccbiSISbCmbdu27dSpEzYdulmysigvR2O9mwsLxezovWFZWCmVq7/9DzlIoCdn1IOQDPsUk2QXo0KpWZ+D6GLBUYpDFAebPP9RuTrk47zAMSlPmA04a3AAY6q8edVOta4POLbl8DbysXRf/aveUK3RawQUQw56e7gAfvbZZxs3bkR7wsPDcbJLgezsbFzo6r3iCVmEPMzBWYyOKYIcZBqLFjKKRaPm4OBgrKbk28LmQjAmF1hYsWJF3cWRa8PBj7se7ib79+/HgSQPYQw4QnAr+f7773F44FaOGMYIko1j3lA3B3Bm7d69+/PPP8fRDjiqEfyjWjW5lfYFCbhN4IaIReAeJx+dBVSF6AunAObCyYI79ZAhQxCw1V0EUUvU6BAI9FNMU2u0haq1CrJSLgC3/w4dOvxMd9tttw0ePFi6+IgQRo8e/cgjj4wYMQKdb1wNU1JScDVEzDB+/PgHHnigb9+++/bt+/LLL3E5RnlsE1zyxo0bJ1WhjG2/H9DJwOUbHXpcVREk2F5YwegT1OocGHC5xy0fnQD0D9C/R7yB7ggutbgK2/Za7IcVj4qK6tatG+IBdE3Q16nVJMQ26O5ERERgiG2CDhkKgNEBEmgY7hyYavzbMBKYBVsDMDtiDNsDBtXKuwrl4RICrQMHDrRv3x6ZRgNQp/yTMGZEGpESOkZYZWxqI9ASUr4W5EtTMa9tGeRIp9O2j4WWIzrt2bMnFofbGwqgmJpGdNHg2MaxJ0d4rSNZO7L1d5PWOtfkAJZACDOClFST61w9pAyo8WoyFxijWJCcGiCZAgvq2rXrNddcM3HiRFwbz549+8MPP+BMkam4GGISLnf33HOPfFxQ8g1q8R4esbGxAwcORMiEqx8uOMiRAtIGvS1V2BrnefsQGob6ZXGAxeFaqqaRG8Axg2MAhxzuWTg15M0LapoOUzt27IibOA4PDIcPH467hpqmz65SOjnk1Eg1HH6dOnWaNGnSDTrczVGh7Yy45w4bNuzOO+/EAT958uTu3btLPqrCvLip4ZYKOFBxB8TxLFOJWjpHQiADTiHXoNbHtWC9cFXt169f//79e/XqhY44+ui4oqG3gUtqQkLClClTcLHD6Pbt29FLwCQU6NGjx1133YVuATrxycnJyEQ9iBMQ5KAe1Na5c2cEUWoZOtSGyjEjuhGHDh1CP0BN0GF2FECi7nVZyCN4xE6YffPmzStXrkxLS8NlF5nyZQMOQAvlDXUIQlCzytWhMZj04IMPPvzww/fdd9+VV16JYrijoNkICI1OG4b5+flnzpzx9/eXd7thRdDdwR3oscceGzt2LBq5adMmeVBmwI0kPj4ekRv6QwcPHkSdiECMCArQDUI3CzESbnI7duzAymI10VoMMzIyVCFdveEK7j1oDzZOXl4eFm00FQvK0b/5Dfcn2doiJCQEuwz1y8MuFAA1jejiwFGKK4YcpXJhQSaGOKQxCecIzgIcjTjXpDwm4VzD2YcDFd0sHMCYF5k4j2ReCZAwF2Ik42KCTJlqwCjgPAVJowacFzg7cAr71vw5LJyV6BTi9Ee/8N577x09ejROwCNHjshUtB8BEq54ffv2RWex1hXPFq6ZqCcuLm7//v2oQU5bWTqgtWgMasMVBi0pqP65IQxRUrYAymCqXGABF1h5oktuQg4JeRCEW/a+fftwz7K9jCONfByKODx69+6Nu63xT11yIEn6POQoRXR9ne6qq67q0KED8o15cXagS4CbBSD+wX1E8gGnJGbB7XL8+PE4hnGPNp5BEbV0TQqB6DKHCxxu/wK9AdxxMczNzcUlDDnojkRERKCXjJLSVyjSfy8Vl0tEBehqG90X1IO01AO1/jkT93gUxp07Ojoa/X7pi6tpOrnO2l7TDSiJ3g+6DmhM27ZtcSHGxR2X+5iYGHSSEBhITGLbAFkRNX8D0CQ0pk+fPvJ2l/OXx70HNxUkELegH4aQDIvApsC6IIJCq4x/lEW1GMq9CvmI91DedmWxHeRDDmvWrNm9ezdmrPUjPKhW3ueAJRori7sRwr/Dhw9jw6KMVFjv5sJWws0JHaZTp05h42Dt0FQ0GBsQjcFUVGs7IxqMsG3QoEHYmAh0UXO91RI5EQIYHNU4F1JTU3G04/jEaYtrTnZ2No5wXFtwWOLMwrmDfJzXOClw8CP8QGcLpxVOClyUcI5gXswlBc6cOYN6wsLCcHKpxdh8gBuQRrWAGTGKwpj3+PHjOC9wzOOstA2BcCKAMTsWgRmlW4l8DHHBwZklUwElJd+gV6DOU6yRfJAjLS1NqgLkYyiFcc7iHM/MzMQ1AVEQKkRhbA0jDqy7OJmR3AeOFpw1iHBwJOA4MQ4eIUe1QAE5bOqlHXz2/asuihm3AxzMtmcTDmPk2FaFux5u8bij4VStddcjarnYH3JNcnVDdLFv3z707AFXLvSzEZ9s2bJl48aN+/fvRyaGKJmQkIC4aMOGDZiEnD36T5oGBQWhoy83clwT09PTpR4UOHnypHQ4jNs8Ot+4OHbq1AmXZvQ8JNOAYlDroinz4t6PfgB6A/3797/11ltv0yExZswYdKSw0JKSElSOKzJ6M1g62iYrImEV2DbDNo0eD9qPUArhgbS2VgEDFoQt0KNHDwQVy5cvx+0H67h169Z169ZhKYMHD0YXB8Uwl8yIGnCvQqcKvRm0Sjo9Ui2GCL3QjUNV2KSIwSTC1GfV5sWaYpbu3bsbKwvXXHNNYGDg0aNHUaHUD0gYpGYZohfYtWtXZK5fvx7Rnewv7FD0FzvqjJKyxICAADQDrUWTsDqSSXTxIJaIi4tD8I9DetWqVTt37sRVCMdqcnIyTkacHTgxcTQuXbpULjUpKSmYhI7dwIEDcRnBmYvZcdwiX47wHTt2oBIcuji8JZJBGpeaU6dOyTXh4MGDOLOQj4sMzjuEPcjctGnTypUrEXj069dPzgu9dRqkcS5gFpREDVgQripy5sq5g8aghdr1bu9eidZqhSUoA3I2Se8QbcaiEdtIJoYC6YiICKwarmNoD9YUdWJ11q5di4uM9GUxl3GBxeLkAot8cnk4QowDCcc2DiTcsxDwG9dqKYBbAw5yOUJSU1Pz8vKkAA4q0GvSIMegsmouwmCbiSGON5xN0lvAGYeDv1j/JiFMlWKAWw8ieRyrOETPE4MRtSCmF154QSXJheD6hfsobsnoAaTpcL9HVOPt7Y27/q5duzDEhQwRETrHV1xxBS5w6PpLZwKTEDv16tVr9OjRKI8QBR0XXHPRyUY9GOLii54KLppIo+/et29fXIXR7wF5jtRN/9V21ImWIEKQRyvIROQgzUOYhHnRHiwFCUQF6Kbg8iqzYIiLLy76uM7GxsYiCkIB1IxmoFOFFQkODkavApdmtAEriNrQqUIPBquDkuiLYOmoB3cUaT8SvXv3Rp8MJVEJlouoALPrbdGgExMeHo4FHTlyRD7DgzXFag4bNgwbB70xtB8zIlhCPSgsi8bm9fHxweLQNlkuYhuUQbOx8dHya6+91t/fH/PKGxswLxqDLYwEWigNwMoCVhZLx75A5dggqBxbVcInQMiHHhK2HgJFbGSsPjJxl0JrURt6b9g7iOJGjhwpj7OwibAgdPtQIUbRBmwHbCjcw7DBJaKjC8KOQEiMIwGHN7b8jTfeqCbQeeF4xnmBow5HNY5bHKU4RHH64IDHSYHTBMehPPkxzjUc8AgScK7heoJimBf1YBbMi8sRiuGCgHMWVwmZhFMPk1A/+m2YivMLS8QJglmQg+sAzg6ckjiFBwwYMHz4cJzdaJXeOi1MkosJOpo4U9BClMQJgpNdzkqcO9j1uAZiKFc8zIKzxnhHK05wlEEBXLLkuStmRxmchqGhoWgkVhCXGtSPUxWdWlxAkMCZi2XJBkGbMTsuWTht0QYsAue4LA4tR1UIxlCnLI4uNhxjixcvxkGFPYXDYMyYMWrCxWd7z8IhilsV7iA4cnCw4YDHPUtu5TjeAIcNjhAkcBbgDohjxvZ+B7jXIAf14LDHukgm1gsHFQ5UXPwlp6ysDAcbTjocq7gbyrGH4xB3aiwChyhOEJwyWAoWjRsTblgYRcNwZOLEQQ2oyjb0oosH2xxwKUMa21wSLgPHKq6fuKJi1ZDAqFCTLz6tr6mS5EJwjcPlDNc+Y//ikoo7LnoYEn5I/wA9EsDVDYcgrsW49qEDgVsvrqq4YuJ2jnxUgqoQyUg9OEyRjxBInsxgtFOnThhiEnIwOy7f6C6gWikvmdJHl7474AqLizLmQjcdXXPUj846miFTQUIODNESxFRosHHmY0VQP9qA2XERx7yoHD0GzI6m4gqO/geWJYWxHbAgrBo6K1FRURKr4GSr9a/CgDWVOwHKY4kojEXjNiM3Erm1YHG4J+Euha0q0RQqQTFMxabDvQRLQWHUgxuV/NswCsi8qBMLlZsWVhb164vVYBLuNJiEfNx1UADdo65du0pvD9DVQ7cJK44wEqPYFLgvYjtjKVg1bFW0AXsECblEIhPbHIswoh2Ux3qhJWi/EVnR+SUnJ8+YMSMpKQmd16lTp86aNUtNIDvgxMdhjONQTpyYmBhcUnDs4TDGKCbh9MExiSMToQtOWAxxrsnND8cwjlVcGXA64+zGGY0jHMez/OsDzj6cEThVcXbLstA5w1RcEzALOojIQT04fbA4nBQ4YaWYwOyoXK4bkoMm4UyXklg0LiM4H9FImYologE4lYyYBNcKWRBOOsyIZWEuXBBwEUACZz3aiVFUgiMHV0IMsVB0JbFQrDXOdDQVWwOrjJJYHM5lXASkctSGxeGChrkkhy62xMTEadOmpaam4hY5ffr0mTNnqgkXH67VuIxjj8u9A3BwIgdHBW6saA8OchweKGbcynEc4mjHgYcDuNa8KIxTBrc5BEXGYY+qUAznAm5AkiO3RZxEuMvgCER5nKcYylRAPwEHPGrAWYbZcUjj7oZ8nK2oH8c/7kQ8PpsBdjouKdjguBwhjW1uXJdcAy536LTggMSq4TKOiy1yQE2++BgCuSzsWdudK0eVDHFSyST9YNNoJfR8wKgciJJZqx7Q51AfOMYoCks+SKYUUFl6tRjaZkoxJKRDA7ZThZEvackEyTEKG8VA0shsqEmSRqZtAVtoqpSRLQBqQs16jFEkjFEMpVpjkrEUYwtgiEl6HedqBplF8s+/uSQHkCOtRTFprZpQszaV1UAmnQdDoKaTQxQJHHW2Ry+c51wTMhVkKqgJOpkkaZmEYa1Mya/XeUraThK1CoCUqZVve+ZKAYzWOmeFlAHbfEmD7SRqBpcwBDJ2fd3jxDgMZFQmgWRiaOTbzmvn7aNWMaOMkEwM69ZWN4cuHuwUbPDzh0AlJaUnTmToUWtUi9spaPClDYFq3JPIleAwwvFksD2wMIrDDiRfMgGjOAqRb5uJtDa/DZlq5EsxIZm2s4MUs820nbfeWcDIl4RBclShmrNLGmSSuGABW5iE1TdORZWrs63HGJUcI11rkoyCjBolMVQTqtnm62VrlJGpoMZ1yJSm1tpfIOXtySS6qHDI4fiEWkcvyKR6zzUhR6zMW7eATBVIS4FamVKyXucpaTtJ1K1KytTKty1sVCKThGTWXSOjsLCdRK7tPMeJcRjUPTxkkpEvxYTkSAFhTzGjjMCoTDJGpRjUzaFLa/fuvbfccu+bb/4HgYTKIrvVvi0RERERERG5MIZARERERETkRpoaAuXm5mZkZBiflXcA5kUNqEeNO6rpLQFnNYaIiIiIXAb7mRdV84cDTQ2BMvWvJM7Pz1fjjYd5UQPqUeOOanpLwFmNISIiIiKX0YL6maWlpWfOZKalHTt8OO3o0WNZWdnl5fWEBFVVVWfP5h8/noFiKIxiFRUVBQWFGMVQFdKhZHFxycmTp48cOYqpx44dz8nJrfv1DFZrZV6eqhAvJDCKTDX5vJo/HGhqCBQaGurn5xcYGKjGGw/zogbUo8Yd1fSWgLMaQ0REREQuo0X0MysrqxDJLF++6vnnX7v33sfuuOPBqVOfeu21f65fvzEv76wqpLNarYiOZs/+/Mknf3P77Q/cf//jr732jx07di9YkHjzzfcsW7ZCldNLnjhxCvm/+90Ld9/98B13PPDQQ794661Z27btsP06dRQ7dOjwBx98+tRTv0UZ1ImaMbp//8F6A7Bamj8caGoIFB0dHRcX51P9m3EOwLyoAfWocUc1vSXgrMYQERERkctoEf3MM2cy33jjnT/+8dXU1CPdunW+8sqRcXEx27Zt//Wvn5s9+7OCggIpVlVVlZqaNmPGS19+Oc/T02P06OF9+/bet+/giy/+dd26jVJGoGRaWvoLL7z2+utvnzmTNWBA3zFjrggPD0tKWv2LX8z49ttFpaXqy+jS0o698MJf5s9f5OfnizKo02TynDv3u1/96rk9e/ZJmfNo/nCAX4dARERERNSyIRr53/++WrTox0GD+r711l/ff/+ff//7Sx999O+XX36uXbs2H3/85Y8/JsmPOyEWevfdDw8cOHTzzdd/9NE7//jH/7311l9mzXqzY8f2a9cmS20iP7/g7bff37p1+9VXj/7ww3/95z9/f+ONVz799L3f/Ga6j4/3v//93y1bUhAmodr58xfu2rVn6tS7MRVlUOdnn71/003XZWZmJSYub+JnqC4GhkBERERERC1bWtrRH35YFhUV8cwz07p162z8vtPw4UOefPJhk8lz/vzFOTl5yNyz58CaNcl9+vR4+OH7QkND9LlbtWvX9pe/fDwhIU5Gxc6du5OS1nTv3uWXv3wCBSTTbPa67rpr7rnn9pKS0u+//wGhFyKcrCztmww6dEhARCTF/P397rjjlqFDB3l6ehgPiy4fDIGIiIiIiFq2vXsPnDmTNXToYMQhKkuHWGjIkAHdunXZv//QsWMnEKJs3bqjpKRkzJgrIiPDVSFdbGy7UaOGqxH9XXCbN2+3Wq0jRw5r06bGW9RMJtOVV46MiAjfvXtfZma2l5dX27bRyPzf/75euzY5LS09MzOrqKioffu4d9/9+7PPPh0U1KTPUF0MDIGIiIiIiFq248czMIyKiqj7SZjAwIC4uFiEPadPnykvt0jJtm1by5MiA2KY9u3j1UirViiJmAqJdu3a1CoJUVGRbdpEoUBubh5mnDBhXI8eXffu3f/007+/9db7/vCHl+bMmb9jx259ieVqnssJQyAiIiIiopbNnq+fLisrq6qqtFqtSIeFhUmmLZPpXGigf8ZHK3keZWWlFRXa53y6dev85puv3nXXlI4dE8LDw/ftO/j22+/fd98Tzzzzx+TkLRZL7W/QvuQYAhERERERtWy+vtrDH4Q3xqdxDAhlLBaLp6dHYGCgh4eHl5cXMk+ePC1Tbdl+aMfT0+Tj441E3Z8AAiwI+ajQ19dXctq0iX766cfnzv141qw3p09/dNSo4W3bttm798Arr/z98OEjUubywRCIiIiIiKhl69Ah3svLdOzYicLCGj9sCllZ2QhCQkJCEJP4+PigJMKh9PRjtWKbsrLy/fsPqpFWrby9zXFxMQiZUlPT6n6l29GjxzIyTrdr1zYiIryiwopFnDmTibgI8VWHDgl33DH5n/98bfbst/v27XnixMn9+w+p2S4bDIGIiIiIiFq2Hj26IfbYuHHL1q07bD9+U1xcsnz56sOHj/bv3ycurh1yRowYEh4etmLFGsQ2xtvnEMYcOHBo8+YUGRVDhw4MCgpcs2bD3r0HjHipqqoqPz//hx+W5ucXDBrUHyEQ4p8XX/zr9Om/w1Lke7dFWFhIbGyMSVMn4qjzqKqZMQQiIiIiImrZYmLaTplyExJ/+9tbq1atP3ny1JkzmSdOnFy4MPH99z9GzHPTTRPlm9k6d+5w/fXjjx3LeOutWXv37j99OvP06TMpKTvffvv9Wu+O69aty+TJN6Cev/3tX1u2bD+FKs9kpqcf/+yzud98szA2tt0NN1xjNnuFhASHh4ceOJA6e/Zn+/cfQm0ohgYsXbpi+fKVHTsm9OzZXdVoqP31Cs3No+77BYmIKDk5ecaMGUlJSWazeerUqbNmzVITiMiFJCYmTps2LTU1NTo6evr06TNnzlQTiC4p9M+17yLQP2+DNO5EdT+Qs3nztgcemIZg5sUXfycfyCkpKf3oo8/nzJlfVFQUGhoSHBycnZ1TUlKCEOWRR+675ZZJJpNJ5s3JyX311Tc3bNhksVjatWtTWVmVnZ3bpUsHT0/PjRu3/vnPM1BYSublnf3HP95NSlpdVFTcunWUj49PZmYWGob0008/ceWVV8iXxR09euyFF15DFGSxVLRpE+3t7V1QUHD2bD5Co1//+qlx4660+U45LfTAiMnLq6ysHKvm5eWF5aKATZmLjk+BiIiIiIhaGIQZ7dq1DQsLNSIHPz/fxx6b+uabL0+aNDE4OKigoBDRyN133/bee2/eeutNRvwD4eFhL7/8HIKTXr16FBeXIgy599473njjFYxiqm0oglDqueeeQVA0fvxYBCoIhDp2TEBA9e67b1x11UijZEJCHGZ/6qmHhw4diAAJi8YisOh33vl7zfjncsGnQERE9eBTICJ3wKdAdHmy5ymQw0pLy/Lz8/38/Gr9YqnFYnn11Te++Wbhm2++cvXVY1SuEyHo8NBWDQMkTCZzebmFT4GIiIiIiOji2rIl5aGHfvHeex8VF5eoLP2Ls48dy9ixY3fr1lFxcbEq17n0AOcyeR7EEIiIiIiIyF20bdvaw8Pjm28WLFu24tSp09nZOVlZ2YcOHfnww0/T0tLHjBkZHx+jijpNlfaq0l7yRxtcUgyBiIiIiIjcRUJC3P333+3v7//yy3+/++5HHn/81w8++Iuf//yxFSvWjh59xcMP3+vjo/3K6sWhvwvuMsAQiIiIiIjIXZhMpilTJr377ut33nlLdHRkXt5Zq7Vi5Mhhf/zjb1577fk2baJVOafQnvbIg5/KqlaVVQoSlZf2QRBDICIiIiIiN+Lh4dG5c6dnnnnqq68+XLr020WLvnrzzVcmTBjn6+vs5z+1Pvpj+3GgS/qpIIZARERERETkXPV9/kceAuku7RviGAIREREREdFFoD3qsf38jx4XqcSl1NQQqLKysqysTI04CjWgHjXiKKe0BJzSGCIiIiJyGexnNkKVFufoz3m0z/zoj3xAS1fqY/ijJWpGQc0cDjQ1BDqqy8/PV+ONh3mlEjXuKKmkKS0BZzWGiIiIiFyG9A/Zz7SL7Qd+oMZnfup/CtT84UBTQyCr1WoMHdP0GoRT6nFWY4iIiIjIZbCfaR89wpHP/Oh/9KdBGiOhPxZSD4PUTM7bMvbX09QQKCEhITY2NiwsTI03HuZFDahHjTuq6S0BZzWGiIiIiFwG+5mNdO7zP3ri3JMflVITleYPB5oaApnNZn9/fzXiKNSAetSIo5zSEnBKY4iIiIjIZbCfeQFaTCMPfmr//o+MqM//qE8EacOaQVBzhwNNDYGIiIiIiMit1fqRH9uPA0l0pNIqWespUPNjCERERERERI7Rwxrt+Y/+v5G2ZTz/kZc+qhW7dBgCERERERFRE2hPfBr8/R+Va0yUaEmlLw2GQERERERE1EjaYxx55qN/tkfRn/boY9qHfvQHPtVJfahD8tLGQAyBiIiIiIioker7/E81PTqShB4lSVIb6FO0/2T8EmEIRERERERE9pM4RnvJHy2hMxL6YyH5X54CaQntD4b66KUMgBgCERERERGRQy7w+z81MjCUgEkPlNSkS4QhEBERERER2UF7eCNBjF2//yNPfs4NJaG7tDEQQyAiIiIiIrJDfZ//UXkSHal0dVIfVsdNtvQY6tJhCEREREREROen4hgtlNH/qLQt4/mPeuCDEf2BjzGqFdBLaQEQQyAiIiIiIrrMaU98GvH7P1paxUpInIMoyKbYJdC4EEi12hWpNSQiIiIiIoMevuhxjPY8R3Wd9bR6qiNPelSOPPCppj34UUmr+qunrJf0bXD2h0Da+tnECTLa0qmV0dUaJSIiIiKiej//U02PjiQhj3r0pDbQp0iXW0hmdQh1ifvedoVA0kQMEbZZdBUuQdYFtB2hk/UlIiIiInJ7Ko7RgwHtpSV0RkJ/LCT/y1MgLaH9Uc9/tD/aVMnVqLRESpdKo58CWa1WFUC4CmPthL66REREREQkqhz+/R+lRndbj5lQp0etB0zN58IhkDQUtKjNRSMEWTVZO1ddRyIiIiIiu2j9YQlimvr7P4pV+/iPNkFLaKTHfamioEY8BdLb6prhgaydJCSHiIiIiOgSQnhwyZ6T1Pf5H5Un0ZFKVyf1oUxBd9ogmWrENpIwEpfIBUIgaanealcOgWTVXHXtiIiIiKiFkijIZDJ56iQuushU9OWBpWGJGEP4ow30cU+Thwcao79MXtrL0+xp0l5eXt4ms7fZ7GP29vX28fXx0Ya+vn4+Pn4Y+vppLz//AH//gMDAIHS8sQRZx+Zn1xvhZCgJl4RVkyjIYrFkZGTk5uaqCURERETk9tA5RBcRHUU17pBG9TMlPJBhSUlJYWFhfn4+5s3Ly0tPTz9w4MCZM2dymgCzo5KjR4+q8Rpyq195eOXm5eOVl1egvc4W4nU2vwiv/IJivDJOnkk7euxsfmFxcVlxSVlJSXlJqaW01FJWVlFWbrVYKi0VlVbtuw8QPiGO8/LyMiMc8g8I8PHx0aIsnbN64PbvpsZ9HQKocdei1q2q6uzZszjCMjMz1QQiIiIicnvoHEoQosYdgtkb1c+U8AAdVCMNSGdlZRUUFKAqleUQzI5KUJUad5SdjbFdBbB9nIVJUkPTe+D27ya7QiDZ9DK0B0qWlSEKLLV9yYdtLgjzlpZq81ZUVKASO+dylsDAQD8/v9DQUDVORERERG4PnUN0EdFRVOMOaVQ/U8ID7W1n+qMT4a2LiIgIDg4OCwuTUcdgdlQSGRmpxh2FGuxsjLkaVqTW+/qwZfz9/ZveA7d/N9n7FKhR8vLyH3xw2qhR140Zc4O8Ro++Ljl5s9VqVSUadujQ4SlT7sUs8+Z9//jjv05J2akmXExGdOfj4xMXFxcVFSWjRERERETR0dHoIqKjqMYdIv1MVKXGG4aoQIZgREESPyCWaNeuXfv27dHRl9DCMZgdlaAqNe4oBxpjGwXJOtq/Zc7P/t10UUIg8d57b2zatFxeX3/90SuvvPHNNwsu+ChpwYIl48dfjVnuvHPK7Nn/Hjiwn5pAREREROQ2JP6pFQK1dFgRiX+MEEjWVFa52VzEEMhWhw4Jf/7z7z/88LPU1COSo79ZrrxMZ/w+aX5+QUbG6Xbt2pSXWzCKobwRTvsFU52Ut1i08qJuPURERERELZoRG0gUBBIIybCFMlYBsEZYO1nN5tdMIRD07Nm9X78+O3bsRhqBzYEDqbfeeu/IkROvuGLiv/41q6LCevZs/i9+8bulS3/6v/9789FHnz569PgDDzy5det2lH/rrff/8Y93//3vD6T8c8+9XFxc3FA92sKIiIiIiFoyCQ8wlBBISPzQcsla6LHPObK+zan5QiBfX9/WraMQ2CC9efO2X/3qD2+99dfNm5PWrv0hKyvnn/98NyQk+N1335g48Zo//em3H330DkZlRvHpp1+NGjUM5Zcvn3/y5MnExOXIrLeeC77XjoiIiIjo8mdECJJwPbKaza/5QiBba9YkP/DAPTEx7crLLYhm77//zs2bU44cOaom1+e6667t1as7EqGhIQMH9pdQyoF6iIiIiIhaEBUuuBa1bpdIs4ZAVfqvwJaWlp46deaVV/4+fPi18rr77kfy8/PPvy1at47y9fVVIzrH6iEiIiIiInfWfCFQSUkJIpbRo4eXlJRlZGT86U+/3bp1hfFatOirDh0SVFH7OKseIiIiIiJyH80UAlVVVe3YsefkyZMdO3bw89O++fvIkXTjQzuVlVX2/GRQLc6qh4iIiIiI3MdFDIEqKysRkIhDhw6/8MJrt956U1hYiK+v72233fjJJ19u2rRVps6fv3Dq1Cdzc8+qOe3jrHqIiIiIiMh9XKwQyGTyfPTRXw0aNFZet9/+wMsvPzd58g0yddCg/h9++JZRAKHLv/71V0RHmCRfkyfFUImk5evzJBOM0fPUQ0REREREVJfH+b9CGlNBnudYLBaz2Yz0+Wdpcby8vLBqiLXkp5okuOJ3KhC5ueTk5BkzZiQlJeG6N3Xq1FmzZqkJRORCEhMTp02blpqaGh0dPX369JkzZ6oJROTSLuIb4YiIiIiIiC43DIGIiIiIiMiNMAQiIiIiIiI3whCIiIiIiIjcCEMgIiIiIiJyIwyBiIiIiIjqId+N7HrU6rmxSxwClZaW7t69T4007MiRo/zBUyIiIiJqHhIn1PsrKRJFtAiqxTVhpc4z1U1cyhAI8c8LL/z1wIFDarwBmzdv++MfX1EjREREREQXk4QHlZWVFRUV1jqQ31KoFteEfFlBd46CLvFTIDs3fXPuobKyMhwZaoSIiIiI3IkRHohyl6NWrKrKKZ1e1IB61EgTNHNjmikEKi0tnTHjz/36jcbruutuP3w4DTkvvvjXH35Y+sILr2ESRpGJSVIGr3/8413MuGVLykMP/WLnzj1XXTUJ6br1SP3Okp+ff1SnxomIiIjIzSA8QGe66T3yyxZW7ezZs2k6leUo6TmjC63GHeKsHrhUYk9jmikEeu+9j6Ojo7ZuXYHXww/f+/77nyDzj3/8zcSJ1/zpT8++8srMkpKy55//vxdf/L2Uef/9f8ye/T/EPAMH9kO6d+8ey5d/h3TdehAUySKcwmq1GkMiIiIicisIfmRokHxXgpVCCFRRUYF00zu9Tuk8O6sHbn89zRECIUrJyDiFhEk3ZcqNiHl8fX09PT09PDwwhLCwkI8++s+QIQOlTOfOnXr16o49JAUwRGZZWVm99egLcY6wsLDY2NiEhAQ1TkRERETuRA98XP8pUGhoaExMDDq9WFmV6xDUgM4zutBq3CHO6oHb35jmCIEQpdx666SPPvp8wIArb7jhjrS0dEQ1apoNk8kTQc4f/vASio0bd/OuXbW/Kc7OeprI39/fbDarESIiIiJyPxIIqRGXgxAIa4dOr5eXl8pyFLrNqEeNNIFTeuD2N6aZ3gg3ZMjAzZt/WrVqUa9ePadMue+GG+48cqTGu/1yc8/ef/8TV1wxITIyYuPGZUuWfNO7d3c1zcYF6yEiIiIiagqJf1z1KZCsnVBZ7qeZQiAPDw+EZUFBgf/3f3/UA5ge27fvUtN0hw8fqaioSEz85umnH0fJwsKC7OxcNc3GBeshIiIiInKYmwQG7hz/QHOEQKWlpc899/K//jULaZPJlJWVfeJERp8+PX19fVu3jjp69DjysRuys3MQ+ZhMnrm5Z1988bWTJ0/rc7cKDw/DPsrNzW2oHilGREREROQs2lMSF40TXHW97NccIRBCnV/+8olNm7YMHjwWr9tuu3/69Ec7dmyPSaNGDfvoo8+nTn2yY8cODz983+23T0WBa66Z/MADP58wYdzatRtRpm3b1rGxMZi0ZMlPDdVDREREROQsDBJcm8f5d7AW/OpvhbRarRaLxWw2y8en1GS7YY6KCgtmlVGz2Uu+yQC1WSwVnp4eXl5azfL1fFJAf/8l8k0Y1X+at9LLS5ur3nqaAtVi1Tw8sCwvk8kkFWJUphKRe0pOTp4xY0ZSUhKue1OnTp01S3v+TEQuJjExcdq0aampqdHR0dOnT585c6aaQO5K+r2AziGGuAU0/ZuaLzdYqdLSUgyla41Orxv2e5vjKRBgw2JD+/h4y8uIW5DAKCahAKIP2wLYKxL/AFLIRIGG6nEcgrMql/3GQyIiIiIiqqWZQqDLVVUrBL183kNEREREjlq3buOIERPuv/+JzMxsleUkW7duHzJk3Pff/6DG6zhy5OhNN/3sPAWoXm4cAmlv56vSnwI1+n19RERERERgtVpXr17v4+N94EAqIhaV6ySVlZWlpaXneTNeVVVVWVmZ66fd4EsAAGAMSURBVL1b72Jz4xBIPfxh/ENEREREDjp58vS6dck333x9r17d16/fVF5uUROcYeDAfhs3Lr/ppuvUODmJW4ZA2mOfyqoq7XsddPwsEBERERE5YvfufWfOZI0Zc8WQIQPXrdtw9Gi6muAMnp6efn6+JpP6eDw5ixuGQPrnf/SHQPwQEBERERE5rLi4ZOnSpA4dEjp0iB86dHBBQeGqVeurqj9ksX//oYkTb/voo89lVGCW3//+henTf1dYWIRRq9W6atW6hx/+xciRE8eMuX7GjBf37z9o1LB16/Zhw65ZsCBRRuHAgVSUQcmbbrp78eIfja9TpkZpphAoLy//6NFjauRSwvGkPv+j6Ck1kYiIiIjIbidOZGzfvmv06BGhoSEdO8b36tUD8czZs/kyNSamXdeunZOTt0i0I44dO75x49bBg/sHBPgj/vngg/89++wLERHhzz3361/96sljx048+eRvli1bIR3UyspKhExGnLNt2/Ynnvh1amoaSj722APz5i389NM5KCNTyX7NEQIh/nnmmT9kZTn5KzKaQI95tGdAVR78LBAREREROWTz5hSEN0OHDvT09AwODkIstGvX3j179stUBDnDhg1CjJSWdu5JwNat2z08PDALhoiF/vvfT++665bnn//dhAnjbrxx4htvvNq9e7f33//kxImTaoZqJSUlX3wxr23bNq+//jJKovzf/vbnsrKy06czVQmyW3OEQIhiS0vLLvHDFu15T43P/1Tpv/EqA1WGiIiIiMg++fkFK1as6dGja8eO7TGKkGbQIO3ZzrJlK+VLETw8WiHUCQwM2Lhxiz6H9i64jRu39erVIy4uzmKx/PTTyri4drffPtnf389kMnl5eUVFRUyZMmn//kM7duySWQzp6Sc2b95+zTVXYhb5/cywsNCJE8ehL6tKkN0uegiUl5f/29/O3L1735NP/vaddz5ATmlp6fPPvzZixAS8HnnkFyggxZ55ZuacOfMlE/sYQ4xOmXIvcjBMS0tfuDBR5sLsqKRWVVJGW2Q91O//1Pf5Hx40RERERNRo6Hnu2rVnyJCBISHBktO+fXz//r03bNiUkaGe4cTFxaJAcvJmxEsYPXbshLxxLiDAr6Sk9ODBI5gFkYwUBsRRCQmx0dFRmKSyqmHerKzsbt06o4zk4G98fGybNq1llOx30UOgkJCgP/95ZvfuXf/+9z8/9NC9CHWmTXu2T58eS5fOw+vaa8f+5jfPIRPx6+nTZ1JSdi5Y8Pk///kXhMuIkhctWvLWW39DsREjht5550MWSwXSX389+/DhI0uXrkDlH3zwGY45qerOO2/BqIRGNWiRcT2f/9GH8lCIT4GIiIiIqBGsVuvy5asKCor++99PR46cKP8if+21t6xeveHEiYxNm7ZJMV9fnxEjhiBSkn+p37p1u5+f75AhAxDGWK2VFku5l5fZ07PGP9F7ajzqfsKnsLAQ3Vaz2azGdVJYjZDdLnoIhB2sf5efp5+fn4+PN6KXsLCwCRPGBequu+7asLDw1avXoSR26oABfSMiwv39/SS6veGG8e3atUax0aOHd+gQN2rUCKRRoE2bNhUVFYh2EA2jpF5T4JQpN/7hD7/y8fHRF2tDHRX60x4tXf35H+PxD58DEREREVFj5OTkbd68rUOH+LvuuuX22yfffvvN+mvyHXdMRmd1+fKV8tgHBg3q16ZNawRFRUVFGzdu7d+/T9u2bZCP0MVk8qqstNr5Rjb0pTHkr6A6RXN8FsgWgpbly1dMmHDrFVdMwAsJjBpfc5GQEGs82oP27eNlVHu3o/7+SKSRgWgXCUQ7N9888X//m4N6br31vhMnTiLWsp1de/JT8/d/JK2PS1p74X9VnoiIiIjIDvv3H9y9e+/kyTf84hePPfXUw8Zr2rRHhw8fsnlzyu7d+6RkVFTkkCEDES/t3bt/+/ZdI0cO8/HxRj46roigDh06kpubJyVFRsapU6dOd+yYoMarxca2CwsL3b1bfdeCwLyZmZfPV461GM0dAqWlHbvqqtHfffe/xMS58lqxYuGkSRNkqsQ2hlqjtSDaGTp0UFLS96itQ4f2d9/9MAIhm48DNfz7P7bPf7Q0QyAiIiIisld5uSUpaXV4eNiwYYN9NN7GKygo4Nprx1qt1g0bNssTGy8vr+HDBx86dPjzz78JDw8dMKCPVOLt7T127Oj09OMLFy4xnu0UFBTOn78oJqZdv369JceAeAmh1IIFiYcPH5WckpLSBQuWWCzaVy9QozR3CBQb2zYzM9Ns9g4ODjJetd7UaD+TyYTZIyMj//znGd999xkCoR07dutT9OCm+lM/mnMpefijJVSq8lwIhGMoIyMjNzdXjRMRERER1ZSZmbVlS0rv3j3i42NVlo3u3bt07txh5cq1p06dkRyUjIqKRNQ0aFB/JCQTRowYcs89t3344Wcvv/z3VavWLl2a9Mwzz61Zs+GBB34WFxejClXz8/N78MF70Fn93e9e+O67xSj/pz+9+uOPSfI+qcZyVqcXNaCeJoZhzd+Y5giBfH192rVrJ99uPnr0yMrKys8/nyuT0tLSb7vt/pSUHTLaKGVlZS+++Nf//OdDDw8Pf3+/4uKSU6dO9+jRVU3W6LGN9gyozud/VApDLTrS05r8/PzCwkIEaWqciIiIiKim9es3HTmSrn+xm7/KstG6ddRVV40+cuQoiklOeHjYqFHDkUDMYxux+Pj4PP74A88+Oz019ciMGS/95S//DAwMfPvtv9x88/Umk0kVqoYeb/fuXd9889WuXTv97W9vzZz5CjL/9KffRkZGSIFGKSgoKCoqanqnFzWg84wutBp3iLN64PY3pplCoKFDB7z66huIWIKC/P/ylz8nJ28ePfp6vH72s0d+8YvHevfuqYo2hre39yOP3L9hwyajqscfn6p9L/u55zxQ4/d/jBdG9f+1If6qGlu1wmGHCDs09NxXExIRERER2brxxokrVy5EoFLjU+jVPD09H3ro5yiAYkbOgw/+fMWKBRII2fL390exd955ffHiOfPmffLyy88NGNAPvVyZ2r9/n9WrF99ww3gZNZk8O3Vq/9xzzyxa9NWCBV+++OLvx427ct68j40C9gsICPD19W16pxc1oPOMLrQad4izeuD2N8YDkYFK1kcLIvSIwWq1WiwWs9msRQyN//6A8vLy4uISzO7vr32XRWFhkfGWx8DAAETDqBOZfn6+EhnXGq2oqCgpKUVJHGeYpFflhYNDitlU5a+X198Cp1cia6CntS8W1NJahvFHgyDb7K3VjHmRlg8g1XtAE5H7SE5OnjFjRlJSEi5cU6dOnTVrlppARC4kMTFx2rRpqamp0dHR06dPnzlzpppA7go9Q/3fxyvR78UQtwCjn+kysFKlpaUYouuLfi86vW7Y722mzwIhXAkNDQkI8JetHBQUiFF5SZAjmZKuO4oERpEpk1CPBMc1qgoJRgiDI/dcdCMp/WDWU6AFcDIiKTnK9YUQEREREZHra+6vQ7iIVPiqP6HS0vV9/kd/IIQXaMPaBYiIiIiIyMW5RAikxTPG0x1QaX1c0tpLPvuj/ScpjT7U3yNHRERERETuwAVCoMb9/k/1kyD9rxYj6QEUERERERG5h5YeAmlxjP6OtmrnUvLwR0vUSFWPa0+A9IdAoCojIiIiIiJX5xqfBdKf4zT0+R811IKfc0Mtof2pziEiIiIiIrfQYkMgLYIxnu6A/lBHPeeRfO0lD3r0iWooOTa0UVUnERERERG5uhYaAumf//Go7/M/xgMg7WGP/MH/1UMtE/QA6hytOBERERGRnWbN+vipp35z9my+GqcWpQWGQFrIUjOIkZQ21J4B6SrlMZCRUg98tDE9qeWeG1E1ExERERHZoaioOC/vLDqTarwl4T//t8QQSD330XdeQ5//0dL4XwuBtKGapo1pGSqhwXGrjRARERER2e3RR+97++2/hYQEqfEWg/1eTYsKgbRYxXi6Ayqtj0tae8nTHu0/SWnU055q2qhVklYtoeonIiIiIrJDQEBAWFiop2cL6kvrjwL4T/+6FrXb9Oc/9Xz+x9iVSGhp+b96qGWC7PR6abMSEREREdnp/fc/mTbtt2fPFshoaWnZ3LnfP/HEMxMm3Dpu3OR77nl09uwv8vPV1PT0Y/fc88iGDZvee++j66+//ZFHfnngQCryLZaK779PvP/+JzEL5t24cevixUtREuVlRqvVum5d8vTpv0O1mPHFF/9y8GCq0XmValNSdmJGzI5Kbr/9gS++mIfGSIHaPFR3mlpKCKTFMTWCmHMpefijJWqkqse1Rz7aUx+NZKoRY4KVT4GIiIiIqBEKC4tyc/PQkUS6oKDwpZf+NmvWx507d/rFLx578skH27SJ/uCDT/77308R5KBARYU1Kyvnrbf+u3//oUcffeCKK4ZERoaXlZX961/vvf76Wyj89NOP9erV/eWXX//kk69QEuUxF+KfTz+d89xzL/v6+jz22NT77rsrNfXwr3713IoVa9CnNapFzPPmm++MGDEYlXToEP/OOx/85z8fynLP0cpr3WNJqEw31rI+C6TvsIY+/6OG+t41hlpC39cqIfQJiH/0kAkvfV4iIiIiokZLTT2yffuuhx76+WOP3X/NNVfdcMOE55575sorR65ate706TOqUKtWPj7mX/7y8euuG3fnnVNCQ0Mwy7x53z/44M9nzPjVhAlXP/DAz5566qETJzJU6VattmzZjiDquuuuQYHrrx8/efINL700MzY25sMP/3fy5GlVqFWr/fsPPvPMtNtum4xKnn326eHDh6xbl5yVla0ma6q05z/Vb6TSusJurxEhkIeHenKGRPPR9pYWzMiitYS+22RgvLSQRsU2+F/SNSBE14eS1ofyv/4gSF/OObVGiYiIiIga0rNnt9mz/33zzdcFBgb4+Hj7+vqEh4f169e7pKSkvLxcFWrVqmvXLjEx7Xx8fPz9/dD/TEpa3bp11LhxYxAOITMgIGDkyBEjRgyVwhUVFUlJq6Kiwu+44xbUhjp9fX3j4mInT75+1659O3bslmLQv3/fPn16ok5UEhERNnBg34KCwtLSUn2i3nPWer4G9In1Ke7NrhBIj0VqxD9qEzYDLUiRfdcKicoqxLCe2tsYPTxbeZg8PLy0l6eXp8nLZPI2YejljZeXl6+X2dfs7eft7e/j6+/rG+DnH+AfgFdgQEBQQGBQYFBwSEhoWFh4REREeHhErXUkIiIiIrKTt7d3VFSEl5dXRsapzZu3zZv3/Ysv/nX27M/U5Gpt27Y2mVTfu7i4ZP/+1I4dOyBokRwICPDr2DFB0lKgffv4qKhIyQFPT49OndpjloMHD6ssvVrEXZJGbxbBUn5+QWFhseTI53/qPFRwdxcOgYzAwNPTE4EswtnCwsKCgoKzZ8/mNR8sCwvMr35h6forH6/C/Pwi7VVQVFBYjP1dWFRcVAwl1a/S4pLSkpIyxOFlZZaycovFgrjaatW/Es7D02Q2m7WEvpqMgoiIiIioUdCt/PHHpHvuefTnP3/smWf+OHv2F+hu9uvXS02uFhQUoFLaLJVlZaWImmy/Uw4dUYRSkpYC3t4+RtQkTDr0ZdV4q1aRkeEqVa2wsKi8vMx4/lPzKZA2rsq5sQuEQEZgILCTbGEHqNTlAu2p+ZLDpCE47ry88BdzygrKWhMRERER2Wnt2uRXX30jOjrqL3954dNP3/3gg3/+5jfTunfvqiZXs+1qou+JnqgasWF8mZsUqKy0ImQ5P/RjVaqainSqn//UVMX+Llz4KZDQAwyNETuYdd4tlrRfVkdWjVEQERERETVKRUXFunUb0ZN88MGfDxjQJy4upnXr6KCgwMzMLFWiPn5+vgkJsenpxwoLi1SW/h3Zhw+nSVoKHDlyNC/vrOSIkydPnz6dmZAQp8YbImGQon+yxKBKuDW7QiCJDbBrbYMfQCCBURSQoMJhqAH1qBFHNaol0ngMMRdIFCTxT3l5eSV/LJWIiIiI7IAOpPbhispKdC3Rq5T+5N69+1esWFtWhn6lRYrVgl7olVeOPHToSHLyViMq2bVrD+aStBQ4evRYYuIyq1X7jmxAvLRgwZI2baLrvsuutnOf/zEgrY9WL66srKzpnV7UgHrUSBM0c2MuHALJjpQQqG4UdPLkyYyMjNLSUjXeeJgXNaAeNe6oxrZEj300RvwD+fn5R3Wy7kRERERE54Ge5BVXDEXP+x//+M+KFas3btzyn/98+Pvfv5SQEJebm1dUdO4hjy10O4cMGTh69IjXX3/rjTfewVxffvnNK6+8UVBQaBRAtbfeetPs2Z+//vrb69Ylo/I//OHPq1evu/feO+PjG3gKpIU3Ks5RWtk8/9GoMAOd3vT09KZ3eqXnjNrUuEOc1QOXSuxpjL1PgWQoIRCo6EF/8IJRDNV44zW9BuFYPZjFiH8wr0SfRqhNRERERHR+w4cPnjHjV/n5Bc8//5eXXno9MzPrxRd/f//9dwcHB6WlpatCdWDqs8/+4tZbb1y7Nvl3v3shMXHZ/fffdcMN4wMDA/z9/VEAw8cem4rX3r37//Sn//vb395Gx/XVV/84efL1ZrPW9a1D/f5PHdVxkZ6UlLM6vVJDE+txSiVgfz3a11ur5IXYljTSFp3sJ4cVFxfLkxk17hDHWiKRj5C0UxpDRC1dcnLyjBkzkpKScDWYOnXqrFmz1AQiciGJiYnTpk1LTU2Njo6ePn36zJkz1QRyV9pTEh16lRjiFtBQf/rNN/+zefPWt99+PSwsBKOlpWX5+fnl5RZPT08/P9+goCDUlJmZjTgHIY3FUpGVpaUDAmr0VLG4oqKiwsLiiooKb29zQEDAW2/N2r1731tv/SU0VKsWiotLCguLLJZyDw9PHx+f4OBAo5tqU62fHtmgg44Ki3NzcqOiIlChnoUJGFR/L1yrKl/fAEuFtmrl5eWo0Nvb27Y/3FiO9cDrauZwwN6vQwDtQYnONo2thr2lRhyFGmTrN4VjLam1XoCt1sStT0REREQuDHFRrc+c+Pr6REdHxca2a9euTVhYqJeX9rMrSCP+wVSz2att29a14p///W/OH/7wEiKWNm2iMSNmRxCVkrKze/cutiX9/f2ioyNjYrSaIyLCbLupNaqt/v63wAC/2Ni21b8UpMU/kjBSBqd0elFD0+MfaObGNCIEMqiIwVWotSIiIiIiupCdO/esWLFmw4ZNHTokID5RuY3Xvn08Knnllb8vWfJTSsqOb79dNGOGFhFNmjShccFA9RMe9ZynHvJxIO174Sor8aep3zrgAhwJgYiIiIiI3FB5uWXRoh9feulvoaEhd955i7zZzDGDB/d/4YXfe3qa/vWv95555o8fffR5z57d/vKXFzBUJezS4O//GE999OBIUvr/tR4GuSWGQEREREREdjGbvR555L5PPnn3L395sXv3bk15P5Gvr++IEUNmznzmvffemD373//+998efXRqt26d7X4EpEc2+vOdajV//wcqJUee/2hPgLQBYyCGQEREREREdkLMExERHh8f27p1VANfy9YI3t7ekZERsbExqDA2tl1oaLB8v7G9qp//1P/7P/qzH3n+c+4pkLzcHkMgIiIiIqIWRaIb26dAdX7/p3qoPfg59xQIOaoKt8YQiIiIiIioBVG//3Oez//gr3ryo1HvfdMjJn3U7TEEIiIiIiJqEfQgRn++U017zqP+CvnIj3r+U01PS4ZNaOS+GAIREREREbUQNT7/Y0QzRloLcM6ltD/aS4+NtL8yok9wawyBiIiIiIgue1oQI6FMQ+RJkDz/0RL6Qx/tVf1MSBthAAQMgYiIiIiILnMO/v6PZMpAVBd3awyBiIiIiIguW7bxi9Ce6aik0B7uqJd62FM91CbZ/sUf1Ob2GAIREREREV3GHPr9Hz020v9KUqOPqLncGkMgIiIiIqLLkhbTqNhFsf/3fyTP5vlPNYZADIGIiIiIiC5HTfr9HxlUOzdybl43xhCIiIiIiOiyUjN+0WjPdNRfIQ93qp/1KHq6OkMVqaWqUi3DnTEEIiIiIiKqwcOjzqOXZtbk3/+pphXAHwmhEAHpU90dQyAiIiIiosuGhCzVw/rIkyB5/qMl5OEOXipPRuqh5aNiYghERERERFSbh06NNB+n/f6PypFQCQn9jxYBVVVd+mdclxpDICIiIiIixQgPJGEymTybj4f6q/M4N4Y24OUlQ5PJbPIym0zenvrQZPb28vIxm328vfHy9fbx9fHxw8vXFy9/Xz9/P78AXWBAYGBQULDt2rmtpoZAubm5GRkZFotFjTce5kUNqEeNO6rpLQFnNYaIiIiIWiiEB1BVVVVaWlpcXFxQUHDixInU1NTMzEz0Eh2G2VHJsWPH1Hg98vTXWe2Vl5939mzeWQwLzubjVZifX3g2vyi/oCjj5OmjR4/l5eUXFZUUFZcUF6ORpcUlZcUl5SWlltJSS1m5pdxSYbFYLRVWq1Xe/IZ4ymQ2e/v5+Xl7eyOoqqioOHnyJBap1tlRqOHy6YHb35imhkDYl4WF2CX5arzxMC9qQD1q3FFNbwk4qzFERERE1HIhSJDnJPobx6pOnz6dh5gjP19GHYPZ0UdHVWr8wuSdbNUvaVmrVmfOnMlDbFRQgGBNvSRoU7THR9pLf35kMNlAIcR16PRmZWWpSh11WfXA7W9MU0Og0NBQRJOBgYFqvPEwL2pAPWrcUU1vCTirMURERETUEkkYAUbkYDabIyIi0EtEF9G7CTB7UFBQZGSkGncUakA9jW0M1gKwOrJeqMHf3x+VYE3VmjsENVw+PXD7G6M941NJIiKqlpycPGPGjKSkJNwwpk6dOmvWLDWBiFxIYmLitGnTUlNTo6Ojp0+fPnPmTDWB3Jg8fwGr1aq+R01/JxmoEi1TrbhOEpIvBdwKvw6BiIiIiOgciRa0d4zpvHTyFKVFkxXBGiH4kchHhm6IIRARERERkWLEBoBQwTYKAhltQVS7a7Zc1k7W1z0xBCIiIiIiOkfCAwz1N4vV+CKBlg6ro4c/iqyvG2IIRERERERUgwoR6pCgqAVR7a5mrJqspttiCEREREREVD8JGFyJWjH3xhCIiIiIiIjcCEMgIiIiIiJyIwyBiIiIiIjIjTAEIiIiIiIiN8IQiIiIiIiI3AhDICIiIiIiciMMgYiIiIiIyI0wBCIiIiIiIjfCEIiIiIiIiNwIQyAiIiIiInIjDIGIiIiIiMiNMAQiIiIiIiI3whCIiIiIiIjcCEMgIiIiIiJyI00NgSorK8vKytSIo1AD6lEjjnJKS8ApjSEiIiIil3FZ9TPZmIbY35imhkBHdfn5+Wq88TCvVKLGHSWVNKUl4KzGEBEREZHLkP7hZdLPlErYmLqkEnsa09QQyGq1GkPHNL0G4ZR6nNUYIiIiInIZl1U/k41piP31NDUESkhIiI2NDQsLU+ONh3lRA+pR445qekvAWY0hIiIiIpdxWfUz2ZiG2N+YpoZAZrPZ399fjTgKNaAeNeIop7QEnNIYIiIiInIZl1U/k41piP2NaWoIRERERERE1IIwBCIiIiIiIjfCEIiIiIiIiNwIQyAiIiIiInIjDIGIiIiIiMiNMAQiIiIiIiI3whCIiIiIiIjcCEMgIiIiIiJyI40IgapcjloxIiIiIiJyGxcOgVS4oAcMKuUSjNXR15KIiIiIiNzCBUIg21ABJNM1GGtkJIiIiIiIyOWdLwQyIgQMKyoqLC5Hj300xmoSEREREZFrazAEMgIDUVlZaXU5WCm1eox/iIiIiIjcwwWeAoHECSrL5RhRENIuvJpERERERCQu/FkgdwiBkGD8Q0RERETkDuoPgYyowCD5LkZWzbVjPCIiIiIisnXhzwK5zxvhiIiIiIjI5V34jXBCjbsc1147IiIiIiKq5QJfh6BSboCBEBERERGRO7jAUyBwq9jAYrFkZGTk5uaqcSIiIiJye+gcoouIjqIad4iz+plsTEPsb8yFQyDXVivAy8/PLywszMzMVONERERE5PbQOUQXER1FNe4QZ/Uz2ZiG2N8Ydw+BagkMDPTz8wsNDVXjREREROT20DlEFxEdRTXuEGf1M9mYhtjfGIZANfj4+MTFxUVHR6txIiIiInJ76Byii4iOohp3iLP6mWxMQ+xvDEMgIiIiIiJyIwyBiIiIiIhcTVXLpFp/kTEEIiIiIiJq2VQAYUNNaGlU622oCU7FEIiIiIiIqKWqFSfIqAtQ61NnBZ2CIRARERERUYsksYEECVZXJKtmrKmzMAQiIiIiImqpJEgABAwWi6XCVWBdjBAI1No6CUMgIiIiIqKWRwIDiRDANu16jPV1Co9669IXVFVZWSnRpJeXFzIxKlMvKDX1yL///YGkExJiH374voAAf6QXLlzy00+rJR/Cw0MfeeS+1q3VV4BjQV99NT80NHjSpAmSc/r0mfff/yQnJ09Gbctv3Ljlyy+/lXxx9dWjjRnthPUqLy83mUxIeOo8PDzUNCJyb8nJyTNmzEhKSjKbzVOnTp01a5aaQEQuJDExcdq0aampqdHR0dOnT585c6aaQNQSGD12QCcWQ3Td1TSXgM45OupYR6Oj7qy+uvOfAiE4eeedDwYM6DNx4ji80Nw5c+YjvMGkgwcPV1RUSD5evr6+8+f/IJMgLS195849mzZtKyoqlhwkUlJ2GlXFxrb7xz/ePX06E5NOnDiZlZUzbtxoo7auXTvLXEREREREbsIIhNS4a5FVk3VUWc7g5BAIQcu8eQt69+4xZcqk8ePH6q9x27btyMrKlgIdOiRU54+9+urRu3fvLSkplUkbNmwZPnww4iKUlxzw9vYeOXKYlL/55uuxCVauXCuT2rZtPW7clUZtXbt2knwiIiIiIncggYEECZLjYvTYR2OMSqKJnBwCHTt2/PjxE9dcMzYgIEByOnSInzr17uDgIBm1dfZsvtlsNplMSCN2OnTo8ODBA0aNGrZ163bj0ZCtsLDQsWNH7d69r96pRERERERuwjYqEDLqYrBexgMuJ66jk0OgwsKicE0o0mfOZL766hvPPffSF1/Mk3evQVLS6t/+9k/yWrJk+a233uTr64P8Y8dO+Pr6tm4d1bt3j/z8AuOpUS2RkRGlpWXyNsdt23b84Q8vGbUdPpwmZYiIiIiI3Ierxj8Gp6+g8z8LVFpaKiGKv7//FVcMGz16BOKfnJxcmZqQEHf11WMks127toMH95enQJs3b9uwYdPMmS+//PLr69dv2rfvoJSvJTs7R6VatWrTJvqqq0ahNnmFhoaoCURERERErs7lI5+Lx8khUOvW0cXFxRkZp5AODAy46qqR48ePbdu2jUyFjh3bX3fdNTfcMP7ee+/Yv//g8eMnkHnmTOaGDZunTJk0duzoa6656o47Jq9evd74UgRbR48eDw0NNpvNSKNaVI7a5BUeHiZliIiIiIjciguHQ7Jqzl1B54dAw4YN/uCDTxHVSE5Kyq6UlHNfbyBMJtOIEUPbt4//4YdlFotl9+59Hh4eN910nQQzEydec/hw2rFjWnRkC5nr1m0cNWq4PDgiIiIiIiJqLCeHQN7e5ilTbhwyZMA///nes88+j9f8+QsfeeT+jh3bqxLVAgMDbrrp+pSUnRs3btm0KaVfv17GVyaEhYXGxcUuX77SYqkoLCz8+9/flqr+858Pr7/+mgED+koxRFYzZ74ik/D64ot5/JoEIiIiIiI6P9MLL7ygknVU6SorKz09tUjJzsdPiGQSEuJ9fX1iY9u1bx/fr1+fsWNHI+DBJMQ2Xbp0jIyMMEq2bh0VFxfTrl2bvn17GR/mMZlMyMErPj42ISGuQ4f2qAevnj27XXXVKKkqKCigQ4cEvGQSXh07JrRpEy1NtRMKW61WDEF+awnUNCJybydOnFi+fHlaWhquSP3797/xxhvVBCJyIYcOHVq8eHFubm5AQMCwYcPGjBmjJhC1HNJdRycWHVo7u+sthfTMsXa4Fzu3u+5R75ZCJmB5iBAsFouXlxcyjS+kcxlYr/LycmxTJPQ4SNuyahoRubfk5OQZM2YkJSWZzeapU6fOmjVLTSAiF5KYmDht2rTU1NTo6Ojp06fPnDlTTSC67El3HaS7jk4s+rTynWQuA51zDCsqKuR3dKSv7pTuupPfCEdERERERHQ5YwhUW1lZmes97yIiIiIih6FziC6iGmkCp/QzndUY12P/lmEIVEN+fv5RnRonIiIiIrcn/UN0FNW4Q5zVz5RKmtgYl2T/lmEIVIO8gdLF3kZJRERERE3hlC6is/qZzqrH9di/ZS5BCJSY+NOWLSlqxCFFRSUff/zFmTNZSDe9NlthYWGxsbEJCQlqnIiIiIjcHjqH6CKio6jGHeKsfqZTGmOwWCxffTW/bncafWy8GppqJ6lEjVx89m+ZSxAC7d27Pz39uBpxSHl5eXLylsLCQqTj42OioiIl3yn8/f3NZrMaISIiIiK3h84huohqpAmc0s90VmOE1WrdunV73c45eux4NTT1PIqKSt59d/aRI9r7/aQSyW8G9m8Zx0MgBIVz5sx/7rmX8cJKyqisLdb8k0++zMzMwigyv//+B5TBtkC+zCswVWaXGiQHM+KFnNdffws1INN2QUgUF5csWvTjgQOHPv74CxQ4duyEFMMQs6CMsaB6ayMiIiIiInsgqLjjjsmDBvVX43YoLy9fvXpddnYO0hMmXI2X5F9WHA+Bli5dcejQkaFDB0ZFRcya9RHWs02b1omJyxF+7NixC9vL19cXmbNnf4YhiiFW+emnVWpmPWL5/PO5HTrEY5LJZMKMCHVQEhEL5h0woM/+/amrVq1DSWNBvXr1WLo0CfXEx8eGhIR07doZi9izR3umhIUiIqqosMqCvv12YUO1ERERERG5tiNHjr733uyVK9fOnPkKXvKwAd3vd9+dLU8F0HlGAcmHgoIijKLknDnfoRctmVBZWZmammY8SFiy5CepEAnJQQ2Sg9eWLSmYd9GiH48dy/jgg08xCd1yvKQkpkoxYxHSSIwas0vJZuBgCISthqClX79eN998/Z13TsnKysWmGT58UFRU5AcffIIVuOqqUUFBgSjp4dFq+PAhKHbttWPXrt0gz2cA0cvo0SMwLyaNGzcmLe2YfHTJ29s8cuSwW26ZNGTIgPR0bZO1bx8/efL1KHbzzRN9fHwKCgr69OnZunXUiBFDZBGQm5u7b99BvYy2oJUr1yD+QX7d2s7RfhPWpX5Al4iIiIgI0BP+7LO5O3bsQR84MjJ81qyP0FcvKChctWodhihQXl6OtHSYYc2aDZGREf3790Y3funSFZIJ6J8jR94Ih8T69ZtQBi8kMIqO/fz5i9q3j5OlzJu3oKSkLD4+NjDQv1u3LkFBQXv27McL8yLawdSePbvbLkIamZeXJ7PLO7y0pV58DoZA2GrZ2dkLFy754x9ffeutWcePZ5w8edrb23vkyKEHDqTGxcVER6vP53Ts2CE+PgYJDPPzCzCj5CN6KS0t++tf/4UavvzyG8kElI+ICDOZTFFREZKDxA8/LEOxV155A2GoZNaCEAh7qE2b1kj36NG1qqqquFiLterWVq2qlQfjHyIiIiJyTegP9+nT42btccUtWVm5Eoo0JDg4cPz4q/XHBv2XLNHe1aUmVLNYLElJa9q1a4MyeE2aNAEhk9lsGj58iDzS6Nmz29Gj6eiQ9+nTMywsdNSo4Yhq1MytWiFk8vDwuO22G2stAsHS6NEjMPuECeNOnDgp4VkzcPyNcH5+fgMG9B04sN+QIQMfffR+hHrIRCzUoUMCwqGyMhXqIOaxWrVgo6iouKTk3NZMS0tftGhJ9+5dUEPXrp1UbqtWAQEBiFjUiL65FyxYgkpQrH//PuHhoWpCTV5eXsZcFRr1XXi1atNVac9/cFDoQ5VHRERERORCoqMju3fvqiei0D/PycmV/Hr169c7KCgQ3eZevbqj0248tDCUlJQdOHCoW7fOKAODB/dPSIhDVHP8+Mm//e1ff/rTqxs3blVF60B//sCBVHT7vb29MW/79vFZWdmyCARL8gzDx8fbx8dHL94cHAyB/P394uJiIyLCb7nlhlGjhh05koaIIjMzKzl5y4QJVyPf+NjP/v0HT548hcTOnXvatWuLGSUfa47X9dePnzRpPKIpyawLoeT+/YewybCgQYP65eTkqQk1hYWFoeS+fQeQ3rBhc2BgQGhoiEyqh0dVKw/8pwVDKoeIiIiIyIVozwT0j5lUVlbWDWlqQedZEvpM9fyujsnkgQCmrKxMjevS048vXfpTt25dBgzo17Fje5Vbh6enJ+YtLa0x76XlYAiEQO2mmybu3Ln3+ef/79VX38Tm8PDwnDv3e2yCHj26jh076uDBw1u3bkfJiIiIH35YimIHDhy+7babMKPUEBPTFnHLX/7yj3/8411fX5/S0tLy8gqZZMtsNiPKnD9/MWpAcNm+fRxCWG9vL19f308/nWO8XxAR5PXXX/vll9+g2KpVa2+/fXJISLBMqkE+/8OnQERERETk0k6dOnPo0GEkEKgcOHAoLi7G39/fw6OVfD9BZmbm8eMZekHN5s0pxcUlFotl7dpk24cWBvS9+/Tpic6/fJPB0qUr8MrNzTt9+sxVV42aNGl8fn6BlKzLZDL17dtz1649sggsq337hLqLaE6mF154QSXr0MOEKgSOCN1kVPJFdHQk4kW0PiEhdvz4q9u2bY2QcdCgfthA2L5BQYEIQrCex45lXHXVyODg4EGD+g8Y0AdVYVJCQly7dm2io6OQjo1tO2LEkJiYdvHxsagN9cTGtkMxPz9f7Ko2baJbt45CGomePbsNHTqwbds2ERHh+iu0Y8cEJFBbZGR4fHwM4iuMDhzYd8SIoYidEG7WrK1ddOsavyCE/MrKKgzBo5qaRkTu7cSJE8uXL09LS8OFu3///jfeeKOaQEQu5NChQ4sXL87NzQ0ICBg2bNiYMWPUBKKWQ7rr6MSiQ2t01zMyTm3YsBnd8iVLflq+fBW60GPHjgoMDETYs2TJ8m3bdhYWFmZm5qATjg75ihVr0VXev//QwoU/Zmfn3nHHZPSfMTvqGTJkAKZitGfP7uhvp6TsXLZs5cqV69DDHziwD/rzyclbt25N2bNnX3BwUGpqGpaCEGD79l2YHVPT0o6hEiwlPDzs6NFjP/ywbNWq9cYi9EZuuv768Vg6oqmfflp99dVjwsLOfexFeuZYO9yLndtd96gV2AhkApaHqAaxmpeXFzIxKlPtt3nztq+//v7FF3+HHaCyLg15y5v23Ecfk5EqrFeFtQrbFAk9DtK2rFaAiNxecnLyjBkzkpKSzGbz1KlTZ82apSYQkQtJTEycNm1aampqdHT09OnTZ86cqSYQXfakuw7SXUcnFn1a4z1s6IS/+eY7jzwyNSdH+863MWOuiIzUvhssLS1d3qjVsWP78nJLx44JCDm2bNkeEhJ08uSpnJy82NiYQYP6oapdu/aiWI8eXTE1Ojqyfft4jCLzwIFDSEgxJDD1+PET/v5+ffr0PHAgdfDg/kFBQVJs4MB+hYVFKNO7dw8MjUUbi8jKyt61a8+IEcN8fLwLCgo2b06R2VFGoHOOYUVFBe7FtlGQTG2KixsCZWZmHzlyVFZSZV0aWEcj+JE11lbQy8vMEIiI6sUQiMgdMASilkvry+rOEwK9/fbrYWENfzz+sofOOYYXIwRy8LNAdoqKipBfPlXjl4T27Edz7kipTmGaKkNERERERO7h4oZAlwH993/073+zIcEP4x8iIiIickEJCXEPPXTvpf3KgcuZC4dA2sOec09+GqDKEhERERG5iqioyKuvHmN8FTPV4tJPgaqf/3ioBz7VD39U5COjRERERETkRlw0BJLP+dg+BWrgeZAqT0RERERENiwWy7ffLkpJ2anGXYhLhkD6539qk5zqfIY/REREREQNs1qtGzZsPnLkqBqvY/nyVXipkRbFxUKgmk9+LqSSYRARERERkUN27NiNlxppUVzuKdD5Pv+jvRQ9BzGQXoaIiIiIiDRZWdlvv/3+yy//fd68BaWlpZJpsVjmz1+MTLxmz/6suLhk+/ad69dvxOunn7QHQchBvhRITz8mc122XCgEqn7+Y4Q5NqkGqXmrYe9mZGTk5uaqcSIiIiJye+gcoouIjqIad4iz+plOaUxDUO3ixcvy8vI6d+5QWVm5d+8Byd+5c/fu3fuQmZAQu3lzyq5de4KCgkJ1ERHhmGvBgiXZ2TkoEBoa/OWX3yCOkhmbQB5gNIL9W8ZlQiA7fv9HhTxajp60mVQtPz+/sLAwMzNTjRMRERGR20PnEF1EdBTVuEOc1c90SmMakpOTu2bNhvHjx91115Rx48aEh4dJPkKdSZPGI3Py5BsqKipOnDjZsWP7Hj264tWvX2/MtW5d8sSJ16LAfffdlZt7du/e/TJj09Tuq5+f/VvGBUIg7WGPHc976qfqqBYYGOjn54d9rMaJiIiIyO2hc4guIjqKatwhzupnOqUxDcnMzCoqKoyPj0W6devoPn16Sr6Xl9eiRT+++uob77//SUFBoWQaMNe+fQe+/no+Crz99vupqWn796eqaQ7Quuj199XPz/4t4xJPgS70+z+KnmOorMRAn27Dx8cnLi4uOjpajRMRERGR20PnEF1EdBTVuEOc1c90SmMa4ulpQg/ZarUiXVlZWVFRgYTFYlmy5Kf8/IIOHRISEmLDwmpHcZgLsQcCJxTA65Zbbhg8eICa5gDtbV1V6Njjbz399YbZv2VaeAikbZSaT4Fsoxw7qHqIiIiIiNxe69ZRiHA2b96GdE5O7oED2sMcRESHDh3p0qXj3XffOnBg3/T043rZczAXIp8+fXqiwM03X19eXu5R89MpdrPp2+u9epXtbC06BLL/93/wv5ZSAZL2/EdnFCMiIiIicnuhoSGTJ09asWLNa6/9Y86c+T4+3sg0m839+/f+8ccVyNy4cVubNtGIjpDfqVP7DRs2f/99YkCA//XXj1+0aAkK/PWv/9q372BgYIBenwO0frtKXrS+egsNgaqjwyZT9RERERERuT2TyTRmzIiJE8fFxcV07drpoYd+3rdvL2SOGzfmppsm6pmdn3zy4YED+6Pw8OGDkRkREYYYCXNdccVQFOjSpeMdd9zSqVMHqdBeWrdc9c9tXaQoyEOvujZZZGVlpdVqtVgsXl5eyMSoTL0MVG8OtbH0VPWG00e0Xz1VOZLUh/rnf0Abwer4+Pr5+gZgp2IFPXUejj60IyIXk5ycPGPGjKSkJFzWp06dOmvWLDWBiFxIYmLitGnTUlNTo6Ojp0+fPnPmTDWB6LInnVqQ7jo6sejTymd4Wiat34610lPSj6/y9MB/XlZrJe7FWDvpqzulu94CnwLpEY2+WaqdSzWaqpOIiIiIiC6B6uBHdc8V1eG/OFpcCOTI7/8o6hGQ9iyoUqPlyBxERERERHSJVPfktS6+9l1wWlpzsfrqLSgEqic6bCKEQqpuIiIiIiJqTtpTC9Utb4gq6Wwt6imQo7//o730zwHpD39AMrVcfUYiIiIiImpe1c98tL96Wn9J117rxld38p2vhYRA2vrrW0GPajTnUk2i6iciIiIiomZi07fXe/WSqNvBV8WdrUWEQE3+/R/1LEgeBGnZWlqbKjMTEREREVFz0vrtKilpNSb52svIcrrLPATSYhkJZ5xDgiJ9KEmnfK0eERERERFdmPYIQu+F20cv73wXDoEucZBwvs//aC9Fz9FIeCOf9tEe9sgDH5BMg56+ONuUiIiIiIjqoX/m53yf/7Ht4eswwenOFwJd4uBHi2v01daHmpqboynkERCoZV3ylSUiIiIicmV6eFOnR3+BDr6a18ku8BQIgYHEBp6XjPZDsDpJmDxN2stk8pKhenliVE94YWj20mDojZfZ7IOXt4+P2Rt8vL19kfbx8fX19UNtso76uhIRERER0cWjR0GgP/+p+fs/6lWLmu5sDYZARmCAhNVqLdeVlpaWlJQUNw8sBwvD4kpK5VVSUlZSWlaqvdASvCylZRVl5Zby8ooyi9ViqdReFVUV1iprZatKvKr0d9Hh5eHp4YEISg+TvBAKafFPQECgn5+frKCxskRERERE5ExaJKNCmsZSNThb/SGQhAQSGwAWb7Eg0igvK0P40Wwk2tFeZWVYtPGyaC8t8pFXRbmlwoJXBV7WCvWqrLBWWuWlPgUk21CtkSfiIS8vb29vGdVXmoiIiIiInE3razfu8z8GlLgY7HojnPb+M53+BjMXob+tzlNWUKh1JiIiIiIiJ9DDG0QyWjSjhzT6/w3EO/VQ1TjbBb4OAST+Qcxg1mkfqNHJaMtSq9kS18lqyvrKihMRERERkTPIQx4hEZFNWn9VqxEZydu4qgs72QU+C4ShPC2RJycSOUggocdBLYzReFkdxD+ydgx+iIiIiIicRnuAo4KZJrk4MdCFnwKBxAkIGCRysIV8q9WqRhyFGlCPGnGUPS0xgh+oFf/IEMrKyiorKyVNRERERITOIbqIaqQJnNLPdFZjLi6tZ93Yz/+on62p/hg/VrRx28r+LWPvZ4EM2lvHbGKhE7ri4mI13niYVypR446SSs7fEmk8qJWpE//k5+cf1ckoEREREZH0D9FRVOMOcVY/UyppYmMuJj28qfW2tjqjdlJV2sf+LXOBEAj0IEijgoaa0DJj6Jim1yAaW49aK51a1VatrFarMSQiIiIiAqd0EZ3Vz3RWPReTPOQ59yxIS2skX3vVq/r5z7m0ms8+9m+ZC4dAQsUKdbRv3z4uLi48PFyNNx7mRQ2oR407yrGWqNWrFhYWFhsbm5CQoMaJiIiIyO2hc4guIjqKatwhzupnOqUxF4X+9janU5Xbwf4tY28I1BCz2ezv769GHIUaUI8acZRTWgJOaQwRERERuYzLqp/prMY4X/UzH+2vntZfemSkh0aSU6/q5z+VekLoI9q89rJ/yzQ1BCIiIiIiIvemhzeIVxDFSLSj/99AvNMIes3OxxCIiIiIiIiayDZckYjIJq2/qtWIjKqf/6h09YMg7Q+GUoXTMQQiIiIiImrZ6n7EvZnoD2qcCEGQ9pIoSMu4KKvGEIiIiIiIiBziyOd/1EMfiXO0v+qZD0jmOahFODcQYghERERERNSCXbJHQA1SgZAe/Eg4ZGRoLz0C0kYkIRnVgZH8gVYIh/R5nL+CDIGIiIiIiFoe28BA0vLTl5LTnCTO0YMZLN1Ta42Hp0crNMbk4Wny9JShl/YyeZm8zF5e3l4Ymr3NZh+zt4+3twx9vX18fXx9/Xz9/fwD/AMCAwIC1AKcjSEQEREREVELhoDDarVaLJaysrLS0tKSkpLi5oNllZRgoVhwKZYur/LSMu1VVoYmWcrKK8rKKsosFeUWq6WiEq+KiqoKa5XV2qpSC5w8WlUhWNICJJPJS4uOEA/5+Pj7+wcGBmnBVHVQZySajiEQEREREVELI/GAHiBoqqqqKioqEAWVV0M41FywrFoviXy0V7n+sljQNpsX2lphPfdCAKdon/+Rd8HJ2nnqkNDGnRcFMQQiIiIiImqpJE4w6by8vMw675ZMVgHrAkYI5KzgRzAEIiIiIiJqqSQ8QJxgG//IsCUy2i8hEOI6WUG1tk7CEIiIiIiIqOWR2AAQ/9R6CuQCJP7RHwLxKRAREREREVWT8AAkChL6E5SWSq2Dzjb+kaFTMAQiIiIiImqRjNhAyDMTFT20ZLIWaq2cHf8AQyAiIiIiopbKiBBclbGOTsQQiIiIiIioBZNQAWzTLV2t9XIuhkBERERERK5ARQyuQq3VRcAQiIiIiIiI3AhDICIiIiIiciMMgYiIiIiIyI00NQTKzc3NyMiwWCxqvPEwL2pAPWrcUU1vCTirMURERETkMi6rfiYb0xD7G9PUECgzM7OwsDA/P1+NNx7mRQ2oR407quktAWc1hoiIiIhcxmXVz2RjGmJ/Y5oaAoWGhvr5+QUGBqrxxsO8qAH1qHFHNb0l4KzGEBEREZHLuKz6mWxMQ+xvTFNDoOjo6Li4OB8fHzXeeJgXNaAeNe6oprcEnNUYIiIiInIZl1U/k41piP2N4dchEBERERGRG2EIREREREREboQhEBERERERuRGGQERERERE5EYYAhERERERkRthCERERERERG6EIRAREREREbkRhkBERERERORGGAIREREREZEbYQhERERERERuhCEQERERERG5EYZARERERETkRhwJgapcgloZIiIiIiJyJ40IgVToUB08qJEWqG77JYeIiIiIiFyeXSGQChSqqqw2KlsstQLVjBWUlSUiIiIiIhd24RBIYgMZVrgchEB6+HNuHYmIiIiIyIVdIAQyYoPKykotUNATrsR27fQ1JiIiIiJqHL2b7ILU6rkcu54CgQsHCbJqsnauuo5EREREdDEYfUhb2j+0t0xqBWqSNXUl9n4WSLaIGnctxtq56goSERER0cUgvUcM0ZlUn7LQyQfOWyK1Ajq9d6xWUF9d13G+EMhYZyGZrqdW/FNWVoYcSRMRERERoXOILqIaqSa9RwylM6niBheCtZNVM1a2rnq3jAOc0gO3vzH2fhZISKaLMVYNw/z8/KM6mUREREREJP1DdBTVeDX0HtHtbnrf/fKk95Ev8F6whrZMozirBy6V2NMYe98Id541dwHGClr178iWIRERERER1O0iStdR+pAuHAJJ/AMyKvm2nNJ5dkolYH89dn0dggzrXW0XYLteYWFhMTExCQkJapyIiIiI3B46h7GxsegoqnGd9CExPP9zkhbNWLWGVrDeLdNYmB2VNL0Hbn9j7HoK5Fb8/f3NZrMaISIiIiK3h84huohqxAYCA6HGXYtaN53KqqOhLdNYTumB298YhkBERERERI5Q8YGLhkDgqmvHEEjjwgcuEREREV08rhokCFk111tBhkBERERERFQPV43uGAIREREREVH9XDIKunxDoLKy8nXrNhYUFB49emzXrr3IwRBpmUpEREREROSAyzcEKi4u+d//5mRmZmVn55w8edpqtX7//Q9bt25Xk4mIiIiIXFdVVdWpU2dyc8/KKDrDmzZtw6vpv59DzRQC7d6979tvF61fvxGvrKxsvFauXFtWVo5duHnzNoyiDIYoIy/JERER4e3atTly5Cgq2bfvYHr6ccyCGW3nJSIiIiJyJejlfvLJF8eOHZdRi8Uyd+73eCEhOeSw5giBsP8+/3zuhg2btm3b+c47H6SlpeM1a9ZHxcUl2IVff/09RlEMw61bt+P17bcLk5O3yLyAnB9/TMrNzcvJyTt58jRemKW0tPTs2fzPP5+XnZ2ryhERERERuYqjR499+umc8vJyNU7O0xwhEOKZwsLCP/3pd1OmTKqoaPDJXWRkxNNPPzZoUL/27eMOHEhVudX69OnZt2+vsWNH9e7d08/PF5HP6dOZ3t7m2NgYVYKIiIiIiOhCmiMEQjzTvn1CQIBfaGhIfHycyq3JarVmZ+esWLEW8ZI8FGoI6unatdPOnXsOH05DUIRRNYGIiIiI6LJx9uzZzZu3JSYu/+67xQsWJK5fvzEzM0tNa9Vqz579q1ats33IgzRykI80hmvWbEACw6VLkwoKCvUimqKi4s2bU1AhXkhgVE3QlZSUop8sC122bGVq6hF0s2USElu2pOzZs+/EiZM//vjT4sVL0et21a+9Pr/mCIFat47Kzs7GTi0uLsnJ0d635uPjjaFtjsVimTPnOxwWzz//7KhRI7TZGjZ06ECEVdjlgwb1V1lERERERJeNjIxTc+bM/+STrxYt+nHx4h+RfuedD7766lvp+sKSJT+9997soqISGQWkkYN8pBGobNigfTAEw+XLVxkhUHZ2DiqcO/c71PnFF/NQJ6IdIwpCscTEZR9++Nm8eQsWLvzxq6+++e9/P12/flNZmRZoSX8bU7/5ZuHChUu+/XbRoUOHZUZ30xwh0IgRQ/LzC7En1q5Nzs3V9npUVKS/vz8iVyPHZDJFRUUgKPrpp9U5OXmIX42AVaCAn5/v/v2HsGsTEuICAwNKSkr4LjgiIiIiutygH7tixZq5c7/v2bPro4/e/+yzTz/++AMdOiR8+eU3W7akqELnNXr0FT/72a1IYPjYY1PDw8Mkf9++gxs2bB4yZMAvf/nko49ODQjw/89/Pjhy5CgmVVRYV65c98EH/wsNDZ469e5nn51+2203oaf91lvv792rPVkSW7ZsRxj24IM/R7W9evXw8PBQE9xJc4RA2N/XXz9+5849mZlZMTHtkBMREX7NNWMPH07DDrjxxokYNZvNY8eOOn06c/fufWPGjOjUqYPZbBo2bFBgYGB8fGyPHt1QYPjwIQiEEB15enpWVVX16cN3wRERERHRZcdqrfT397/rrlvvv//uPn16omc7cuSwqVPvCQoK3Lv3oCp0Xq1bR7Vr1wYJDNGX9vX1kXxPT4977rl9ypQbu3XrfNVVI++6a0pBQSE61ZiUnZ3z5Zfz2rePf/zxB7G4Ll06jR9/9VNPPZKXd3bx4qXGO+5MJk+EVf379xk8uH/btq0l0900RwgEEyde/eqrf/zZz27z9fXFKOKZO++cjBwcFnhhvyJz0KD+yPntb6dfccVQTA0JCcGk6OhI5GN2qQRTEdeuXLk2NTVt2LCBWtVERERERJcTb2/z5MnXP/DAz0wmr9zcvIyMk/qPuxzw8PCo9UanxoqLi+nevYvx6AYxTGhoyJkz2keMEAhhEePHX4XwSaaiWNeunQcN6peSshOBkGTGxsZER6sCbquZQiBhMpkGDuwbERGuxh1isVTs338Q9SQk1P/NCkREREREl1ZJScmmTVvnz1/0xRfzPv74y//9b86iRT/m5OSpyY4KCws1nggZ5JNCmZlZZWXlbdrUeLDj4+MdFRV59mx+YWGR5KAGs9ksabfVrCGQ/vDnFnnm47CAAP8nnngI9XDnEREREdFlyGKxrFy57p//fG/hwiWpqWkIP+LjYydOHGc8n6lXpU6NNCAgIMBkMqmRmmTeC362x9vb29PTHT//Y6tZQyAiIiIiIpeXmZn94Yf/q6iw/vrXT7700h9efvm5J554sH//PrUiHD3kOZdTXFxcWFjjG64bJTg42MvLKztbfeOcqKioQADm6+srX8hMwvVDoPJyy6ZNW41nf0REREREF1VOTu7x4xkDB/bt27eXv7+fh4cHQp3du/dnZWVbrVb5KR4fH5/8/ILCwgKZBZmpqUdQQEYN9v9uT4cOCTExbdev32R8gzZkZJzavXtf584dw8LUd8oRuH4IlJub9957H585k6nGiYiIiIguppCQ4LZt26Smpu3deyAzM/vYsROrV69fujTJ09OzqKi4oqICZTp2TMjPL0xKWnP06PFTp85s27bjp59Wo4DUAF5eXt7e3mlp6dnZOTLL+cXEtLnhhvFbtqQsXrz0yJGjWO6+fQfmzv0OYdW4cVf6+WnfSUbC9MILL6hkAxB6AiJXk8lUKwwtLCxauzYZu/bgwcPYrMHBwUYOAt+oqEjstn37Dm7cuBUFrNbKyMgIzGXk2DnL8eMn0tNPIITdunUHckpLS9esScZObd06Gk2qVRti7l279qHw9u27cISFh4cnJ2/GAde1a+f27eNtjyoh36+NBKpCGofX6dOnEZ37+fHrtonc2okTJ5YvX56WloaLQ//+/W+88UY1gYhcyKFDhxYvXpybmxsQEDBs2LAxY8aoCUQ14SABX1/fWp/DkU4yhsi3fUubv7+fxWLZvHlbauqRY8eO79mzf+fO3e3atfXw8CgtLbvqqlE+Pt7BwUEnT57esGEz+sCHDqWmpOzSnxe1Qhd3xIghqKSiwooe8v79h3JychIS4tHXXbFiLfLHjh2F6EhfjvZv/YsW/di5c0fMgjbEx8cimkLvNz39+MGDh9at24Qabrjh2uuvH+/r64OObt0azgN9Y/SKMRRoPKhp1RraMo2CbYUeOJrXxB64/Y1pUgh09OixxMRl2DFbt27H7uzXr/emTVvnzJmfkXESEUhkZHhERPh///vprl17EQQfPnx00KD+Z85kfffdD7t27TlwIDU7O7dHj64Iec8/C4Lmb75ZgINg9ep1u3fvww5AiLxixWrs6YKCwlq1HTyY+tZbs9DazZtTtmzZ3r9/b4TCaBXiHzSv7uZAbbJSmIT0WV1xcXFEhBatEZHbYghE5A4YApGdjh07Vl5ejjuCv7+/ytJJJxlDTLINgTDapUvH0NCQnJw8RCmhocHXX4845FpEEIg90EH18fHBUdejRzeMnj59xmKpGDJkwK233ojKYmLaYV5UEhgYgI4xasjLO9uvXx9UkpOT26ZNdO/ePVC/LAjBA+rv1auHMUvfvr1QeXZ2Dl6Ipm666bpJkyYiuMJUtLNuDeeBvvEFQ6CGtkyjaGvojB64/Y3xqBXV2MIkwO7EymP7ms1m2cdqcqtWiFkDAvwRuiAySU8/8eKLv5s79/vDh9PGjLkCxUpKygYM6P3aa/8cPXpEx47tU1J2Tpo0/scfk5KTt+AIKCoq/uqrb2bM+BXC4vPPsnZt8ldfffvmm69YrZVPP/37adMeQVz0zDMzH3ts6r59B2vVhhb++c9/feedvyOwljLh4WEzZ77y8svPoULVbhvYRvKOTKwd0ljNM2fOIHaMjo5WJYjILSUnJ8+YMSMpKQkXh6lTp86aNUtNICIXkpiYOG3atNTUVNz3p0+fPnPmTDWBqCb0D8vKynCcILqQHPQeAd3IiooKDL29ve15r1rLgvAMa40hoJ9cbwhUd8s4ADWgHtTQxB64/Y1p0meBEHisWrVu5cq127btkJwrrhhaWFj09dfz09OPx8S0CQsLHTZs8Jo1G779dmHbtq2x+TIzsxGSJiWt3rhxS4cOCThiLjgLqk1IiEc+YmXEsgkJcd7e5vBw7ceF6taGzKCgQJQ0yjQKtldcXFwTtz4RERERuRJ0DtFFbEov31U5Zcs4qwduf2OaFAItXrx0/fqNv/nN9FtvvUlyEP7+/ve/nDr1ZwiNPv98HmKk/v17//nPMyIiwt588z+HD6cFBPgPHz745Zdn4jVlyqROnTpccBapuV51a1MTiIiIiIiI6tOkECgqKiIgIGD16vVHjqTrDwEr9+w5kJi4LDs7d9So4Z06tS8tLVu+fOXKlWsRnIwYMSQ8PGzAgD4HD6YuWJCI1/z5i/Lyzl5wFrWw+tStTU2w4e2tfQl6amqaPCMiIiIiIiJ31qQQCCHK2bP5y5at6Nu3Z48eXZFz7bVXZWXlICcj49TNN18fE9N22LDBiGfwGjp0YMeO7YcMGThx4jXr12/Ea8qUm5BzwVliYtr17dvLZDJ5e5sHDuyHoAtp5ISFhdatTd5Hh5JGGbyGDx985kyW7WfUiIiIiIjIPTXp6xBcACIlrB1WSr4OwVP/1uy6n/QiInfDr0Mgcgf8OgRymN5N5tchtFRNegpERERERETUsrh9CORaD7WIiIiIiOj83DwEqmrlwRCIiIiIiMiNuHEIpD3/0d7EqUaJiIiIiMgNXKwQqKioeO3aZLyQUFkXkpubt2vXXtuvrq6b4zzq+Q+/94CIiIiIyK1crBDowIFD77330fLlKwsLC1XWheTk5G7bttP2q6tTU498+ukci8Wixp2lqkp9i4dOZRIREREREejvltJfrsn0wgsvqGQDJE5AZGIymRoKGBClbNu2Y+/egzk5OVFRkQUFBV98Ma+ysmr69Efbtm1dq8zJk6ciIsIxunfv/oiIMFSbkXEqPf04ZgwKCsSwpKR006atBw8eLioqOnIkfezYUV5eXocOHUGAdOTIUV9fHxSTWdLTj6FCtC08PMxqte7de2Dnzj1Sv7e3uaioWOqRVmFBekP05z8e2vMfj1ZVHh76iP7t2J6envJNfy7zfX9E5LATJ04sX748LS0NF4f+/fvfeOONagIRuZBDhw4tXrw4Nzc3ICBg2LBhY8aMUROI7COdZAxxs7D9d3yB7uvJk6fRcU1LO7p7977U1LSzZ/P9/f19fHxUiVatCgoKDx5MPXAgFV3Wo0ePnT17FlP9/Hxlal5e3pYt28PCQs+cObNnz34Uy87O9vX1RYHMzOw9e/bt23cwMzPLx8c7IMBfZoHy8nJUhSWiztOnz6CZaIPRv0U7z5zJRD8c89ZdoqKXRd8YHWwMBWpwmU6yE0IgbJotW3Z8/fV87Jh9+w6EhYVXVlo//3zu6dOZ/fr1jo1tZ5RZuDBxx47d2OLYSQEBfm+//d/+/fsEBwd9//0P2EmIbb76av7IkcOSkzdjdhwlFktFYWERQiDs2m++WZicvGXXrr04dHr06Lpq1dq5c7/PyspZuXLd4cNpQ4cOOnXqzH//+z/Uv3//QdTftm2bNWvW//DDMmlVW4y3idbiH7z0tdDXpcrDEztSexTGEIiIbDEEInIHDIGoiaSTjGG9IdDHH3+5dOkKb2/v5ctXrly5dt265E2btlVUVCQkxKHfiwIIRRYv/nHBgiWIczZv3rZhwyYUKCkp6dSpgxRA13fmzFdat45etWrdmjUbMFy1aj1q8Pf3XbZsJfrDSUlrVq9eX1xc0q1bZ5lF/zTKhnnzFv7006pt23akpOw4fPhoRERYZGQE+rpoKvrYX3/9HWbfuHELpm7ZkpKXl9++fRxiM63R8uRH7y17mhACVerhj0aPgFykk+yEN8KVlpbNmfPtdddd889//h+GSMfEtLv77lvHjbty+PDBRpnPPpsTGxtz883X9ejRbc6c77y9fdq1a3vkyFGLxZKefuLaa8d6eXmhJELh+fMX33nnLagNe0tm/+mn1QhSMe/Eiddgdx44cAiZxcXFTzzx4PPPP4tJCHBxWCBEfuONl5966uHjx08iRP7ss7kDBvTBXMj/Zt73+hvq9J2q0eIf9ZeIqA5c5XG5xy0NkFC5RORacKbLaQ480+liOHTo8HffLY6Pj/3lL594+unHWreOeuedD1JSdmKS1WpFAPPRR1+0bx//+OMPzJz5myeeeKhNm+jZsz/funW7zA4IaRYs+KGy0jp16t2/+c20uLiYjz76/IMPPj116vRdd936299O79Wr2xdfzJM6EYYhlPrXv95DHHXffXc+99wzt9wyCV3lt9/+L4YoUFZW/tVX36xeve7666/FVLSqc+eOn38+d/36TQjm9AXqtM/MI1xy2Y6yE8728nILtjJ2HtIYIo0cmWRATn5+PmJNhDcIZ9u0icIeGjp0AEKgjIzTJSWlcXGxUjI3Ny8rK1tq69mzm2SeOZN14kQG5l22bAXi4LKyMmRGRER4e5sDAwPlwR/KdOvWCXE2diR2OXZwQUEBAmXMhUMkJCQIc2l7sg59CURENfj4+MTExHTp0qVz587R0dEql4hci7+/f/v27XGmd+jQISxM/cMrkROdOZN51VWjfvaz23r16n7FFcMefvg+X1+fPXsOYBJCIAynTLnxscfuHziwb7dunceOHfXoo1PRt925c68+t6awsDAyMuKppx4ZNKj/kCED77nnNvRpCwqKnnrqYeTgNXXqz9AZljqR/+23i0JDQ559dvq1147t0aPrTTdd98wz044dO5GYuBxLLC4uRld88OCBEyaMw1TM/vjjD06efIOHh0dlFUIg/d1S0kXWEtIEF+SEEMhk8vTy8srPL0AaQ6SRI5MMyAkODn7wwZ//61+v/fnPM7AzIiLCunfvkp5+fNWqtZ07tw8MVO9fxGHh5+cntWVn50qmv78fjp6///0lvBABd+/eVfJtoQzCJ0RWeXlnETpjR0ZEhP/6109hiTNm/GrideP8/Xw8tHc2akGtmqdGmojonNatW994I25Ljz3yyCN8bwyRq4qLi7vrrrtwpt93330DBw5UuUTOg9B64MB+xjPGqKjI1q2jEdWgy+rt7X3nnbc8+eRDZrM3ur5nzmQdOnT42LEMs9lLoiND3769jI/6oH8bHh7Wr18fxDmSExoaipzS0lKkT506tW3bDizRx8cHHWN5YWrnzh1TUnYVFRWjctSwb9+BpUuTUlJ2njx52s/P91e/enzSpAkm9bF50LvH2lveXLaf7IQQCEELdszatckrVqzBEGl5J6ItKbNkyU8os2BB4qJFS8rKLIhoo6Mjf/hh2ZAhA1Q5fb8iHk1KWo2Se/bsl8x+/Xrt2bNvyZIkvL74Ym5WVrbk20KZtLTjy5atmDv3u2+/XRgQEBAfH7NwYeKKpNXffLNg3bqNFRUVRkhrS81PRGQjKipqwoQJ999//7333nvFFVeoXCJyLTExMVOmTMGZjkCoX79+KpfIeUJCgoKCAtWIepe1R0FBIfqlGC0tLdu5c8+PP/6Ezupnn3390UdffPnlvNOns6SwISxMRTuG1q2jUJWkpU5JI47KyclNSzv29dfz58z5Vl7z5y/KzMzKzMwsLCxCDxnRDgKw119/++WXX589+7PFi3/cunVHQUGBev6j/6lOuywnhEAIYe+661aEnnPnfo8h0shp06Z1x47tVYnqMsHBgSiDAPeRR6YGBvoj8+qrxwwa1C8uLg5lEMv26NEVwdKUKZPy8s6iJGpADuLm4cOHjB8/LjFxGV5TptyEQBb1yySz2dynT09/f3+UQVXff5+IGPf+++9GcPXII/fn5ebNnfd9SQladYu3t1nFstoA/+svV965ROQ4k8mEu1aYrvoTokTkatCLCAkJwWmOoa9vzW/EInIG9GxBjVQrKytHEGKxVGzYsAmhyMcff7Fhw+a0tPSwsNAJE65u27b2u68jIyNUqpoR89Qiv0Zz8uTpnTv3Gq89e/ajhr59e6HnDFjEH/7wa/S30Z3eu/fAu+/Ofvnlvy9fvqqsvBx9Y/0NU6DFQPUvwyV4nCfA0x6R6F9zYbVaLRYLLhNIn6f8ZUdrqrb/zqX1xutDSVd5Imz28kUaa2d8FNKIqomIiIiI6tK6klVV6CRXVFRg6O3tLQ92bL355n82b9769tuvG49xcnPPTpv2m9jY2Bdf/F1eXv6vfvWH8nLLjBlP9+jR3d/fD13Q48cznnzyN2PHjv7Vr55A+c2btz3wwLTZs98ePFi9Z+rw4bQnnnjm8ccfuOWWSZIjdQ4ePBCzbNmS8sgjv5w585kpU859kSmat3//QVTepUun4uJSpNu3j4+KikAklp5+bOPGLV9//R26wW+99X/aj9mo3nIl/pi9vC0VlV46FEANIHW2dE54CnS5qvH7P9qoYqRx3CJl5BMRERERNZPMzOyjR48NHz544MD+AQH+iC4qKyv37z+UlZXt8FOHyMiI+PjYLVu2FxRoj4NERsap1177x1dffWuxWE6ePP3qq28sXZqEuMjHx7tLl453333r6NEjiotL5PvGdPqiHWpAS+GiIZD+hEcb6gG65lyqNjVLNex+HHZqhIiIiIjcHjqHNhGCcwQHB0ZFRSEKOnw4LTc379Sp01u2pCxZshy906KiYoQoqlxjtG3b+tprx+r1/JSefhzVovJvvllw9OjxgQP7+fr6tm4d1aFD/LJlK1JSdiLWysnO2b/v4JEjR+Pi2gUFBtTuL9vxqMBZW8YpPXD7G+OSIZD+/EfRYyH5q9Laq1rtCDs/P/+oTo0TERERkduT/iE6imrcGRCu3HDDeIQf7747+6uvvp079/uvv54fHh7Wq1d3BCfyDW+N5e3tPWXKpEGD+s+bt2D27M9Q7axZHyclrZk0acKVV47y8PAICQm6/faby8styP/yy2/mfP3dhx9+lpeXj7mwaD3mkU6y9JkvzClbxlk9cKnEnsaYXnjhBZVsgGwFBFUmk0nfHJc3fYepmFXSepv1oaS1oVZCh0PB5OWNAvJBoJKSkuLiYoyGh4drNRARERGR28vOzka/0U+nsnTIRCcZQ/Qk6z7EOH36jLe3ediwwYhMJMdqtR4/fiI+Pq5fv17I7N69c2Bg4PHjGXih5kmTJt5yyw0WS4XVWjFwYH9fX5+iouKMjFNXXTUqIkJ1TcvKyk6cODlgQN+4uBjJkTo7deogPxsTFBQ4ZMiA4OCgw4fT0tOP+/j43HzzDXfccbN8MR26vrExbbt375KdnXv48JHMzKyEhLipU+8cOmygB9YGJbQOsgYpT5MX/urfoaDBvKAt0kZDW6ZR0P12Sg/c/sa42NchaHtL/6slpKn6UNLaEH+xTiil/fxTVSsPTw8f3yDkGl+HgB2AIxKjWj1ERERE5PbQEwbbLwiVbiU6yef5OoTLlU1vuWbPGbS/2gj6/K28vX2slR7n/zqEulvGMeiBo/vdxB64/Y1xoTfCVe+86j1omzofNXs1bDXGP0RERERkQOfQJX4gQesta31mrQesvVS6YWq+hjlryzilB25/Y1wmBFKf/9EjU33vyl+V1l62u1h7mKUNtf+0kkRERERE7kDrLlfZ/v6P3k/WyGg1V+4lu0QIJDvMUaoSIiIiIiKXpPeWzwU4+h97us9qdpfjAiHQuec/5/v9n+rdXGtna+9zJCIiIiJyYec+wlOrt6z1lLWXpGz6zHCuoMtp4SGQtsP03ab2lG3KXqoqIiIiIiJXY9Nb1v+otD1cNwZq0SFQ437/59znf/S/lUhpL/4KKhERERG5NK3PfP7P/1T3lM/1lvVgyUW12BBIdpYzqAqJiIiIiFyG1svVwxjV53WEqsrltNAQSH/+49HQ53+0l+xu2eXI0P8q1c9/1EvNSkRERETkMmp8/keNqgdBeidZS1T3l+vtLbtwL7kFhkDa7tD2zbkdVWOXNZqqloiIiIjIFWi9Za3PrPV0tZdKN56qz+W0uBDI0d//0f8aT370l6LVQERERETkSrTusn2//3Out6z6yZJAnj6vC2pRIZDsMKfCzlWVExERERG1aHpv+VyAo/9pSvdZVetyWlAI1LTf/zn38EcLc3VqVJ+XiIiIiKiFq/H5H9vestZT1l6SsukzG6RjXJ3Wxly4l9xSQiB9L9ruqlo7zSHaXtZ3rofHueOFiIiIiKilsekt639UumlU3S6nRYRA+h5VqtPaQNLaq5oENZJSfyWi1WJZLUv/W/1HaLUREREREbV0Dv3+j/SW9ZTRSVY5ej0u6PIPgbQdpnZZ0xl7V5L63lXLISIiIiJqcfTwxim9ZdVT1rvKMqIW4XIuHALJm8SMYS16kYvNAwtWQ7VY4Yn/W2lDT/DwMHl6mjy1oacHEp5e2iheJvAymcwYenmZTV5m/T9vbzP+8zGbzVolNmqNEhERERFdvs51XfWIRR899/s/ktDS1UljqIImJBqil3RFHudZOVl1sFqtFRUViA2QUM/GqucyEhebvqDzLktvSZ2HOjbj2M1ahKNVJeETIF7y8fFBAuGRFkhpoRRDICIiIiI6H/QnQTrJGHp7eyOhpjUfvaOr94H1fq7+LEhvmz7QVI+g964NUUSe8Qh5t5tQXXx5t5T+JCgoOCQwMAidZDCZTHrf2UX6yRcIgTDUNkdlJXaqQQIhY8bz1HC5MXabRDva46Fq2rMi19q1RERERHSRoAMMl0UIpCIfvUcuCZVUtCR67kaGnq4OfqRTL2GP9kf+Q18fw+CQkODgEJfsJ58vBAJtk+jbBrvW2MdaSGQTArU4sv9AdqfsVwmKJF+VIyIiIiKqj3SSpYcMZrMZQzWtGaAfjh6r3htHPKMP9DQCF/0PxrT/9ZSeo/XdZUz+SuSjJbUExlppORIAydTKqoDAwJAQLQQCF+sn2xUCgYQ92LWSkExVqAXC/pMdaQQ/QiZJGSIiIiKieklnGL1ieUKAIEF6yBiqEhed0RXXWmKM6QGPPrApgP/QOP2vZGpzyKgqq2dpRfRx9Ii1/z08AgMD5YEB+skYdZl+8oVDIBkaYU+t+CcvL6+4uDgyMhKxr+Q0lsViycrK8vPzCw0NVVkOQUtKSkrO3xLb3Ya0sS+NBA7izMxMNCYsLEyVc4hsH1Qoow5zSj2u1xhuloa4WGO4WRrCxtSLm6UhbEy9uFkawsbUKzc3F/3MqKgoo5+JOgEdY+0ZkNWKDq3EQiC9ZSlmCwWys7N9fX1DQkJUlkPOnj1bWloaERGByERlNV69jZFNhI6x9kYp+SYxs1nSDYVAdbeMA7D1nNIDt78xFwiBQApoO7mabf7BgwcxDA8Px27QsxsNWz8nJweJLl26SI5jGtUSY//JvhQYRUvQHiS6du2qT3dQQUEBhj4+Pt7e3pLjgPLy8rKyMiSCgoIkxzGXYWOaUokLbxY2phZuloawMfXiZmkIG1MvbpaGsDH1OnDgAIboZBr9TOkVg4Q9YIRAki/FbKGDDkh07NhRchxz+PBhDBEtNCVgaKgx6BIj2pEoCCGQxD+AHJkqxQx1t4wD0P12Sg/c/sY04kuxQbaIkM2BkCMgIADho8ptPMyLGlCPGneUPS2RNoMar2asY2BgYNOfRwEC0Ly8vHqPfvthdnm0pcYddRk2Ro04xIU3CxtTCzdLQ9iYenGzNISNqRc3S0PYmHqhc4guIjqKalxndCDRmUT3EgEDIFprCCIWhGGRkZFq3FGoAfWgNjXukPM0xqyT+KdWV1lf7xrq3TKN5aweuP2NufBTIFGrWBOPxcuB7V6sd48SERERETUE/WEh73zDUBKgSrRM6BiDEfzIUKgSLZ+9IZCtlr5fDa60I4mIiIioOUmXWIt4bBj5LZf0kPWQpwaZ6hocCYGIiIiIiMg25sFQEq7BCHtshy6DIRARERERkeOM7rSLhUC1Eq6EIRARERERUVO5XqfaJYMfwRCIiIiIiIjcyIW/FJuIiIiIiMhlMAQiIiIiIiI3whCIiIiIiIjcCEMgIiIiIiJyIwyBiIiIiIjIjTAEIiIiIiIiN8IvxSYiIiKiyws7qOREdX/giCEQEREREV1K7I5Ss2rV6v8BXv6dx2+alxMAAAAASUVORK5CYII="/>
          <p:cNvSpPr>
            <a:spLocks noChangeAspect="1" noChangeArrowheads="1"/>
          </p:cNvSpPr>
          <p:nvPr/>
        </p:nvSpPr>
        <p:spPr bwMode="auto">
          <a:xfrm>
            <a:off x="123825"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extLst>
      <p:ext uri="{BB962C8B-B14F-4D97-AF65-F5344CB8AC3E}">
        <p14:creationId xmlns:p14="http://schemas.microsoft.com/office/powerpoint/2010/main" val="3826145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1499093"/>
            <a:ext cx="18059400" cy="86858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itle 1"/>
          <p:cNvSpPr>
            <a:spLocks noGrp="1"/>
          </p:cNvSpPr>
          <p:nvPr>
            <p:ph type="title"/>
          </p:nvPr>
        </p:nvSpPr>
        <p:spPr>
          <a:xfrm>
            <a:off x="1625345" y="876221"/>
            <a:ext cx="14899005" cy="1049586"/>
          </a:xfrm>
        </p:spPr>
        <p:txBody>
          <a:bodyPr>
            <a:noAutofit/>
          </a:bodyPr>
          <a:lstStyle/>
          <a:p>
            <a:pPr algn="ctr"/>
            <a:r>
              <a:rPr lang="en-IE" sz="9600"/>
              <a:t>TODAY’S AGENDA</a:t>
            </a:r>
          </a:p>
        </p:txBody>
      </p:sp>
      <p:sp>
        <p:nvSpPr>
          <p:cNvPr id="5" name="Rectangle 4"/>
          <p:cNvSpPr/>
          <p:nvPr/>
        </p:nvSpPr>
        <p:spPr>
          <a:xfrm rot="20972714">
            <a:off x="3330491" y="2217166"/>
            <a:ext cx="2700000" cy="2700000"/>
          </a:xfrm>
          <a:prstGeom prst="rect">
            <a:avLst/>
          </a:prstGeom>
          <a:solidFill>
            <a:srgbClr val="5A5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600">
                <a:effectLst>
                  <a:outerShdw blurRad="38100" dist="38100" dir="2700000" algn="tl">
                    <a:srgbClr val="000000">
                      <a:alpha val="43137"/>
                    </a:srgbClr>
                  </a:outerShdw>
                </a:effectLst>
              </a:rPr>
              <a:t>10 MINUTES</a:t>
            </a:r>
          </a:p>
          <a:p>
            <a:pPr algn="ctr"/>
            <a:r>
              <a:rPr lang="en-IE" sz="2600">
                <a:effectLst>
                  <a:outerShdw blurRad="38100" dist="38100" dir="2700000" algn="tl">
                    <a:srgbClr val="000000">
                      <a:alpha val="43137"/>
                    </a:srgbClr>
                  </a:outerShdw>
                </a:effectLst>
              </a:rPr>
              <a:t>Welcome, </a:t>
            </a:r>
          </a:p>
          <a:p>
            <a:pPr algn="ctr"/>
            <a:r>
              <a:rPr lang="en-IE" sz="2600">
                <a:effectLst>
                  <a:outerShdw blurRad="38100" dist="38100" dir="2700000" algn="tl">
                    <a:srgbClr val="000000">
                      <a:alpha val="43137"/>
                    </a:srgbClr>
                  </a:outerShdw>
                </a:effectLst>
              </a:rPr>
              <a:t>project background, </a:t>
            </a:r>
          </a:p>
          <a:p>
            <a:pPr algn="ctr"/>
            <a:r>
              <a:rPr lang="en-IE" sz="2600">
                <a:effectLst>
                  <a:outerShdw blurRad="38100" dist="38100" dir="2700000" algn="tl">
                    <a:srgbClr val="000000">
                      <a:alpha val="43137"/>
                    </a:srgbClr>
                  </a:outerShdw>
                </a:effectLst>
              </a:rPr>
              <a:t>and ground rules</a:t>
            </a:r>
          </a:p>
        </p:txBody>
      </p:sp>
      <p:sp>
        <p:nvSpPr>
          <p:cNvPr id="8" name="Rectangle 7"/>
          <p:cNvSpPr/>
          <p:nvPr/>
        </p:nvSpPr>
        <p:spPr>
          <a:xfrm>
            <a:off x="1625345" y="5461001"/>
            <a:ext cx="15211471" cy="762000"/>
          </a:xfrm>
          <a:prstGeom prst="rect">
            <a:avLst/>
          </a:prstGeom>
          <a:solidFill>
            <a:srgbClr val="F39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400">
                <a:effectLst>
                  <a:outerShdw blurRad="38100" dist="38100" dir="2700000" algn="tl">
                    <a:srgbClr val="000000">
                      <a:alpha val="43137"/>
                    </a:srgbClr>
                  </a:outerShdw>
                </a:effectLst>
              </a:rPr>
              <a:t>10 MINUTE COMFORT BREAK</a:t>
            </a:r>
          </a:p>
        </p:txBody>
      </p:sp>
      <p:sp>
        <p:nvSpPr>
          <p:cNvPr id="16" name="Rectangle 15"/>
          <p:cNvSpPr/>
          <p:nvPr/>
        </p:nvSpPr>
        <p:spPr>
          <a:xfrm>
            <a:off x="7724848" y="1879600"/>
            <a:ext cx="2700000" cy="2700000"/>
          </a:xfrm>
          <a:prstGeom prst="rect">
            <a:avLst/>
          </a:prstGeom>
          <a:solidFill>
            <a:srgbClr val="2090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800">
                <a:effectLst>
                  <a:outerShdw blurRad="38100" dist="38100" dir="2700000" algn="tl">
                    <a:srgbClr val="000000">
                      <a:alpha val="43137"/>
                    </a:srgbClr>
                  </a:outerShdw>
                </a:effectLst>
              </a:rPr>
              <a:t>10 MINUTES</a:t>
            </a:r>
          </a:p>
          <a:p>
            <a:pPr algn="ctr"/>
            <a:r>
              <a:rPr lang="en-IE" sz="2800">
                <a:effectLst>
                  <a:outerShdw blurRad="38100" dist="38100" dir="2700000" algn="tl">
                    <a:srgbClr val="000000">
                      <a:alpha val="43137"/>
                    </a:srgbClr>
                  </a:outerShdw>
                </a:effectLst>
              </a:rPr>
              <a:t>Introductions and tech demo</a:t>
            </a:r>
          </a:p>
        </p:txBody>
      </p:sp>
      <p:sp>
        <p:nvSpPr>
          <p:cNvPr id="17" name="Rectangle 16"/>
          <p:cNvSpPr/>
          <p:nvPr/>
        </p:nvSpPr>
        <p:spPr>
          <a:xfrm rot="656124">
            <a:off x="12128232" y="2130048"/>
            <a:ext cx="2700000" cy="2700000"/>
          </a:xfrm>
          <a:prstGeom prst="rect">
            <a:avLst/>
          </a:prstGeom>
          <a:solidFill>
            <a:srgbClr val="A4C2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600">
                <a:effectLst>
                  <a:outerShdw blurRad="38100" dist="38100" dir="2700000" algn="tl">
                    <a:srgbClr val="000000">
                      <a:alpha val="43137"/>
                    </a:srgbClr>
                  </a:outerShdw>
                </a:effectLst>
              </a:rPr>
              <a:t>30 MINUTES</a:t>
            </a:r>
          </a:p>
          <a:p>
            <a:pPr algn="ctr"/>
            <a:r>
              <a:rPr lang="en-IE" sz="2600">
                <a:effectLst>
                  <a:outerShdw blurRad="38100" dist="38100" dir="2700000" algn="tl">
                    <a:srgbClr val="000000">
                      <a:alpha val="43137"/>
                    </a:srgbClr>
                  </a:outerShdw>
                </a:effectLst>
              </a:rPr>
              <a:t>Preferences and thoughts about recommendations</a:t>
            </a:r>
          </a:p>
        </p:txBody>
      </p:sp>
      <p:sp>
        <p:nvSpPr>
          <p:cNvPr id="18" name="Rectangle 17"/>
          <p:cNvSpPr/>
          <p:nvPr/>
        </p:nvSpPr>
        <p:spPr>
          <a:xfrm rot="466665">
            <a:off x="5237578" y="6792646"/>
            <a:ext cx="2700000" cy="2700000"/>
          </a:xfrm>
          <a:prstGeom prst="rect">
            <a:avLst/>
          </a:prstGeom>
          <a:solidFill>
            <a:srgbClr val="D722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800">
                <a:effectLst>
                  <a:outerShdw blurRad="38100" dist="38100" dir="2700000" algn="tl">
                    <a:srgbClr val="000000">
                      <a:alpha val="43137"/>
                    </a:srgbClr>
                  </a:outerShdw>
                </a:effectLst>
              </a:rPr>
              <a:t>10 MINUTES</a:t>
            </a:r>
          </a:p>
          <a:p>
            <a:pPr algn="ctr"/>
            <a:r>
              <a:rPr lang="en-IE" sz="2800">
                <a:effectLst>
                  <a:outerShdw blurRad="38100" dist="38100" dir="2700000" algn="tl">
                    <a:srgbClr val="000000">
                      <a:alpha val="43137"/>
                    </a:srgbClr>
                  </a:outerShdw>
                </a:effectLst>
              </a:rPr>
              <a:t>Thoughts on example formats</a:t>
            </a:r>
          </a:p>
        </p:txBody>
      </p:sp>
      <p:sp>
        <p:nvSpPr>
          <p:cNvPr id="19" name="Rectangle 18"/>
          <p:cNvSpPr/>
          <p:nvPr/>
        </p:nvSpPr>
        <p:spPr>
          <a:xfrm rot="20919791">
            <a:off x="10296354" y="6840359"/>
            <a:ext cx="2700000" cy="2700000"/>
          </a:xfrm>
          <a:prstGeom prst="rect">
            <a:avLst/>
          </a:prstGeom>
          <a:solidFill>
            <a:srgbClr val="A73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800"/>
              <a:t>20 MINUTES</a:t>
            </a:r>
          </a:p>
          <a:p>
            <a:pPr algn="ctr"/>
            <a:r>
              <a:rPr lang="en-IE" sz="2800"/>
              <a:t>Identifying essential items</a:t>
            </a:r>
          </a:p>
          <a:p>
            <a:pPr algn="ctr"/>
            <a:r>
              <a:rPr lang="en-IE" sz="2800"/>
              <a:t> (5, 3 and 1 page summaries)</a:t>
            </a:r>
          </a:p>
        </p:txBody>
      </p:sp>
    </p:spTree>
    <p:extLst>
      <p:ext uri="{BB962C8B-B14F-4D97-AF65-F5344CB8AC3E}">
        <p14:creationId xmlns:p14="http://schemas.microsoft.com/office/powerpoint/2010/main" val="1891958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 name="Hexagon 35"/>
          <p:cNvSpPr/>
          <p:nvPr/>
        </p:nvSpPr>
        <p:spPr>
          <a:xfrm>
            <a:off x="10440777" y="3553862"/>
            <a:ext cx="2376000" cy="2232000"/>
          </a:xfrm>
          <a:prstGeom prst="hexagon">
            <a:avLst/>
          </a:prstGeom>
          <a:solidFill>
            <a:srgbClr val="A73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2800" b="1">
              <a:solidFill>
                <a:schemeClr val="bg1"/>
              </a:solidFill>
              <a:latin typeface="Bahnschrift Light SemiCondensed" panose="020B0502040204020203" pitchFamily="34" charset="0"/>
            </a:endParaRPr>
          </a:p>
        </p:txBody>
      </p:sp>
      <p:sp>
        <p:nvSpPr>
          <p:cNvPr id="37" name="Hexagon 36"/>
          <p:cNvSpPr/>
          <p:nvPr/>
        </p:nvSpPr>
        <p:spPr>
          <a:xfrm>
            <a:off x="14314287" y="5884862"/>
            <a:ext cx="2376000" cy="2232000"/>
          </a:xfrm>
          <a:prstGeom prst="hexagon">
            <a:avLst/>
          </a:prstGeom>
          <a:solidFill>
            <a:srgbClr val="A4C2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2800" b="1">
              <a:solidFill>
                <a:schemeClr val="bg1"/>
              </a:solidFill>
              <a:latin typeface="Bahnschrift Light SemiCondensed" panose="020B0502040204020203" pitchFamily="34" charset="0"/>
            </a:endParaRPr>
          </a:p>
        </p:txBody>
      </p:sp>
      <p:sp>
        <p:nvSpPr>
          <p:cNvPr id="38" name="Hexagon 37"/>
          <p:cNvSpPr/>
          <p:nvPr/>
        </p:nvSpPr>
        <p:spPr>
          <a:xfrm>
            <a:off x="12351407" y="7007701"/>
            <a:ext cx="2376000" cy="2232000"/>
          </a:xfrm>
          <a:prstGeom prst="hexagon">
            <a:avLst/>
          </a:prstGeom>
          <a:solidFill>
            <a:srgbClr val="2090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2800" b="1">
              <a:solidFill>
                <a:schemeClr val="bg1"/>
              </a:solidFill>
              <a:latin typeface="Bahnschrift Light SemiCondensed" panose="020B0502040204020203" pitchFamily="34" charset="0"/>
            </a:endParaRPr>
          </a:p>
        </p:txBody>
      </p:sp>
      <p:sp>
        <p:nvSpPr>
          <p:cNvPr id="39" name="Hexagon 38"/>
          <p:cNvSpPr/>
          <p:nvPr/>
        </p:nvSpPr>
        <p:spPr>
          <a:xfrm>
            <a:off x="14273857" y="3549671"/>
            <a:ext cx="2412000" cy="2232000"/>
          </a:xfrm>
          <a:prstGeom prst="hexagon">
            <a:avLst/>
          </a:prstGeom>
          <a:solidFill>
            <a:srgbClr val="D722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2800" b="1">
              <a:solidFill>
                <a:schemeClr val="bg1"/>
              </a:solidFill>
              <a:latin typeface="Bahnschrift Light SemiCondensed" panose="020B0502040204020203" pitchFamily="34" charset="0"/>
            </a:endParaRPr>
          </a:p>
        </p:txBody>
      </p:sp>
      <p:sp>
        <p:nvSpPr>
          <p:cNvPr id="40" name="Hexagon 39"/>
          <p:cNvSpPr/>
          <p:nvPr/>
        </p:nvSpPr>
        <p:spPr>
          <a:xfrm>
            <a:off x="10426156" y="5860354"/>
            <a:ext cx="2376000" cy="2232000"/>
          </a:xfrm>
          <a:prstGeom prst="hexagon">
            <a:avLst/>
          </a:prstGeom>
          <a:solidFill>
            <a:srgbClr val="5A5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2800" b="1">
              <a:solidFill>
                <a:schemeClr val="bg1"/>
              </a:solidFill>
              <a:latin typeface="Bahnschrift Light SemiCondensed" panose="020B0502040204020203" pitchFamily="34" charset="0"/>
            </a:endParaRPr>
          </a:p>
        </p:txBody>
      </p:sp>
      <p:sp>
        <p:nvSpPr>
          <p:cNvPr id="41" name="Hexagon 40"/>
          <p:cNvSpPr/>
          <p:nvPr/>
        </p:nvSpPr>
        <p:spPr>
          <a:xfrm>
            <a:off x="12351407" y="2402578"/>
            <a:ext cx="2412000" cy="2232000"/>
          </a:xfrm>
          <a:prstGeom prst="hexagon">
            <a:avLst/>
          </a:prstGeom>
          <a:solidFill>
            <a:srgbClr val="F39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IE" sz="1200">
              <a:solidFill>
                <a:srgbClr val="A4C22E"/>
              </a:solidFill>
              <a:effectLst>
                <a:outerShdw blurRad="38100" dist="38100" dir="2700000" algn="tl">
                  <a:srgbClr val="000000">
                    <a:alpha val="43137"/>
                  </a:srgbClr>
                </a:outerShdw>
              </a:effectLst>
              <a:latin typeface="Bahnschrift Light SemiCondensed" panose="020B0502040204020203" pitchFamily="34" charset="0"/>
            </a:endParaRPr>
          </a:p>
        </p:txBody>
      </p:sp>
      <p:sp>
        <p:nvSpPr>
          <p:cNvPr id="42" name="Oval 41"/>
          <p:cNvSpPr/>
          <p:nvPr/>
        </p:nvSpPr>
        <p:spPr>
          <a:xfrm>
            <a:off x="12115384" y="4380253"/>
            <a:ext cx="2786574" cy="2823933"/>
          </a:xfrm>
          <a:prstGeom prst="ellipse">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latin typeface="Bahnschrift Light SemiCondensed" panose="020B0502040204020203" pitchFamily="34" charset="0"/>
            </a:endParaRPr>
          </a:p>
        </p:txBody>
      </p:sp>
      <p:sp>
        <p:nvSpPr>
          <p:cNvPr id="43" name="Oval 42"/>
          <p:cNvSpPr/>
          <p:nvPr/>
        </p:nvSpPr>
        <p:spPr>
          <a:xfrm>
            <a:off x="11970187" y="4241800"/>
            <a:ext cx="3095212" cy="3095212"/>
          </a:xfrm>
          <a:prstGeom prst="ellipse">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latin typeface="Bahnschrift Light SemiCondensed" panose="020B0502040204020203" pitchFamily="34" charset="0"/>
            </a:endParaRPr>
          </a:p>
        </p:txBody>
      </p:sp>
      <p:sp>
        <p:nvSpPr>
          <p:cNvPr id="44" name="Rectangle 43"/>
          <p:cNvSpPr/>
          <p:nvPr/>
        </p:nvSpPr>
        <p:spPr>
          <a:xfrm>
            <a:off x="12441540" y="2766024"/>
            <a:ext cx="2221796" cy="1384995"/>
          </a:xfrm>
          <a:prstGeom prst="rect">
            <a:avLst/>
          </a:prstGeom>
        </p:spPr>
        <p:txBody>
          <a:bodyPr wrap="square">
            <a:spAutoFit/>
          </a:bodyPr>
          <a:lstStyle/>
          <a:p>
            <a:pPr algn="ctr"/>
            <a:r>
              <a:rPr lang="en-IE">
                <a:solidFill>
                  <a:schemeClr val="bg1"/>
                </a:solidFill>
                <a:effectLst>
                  <a:outerShdw blurRad="38100" dist="38100" dir="2700000" algn="tl">
                    <a:srgbClr val="000000">
                      <a:alpha val="43137"/>
                    </a:srgbClr>
                  </a:outerShdw>
                </a:effectLst>
                <a:latin typeface="Bahnschrift Light SemiCondensed" panose="020B0502040204020203" pitchFamily="34" charset="0"/>
              </a:rPr>
              <a:t>PRESENTING INFORMATION</a:t>
            </a:r>
          </a:p>
          <a:p>
            <a:pPr algn="ctr"/>
            <a:r>
              <a:rPr lang="en-IE" sz="1200">
                <a:solidFill>
                  <a:schemeClr val="bg1"/>
                </a:solidFill>
                <a:latin typeface="Bahnschrift Light SemiCondensed" panose="020B0502040204020203" pitchFamily="34" charset="0"/>
                <a:ea typeface="Calibri" panose="020F0502020204030204" pitchFamily="34" charset="0"/>
                <a:cs typeface="Times New Roman" panose="02020603050405020304" pitchFamily="18" charset="0"/>
              </a:rPr>
              <a:t>comments on the content, structure, and style of the summary format</a:t>
            </a:r>
          </a:p>
          <a:p>
            <a:pPr algn="ctr"/>
            <a:endParaRPr lang="en-IE" sz="1200">
              <a:solidFill>
                <a:schemeClr val="bg1"/>
              </a:solidFill>
              <a:effectLst>
                <a:outerShdw blurRad="38100" dist="38100" dir="2700000" algn="tl">
                  <a:srgbClr val="000000">
                    <a:alpha val="43137"/>
                  </a:srgbClr>
                </a:outerShdw>
              </a:effectLst>
              <a:latin typeface="Bahnschrift Light SemiCondensed" panose="020B0502040204020203" pitchFamily="34" charset="0"/>
            </a:endParaRPr>
          </a:p>
        </p:txBody>
      </p:sp>
      <p:sp>
        <p:nvSpPr>
          <p:cNvPr id="45" name="Title 1"/>
          <p:cNvSpPr txBox="1">
            <a:spLocks/>
          </p:cNvSpPr>
          <p:nvPr/>
        </p:nvSpPr>
        <p:spPr>
          <a:xfrm>
            <a:off x="12125419" y="4380253"/>
            <a:ext cx="2776539" cy="2823934"/>
          </a:xfrm>
          <a:prstGeom prst="rect">
            <a:avLst/>
          </a:prstGeom>
        </p:spPr>
        <p:txBody>
          <a:bodyPr vert="horz" lIns="91440" tIns="45720" rIns="91440" bIns="45720" rtlCol="0" anchor="ct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E" sz="2800">
                <a:solidFill>
                  <a:schemeClr val="tx1">
                    <a:lumMod val="65000"/>
                    <a:lumOff val="35000"/>
                  </a:schemeClr>
                </a:solidFill>
                <a:latin typeface="Bahnschrift Light SemiCondensed" panose="020B0502040204020203" pitchFamily="34" charset="0"/>
              </a:rPr>
              <a:t>Figure 4. </a:t>
            </a:r>
          </a:p>
          <a:p>
            <a:pPr algn="ctr"/>
            <a:r>
              <a:rPr lang="en-IE" sz="2800">
                <a:solidFill>
                  <a:schemeClr val="tx1">
                    <a:lumMod val="65000"/>
                    <a:lumOff val="35000"/>
                  </a:schemeClr>
                </a:solidFill>
                <a:latin typeface="Bahnschrift Light SemiCondensed" panose="020B0502040204020203" pitchFamily="34" charset="0"/>
              </a:rPr>
              <a:t>Six Categories of Recommendations</a:t>
            </a:r>
          </a:p>
        </p:txBody>
      </p:sp>
      <p:sp>
        <p:nvSpPr>
          <p:cNvPr id="46" name="TextBox 45"/>
          <p:cNvSpPr txBox="1"/>
          <p:nvPr/>
        </p:nvSpPr>
        <p:spPr>
          <a:xfrm>
            <a:off x="14528479" y="6249449"/>
            <a:ext cx="1995394" cy="1477328"/>
          </a:xfrm>
          <a:prstGeom prst="rect">
            <a:avLst/>
          </a:prstGeom>
          <a:noFill/>
        </p:spPr>
        <p:txBody>
          <a:bodyPr wrap="square" rtlCol="0">
            <a:spAutoFit/>
          </a:bodyPr>
          <a:lstStyle/>
          <a:p>
            <a:pPr algn="ctr"/>
            <a:r>
              <a:rPr lang="en-IE">
                <a:solidFill>
                  <a:schemeClr val="bg1"/>
                </a:solidFill>
                <a:effectLst>
                  <a:outerShdw blurRad="38100" dist="38100" dir="2700000" algn="tl">
                    <a:srgbClr val="000000">
                      <a:alpha val="43137"/>
                    </a:srgbClr>
                  </a:outerShdw>
                </a:effectLst>
                <a:latin typeface="Bahnschrift Light SemiCondensed" panose="020B0502040204020203" pitchFamily="34" charset="0"/>
              </a:rPr>
              <a:t>TRUST IN PRODUCERS </a:t>
            </a:r>
          </a:p>
          <a:p>
            <a:pPr algn="ctr"/>
            <a:r>
              <a:rPr lang="en-IE">
                <a:solidFill>
                  <a:schemeClr val="bg1"/>
                </a:solidFill>
                <a:effectLst>
                  <a:outerShdw blurRad="38100" dist="38100" dir="2700000" algn="tl">
                    <a:srgbClr val="000000">
                      <a:alpha val="43137"/>
                    </a:srgbClr>
                  </a:outerShdw>
                </a:effectLst>
                <a:latin typeface="Bahnschrift Light SemiCondensed" panose="020B0502040204020203" pitchFamily="34" charset="0"/>
              </a:rPr>
              <a:t>AND SUMMARY</a:t>
            </a:r>
          </a:p>
          <a:p>
            <a:pPr algn="ctr"/>
            <a:r>
              <a:rPr lang="en-IE" sz="1200">
                <a:solidFill>
                  <a:schemeClr val="bg1"/>
                </a:solidFill>
                <a:latin typeface="Bahnschrift Light SemiCondensed" panose="020B0502040204020203" pitchFamily="34" charset="0"/>
              </a:rPr>
              <a:t>end user’s perceptions of credibility markers of the work as a whole</a:t>
            </a:r>
            <a:endParaRPr lang="en-IE">
              <a:solidFill>
                <a:schemeClr val="bg1"/>
              </a:solidFill>
              <a:latin typeface="Bahnschrift Light SemiCondensed" panose="020B0502040204020203" pitchFamily="34" charset="0"/>
            </a:endParaRPr>
          </a:p>
        </p:txBody>
      </p:sp>
      <p:sp>
        <p:nvSpPr>
          <p:cNvPr id="47" name="TextBox 46"/>
          <p:cNvSpPr txBox="1"/>
          <p:nvPr/>
        </p:nvSpPr>
        <p:spPr>
          <a:xfrm>
            <a:off x="12577432" y="7400710"/>
            <a:ext cx="1965469" cy="1846659"/>
          </a:xfrm>
          <a:prstGeom prst="rect">
            <a:avLst/>
          </a:prstGeom>
          <a:noFill/>
        </p:spPr>
        <p:txBody>
          <a:bodyPr wrap="square" rtlCol="0">
            <a:spAutoFit/>
          </a:bodyPr>
          <a:lstStyle/>
          <a:p>
            <a:pPr algn="ctr"/>
            <a:r>
              <a:rPr lang="en-IE">
                <a:solidFill>
                  <a:schemeClr val="bg1"/>
                </a:solidFill>
                <a:effectLst>
                  <a:outerShdw blurRad="38100" dist="38100" dir="2700000" algn="tl">
                    <a:srgbClr val="000000">
                      <a:alpha val="43137"/>
                    </a:srgbClr>
                  </a:outerShdw>
                </a:effectLst>
                <a:latin typeface="Bahnschrift Light SemiCondensed" panose="020B0502040204020203" pitchFamily="34" charset="0"/>
              </a:rPr>
              <a:t>KNOWLEDGE </a:t>
            </a:r>
          </a:p>
          <a:p>
            <a:pPr algn="ctr"/>
            <a:r>
              <a:rPr lang="en-IE">
                <a:solidFill>
                  <a:schemeClr val="bg1"/>
                </a:solidFill>
                <a:effectLst>
                  <a:outerShdw blurRad="38100" dist="38100" dir="2700000" algn="tl">
                    <a:srgbClr val="000000">
                      <a:alpha val="43137"/>
                    </a:srgbClr>
                  </a:outerShdw>
                </a:effectLst>
                <a:latin typeface="Bahnschrift Light SemiCondensed" panose="020B0502040204020203" pitchFamily="34" charset="0"/>
              </a:rPr>
              <a:t>REQUIRED</a:t>
            </a:r>
          </a:p>
          <a:p>
            <a:pPr algn="ctr"/>
            <a:r>
              <a:rPr lang="en-IE" sz="1200">
                <a:solidFill>
                  <a:schemeClr val="bg1"/>
                </a:solidFill>
                <a:latin typeface="Bahnschrift Light SemiCondensed" panose="020B0502040204020203" pitchFamily="34" charset="0"/>
                <a:ea typeface="Calibri" panose="020F0502020204030204" pitchFamily="34" charset="0"/>
                <a:cs typeface="Times New Roman" panose="02020603050405020304" pitchFamily="18" charset="0"/>
              </a:rPr>
              <a:t>educational information that should be added due to comprehension difficulties </a:t>
            </a:r>
          </a:p>
          <a:p>
            <a:pPr algn="ctr"/>
            <a:r>
              <a:rPr lang="en-IE" sz="1200">
                <a:solidFill>
                  <a:schemeClr val="bg1"/>
                </a:solidFill>
                <a:latin typeface="Bahnschrift Light SemiCondensed" panose="020B0502040204020203" pitchFamily="34" charset="0"/>
                <a:ea typeface="Calibri" panose="020F0502020204030204" pitchFamily="34" charset="0"/>
                <a:cs typeface="Times New Roman" panose="02020603050405020304" pitchFamily="18" charset="0"/>
              </a:rPr>
              <a:t>or gaps in the end user’s </a:t>
            </a:r>
          </a:p>
          <a:p>
            <a:pPr algn="ctr"/>
            <a:r>
              <a:rPr lang="en-IE" sz="1200">
                <a:solidFill>
                  <a:schemeClr val="bg1"/>
                </a:solidFill>
                <a:latin typeface="Bahnschrift Light SemiCondensed" panose="020B0502040204020203" pitchFamily="34" charset="0"/>
                <a:ea typeface="Calibri" panose="020F0502020204030204" pitchFamily="34" charset="0"/>
                <a:cs typeface="Times New Roman" panose="02020603050405020304" pitchFamily="18" charset="0"/>
              </a:rPr>
              <a:t>knowledge base</a:t>
            </a:r>
            <a:endParaRPr lang="en-IE" sz="1200">
              <a:solidFill>
                <a:schemeClr val="bg1"/>
              </a:solidFill>
              <a:latin typeface="Bahnschrift Light SemiCondensed" panose="020B0502040204020203" pitchFamily="34" charset="0"/>
            </a:endParaRPr>
          </a:p>
          <a:p>
            <a:pPr algn="ctr"/>
            <a:endParaRPr lang="en-IE">
              <a:solidFill>
                <a:schemeClr val="bg1"/>
              </a:solidFill>
              <a:latin typeface="Bahnschrift Light SemiCondensed" panose="020B0502040204020203" pitchFamily="34" charset="0"/>
            </a:endParaRPr>
          </a:p>
        </p:txBody>
      </p:sp>
      <p:sp>
        <p:nvSpPr>
          <p:cNvPr id="48" name="TextBox 47"/>
          <p:cNvSpPr txBox="1"/>
          <p:nvPr/>
        </p:nvSpPr>
        <p:spPr>
          <a:xfrm>
            <a:off x="10711595" y="6249449"/>
            <a:ext cx="1843259" cy="1477328"/>
          </a:xfrm>
          <a:prstGeom prst="rect">
            <a:avLst/>
          </a:prstGeom>
          <a:noFill/>
        </p:spPr>
        <p:txBody>
          <a:bodyPr wrap="square" rtlCol="0">
            <a:spAutoFit/>
          </a:bodyPr>
          <a:lstStyle/>
          <a:p>
            <a:pPr algn="ctr"/>
            <a:r>
              <a:rPr lang="en-IE">
                <a:solidFill>
                  <a:schemeClr val="bg1"/>
                </a:solidFill>
                <a:effectLst>
                  <a:outerShdw blurRad="38100" dist="38100" dir="2700000" algn="tl">
                    <a:srgbClr val="000000">
                      <a:alpha val="43137"/>
                    </a:srgbClr>
                  </a:outerShdw>
                </a:effectLst>
                <a:latin typeface="Bahnschrift Light SemiCondensed" panose="020B0502040204020203" pitchFamily="34" charset="0"/>
              </a:rPr>
              <a:t>QUALITY </a:t>
            </a:r>
          </a:p>
          <a:p>
            <a:pPr algn="ctr"/>
            <a:r>
              <a:rPr lang="en-IE">
                <a:solidFill>
                  <a:schemeClr val="bg1"/>
                </a:solidFill>
                <a:effectLst>
                  <a:outerShdw blurRad="38100" dist="38100" dir="2700000" algn="tl">
                    <a:srgbClr val="000000">
                      <a:alpha val="43137"/>
                    </a:srgbClr>
                  </a:outerShdw>
                </a:effectLst>
                <a:latin typeface="Bahnschrift Light SemiCondensed" panose="020B0502040204020203" pitchFamily="34" charset="0"/>
              </a:rPr>
              <a:t>OF </a:t>
            </a:r>
          </a:p>
          <a:p>
            <a:pPr algn="ctr"/>
            <a:r>
              <a:rPr lang="en-IE">
                <a:solidFill>
                  <a:schemeClr val="bg1"/>
                </a:solidFill>
                <a:effectLst>
                  <a:outerShdw blurRad="38100" dist="38100" dir="2700000" algn="tl">
                    <a:srgbClr val="000000">
                      <a:alpha val="43137"/>
                    </a:srgbClr>
                  </a:outerShdw>
                </a:effectLst>
                <a:latin typeface="Bahnschrift Light SemiCondensed" panose="020B0502040204020203" pitchFamily="34" charset="0"/>
              </a:rPr>
              <a:t>EVIDENCE</a:t>
            </a:r>
          </a:p>
          <a:p>
            <a:pPr algn="ctr"/>
            <a:r>
              <a:rPr lang="en-IE" sz="1200">
                <a:solidFill>
                  <a:schemeClr val="bg1"/>
                </a:solidFill>
                <a:latin typeface="Bahnschrift Light SemiCondensed" panose="020B0502040204020203" pitchFamily="34" charset="0"/>
                <a:ea typeface="Calibri" panose="020F0502020204030204" pitchFamily="34" charset="0"/>
                <a:cs typeface="Times New Roman" panose="02020603050405020304" pitchFamily="18" charset="0"/>
              </a:rPr>
              <a:t>The assessment of </a:t>
            </a:r>
          </a:p>
          <a:p>
            <a:pPr algn="ctr"/>
            <a:r>
              <a:rPr lang="en-IE" sz="1200">
                <a:solidFill>
                  <a:schemeClr val="bg1"/>
                </a:solidFill>
                <a:latin typeface="Bahnschrift Light SemiCondensed" panose="020B0502040204020203" pitchFamily="34" charset="0"/>
                <a:ea typeface="Calibri" panose="020F0502020204030204" pitchFamily="34" charset="0"/>
                <a:cs typeface="Times New Roman" panose="02020603050405020304" pitchFamily="18" charset="0"/>
              </a:rPr>
              <a:t>study quality and the totality of the evidence</a:t>
            </a:r>
          </a:p>
        </p:txBody>
      </p:sp>
      <p:sp>
        <p:nvSpPr>
          <p:cNvPr id="49" name="TextBox 48"/>
          <p:cNvSpPr txBox="1"/>
          <p:nvPr/>
        </p:nvSpPr>
        <p:spPr>
          <a:xfrm>
            <a:off x="10615429" y="3860855"/>
            <a:ext cx="1997718" cy="1569660"/>
          </a:xfrm>
          <a:prstGeom prst="rect">
            <a:avLst/>
          </a:prstGeom>
          <a:noFill/>
        </p:spPr>
        <p:txBody>
          <a:bodyPr wrap="square" rtlCol="0">
            <a:spAutoFit/>
          </a:bodyPr>
          <a:lstStyle/>
          <a:p>
            <a:pPr algn="ctr"/>
            <a:r>
              <a:rPr lang="en-IE">
                <a:solidFill>
                  <a:schemeClr val="bg1"/>
                </a:solidFill>
                <a:effectLst>
                  <a:outerShdw blurRad="38100" dist="38100" dir="2700000" algn="tl">
                    <a:srgbClr val="000000">
                      <a:alpha val="43137"/>
                    </a:srgbClr>
                  </a:outerShdw>
                </a:effectLst>
                <a:latin typeface="Bahnschrift Light SemiCondensed" panose="020B0502040204020203" pitchFamily="34" charset="0"/>
              </a:rPr>
              <a:t>TAILORING INFORMATION</a:t>
            </a:r>
          </a:p>
          <a:p>
            <a:pPr algn="ctr"/>
            <a:r>
              <a:rPr lang="en-IE" sz="1200">
                <a:solidFill>
                  <a:schemeClr val="bg1"/>
                </a:solidFill>
                <a:latin typeface="Bahnschrift Light SemiCondensed" panose="020B0502040204020203" pitchFamily="34" charset="0"/>
                <a:ea typeface="Calibri" panose="020F0502020204030204" pitchFamily="34" charset="0"/>
                <a:cs typeface="Times New Roman" panose="02020603050405020304" pitchFamily="18" charset="0"/>
              </a:rPr>
              <a:t>accommodating end user’s different </a:t>
            </a:r>
          </a:p>
          <a:p>
            <a:pPr algn="ctr"/>
            <a:r>
              <a:rPr lang="en-IE" sz="1200">
                <a:solidFill>
                  <a:schemeClr val="bg1"/>
                </a:solidFill>
                <a:latin typeface="Bahnschrift Light SemiCondensed" panose="020B0502040204020203" pitchFamily="34" charset="0"/>
                <a:ea typeface="Calibri" panose="020F0502020204030204" pitchFamily="34" charset="0"/>
                <a:cs typeface="Times New Roman" panose="02020603050405020304" pitchFamily="18" charset="0"/>
              </a:rPr>
              <a:t>learning styles, </a:t>
            </a:r>
          </a:p>
          <a:p>
            <a:pPr algn="ctr"/>
            <a:r>
              <a:rPr lang="en-IE" sz="1200">
                <a:solidFill>
                  <a:schemeClr val="bg1"/>
                </a:solidFill>
                <a:latin typeface="Bahnschrift Light SemiCondensed" panose="020B0502040204020203" pitchFamily="34" charset="0"/>
                <a:ea typeface="Calibri" panose="020F0502020204030204" pitchFamily="34" charset="0"/>
                <a:cs typeface="Times New Roman" panose="02020603050405020304" pitchFamily="18" charset="0"/>
              </a:rPr>
              <a:t>backgrounds, </a:t>
            </a:r>
          </a:p>
          <a:p>
            <a:pPr algn="ctr"/>
            <a:r>
              <a:rPr lang="en-IE" sz="1200">
                <a:solidFill>
                  <a:schemeClr val="bg1"/>
                </a:solidFill>
                <a:latin typeface="Bahnschrift Light SemiCondensed" panose="020B0502040204020203" pitchFamily="34" charset="0"/>
                <a:ea typeface="Calibri" panose="020F0502020204030204" pitchFamily="34" charset="0"/>
                <a:cs typeface="Times New Roman" panose="02020603050405020304" pitchFamily="18" charset="0"/>
              </a:rPr>
              <a:t>and needs</a:t>
            </a:r>
            <a:endParaRPr lang="en-IE">
              <a:solidFill>
                <a:schemeClr val="bg1"/>
              </a:solidFill>
              <a:latin typeface="Bahnschrift Light SemiCondensed" panose="020B0502040204020203" pitchFamily="34" charset="0"/>
            </a:endParaRPr>
          </a:p>
        </p:txBody>
      </p:sp>
      <p:sp>
        <p:nvSpPr>
          <p:cNvPr id="50" name="TextBox 49"/>
          <p:cNvSpPr txBox="1"/>
          <p:nvPr/>
        </p:nvSpPr>
        <p:spPr>
          <a:xfrm>
            <a:off x="14537118" y="3837647"/>
            <a:ext cx="1930338" cy="1569660"/>
          </a:xfrm>
          <a:prstGeom prst="rect">
            <a:avLst/>
          </a:prstGeom>
          <a:noFill/>
        </p:spPr>
        <p:txBody>
          <a:bodyPr wrap="square" rtlCol="0">
            <a:spAutoFit/>
          </a:bodyPr>
          <a:lstStyle/>
          <a:p>
            <a:pPr algn="ctr"/>
            <a:r>
              <a:rPr lang="en-IE">
                <a:solidFill>
                  <a:schemeClr val="bg1"/>
                </a:solidFill>
                <a:effectLst>
                  <a:outerShdw blurRad="38100" dist="38100" dir="2700000" algn="tl">
                    <a:srgbClr val="000000">
                      <a:alpha val="43137"/>
                    </a:srgbClr>
                  </a:outerShdw>
                </a:effectLst>
                <a:latin typeface="Bahnschrift Light SemiCondensed" panose="020B0502040204020203" pitchFamily="34" charset="0"/>
              </a:rPr>
              <a:t>CONTEXTUALISING FINDINGS</a:t>
            </a:r>
          </a:p>
          <a:p>
            <a:pPr algn="ctr"/>
            <a:r>
              <a:rPr lang="en-IE" sz="1200">
                <a:solidFill>
                  <a:schemeClr val="bg1"/>
                </a:solidFill>
                <a:latin typeface="Bahnschrift Light SemiCondensed" panose="020B0502040204020203" pitchFamily="34" charset="0"/>
                <a:ea typeface="Calibri" panose="020F0502020204030204" pitchFamily="34" charset="0"/>
                <a:cs typeface="Times New Roman" panose="02020603050405020304" pitchFamily="18" charset="0"/>
              </a:rPr>
              <a:t>properly framing findings within the relevant context (e.g., setting, cost, </a:t>
            </a:r>
          </a:p>
          <a:p>
            <a:pPr algn="ctr"/>
            <a:r>
              <a:rPr lang="en-IE" sz="1200" err="1">
                <a:solidFill>
                  <a:schemeClr val="bg1"/>
                </a:solidFill>
                <a:latin typeface="Bahnschrift Light SemiCondensed" panose="020B0502040204020203" pitchFamily="34" charset="0"/>
                <a:ea typeface="Calibri" panose="020F0502020204030204" pitchFamily="34" charset="0"/>
                <a:cs typeface="Times New Roman" panose="02020603050405020304" pitchFamily="18" charset="0"/>
              </a:rPr>
              <a:t>implementability</a:t>
            </a:r>
            <a:r>
              <a:rPr lang="en-IE" sz="1200">
                <a:solidFill>
                  <a:schemeClr val="bg1"/>
                </a:solidFill>
                <a:latin typeface="Bahnschrift Light SemiCondensed" panose="020B0502040204020203" pitchFamily="34" charset="0"/>
                <a:ea typeface="Calibri" panose="020F0502020204030204" pitchFamily="34" charset="0"/>
                <a:cs typeface="Times New Roman" panose="02020603050405020304" pitchFamily="18" charset="0"/>
              </a:rPr>
              <a:t>, </a:t>
            </a:r>
          </a:p>
          <a:p>
            <a:pPr algn="ctr"/>
            <a:r>
              <a:rPr lang="en-IE" sz="1200">
                <a:solidFill>
                  <a:schemeClr val="bg1"/>
                </a:solidFill>
                <a:latin typeface="Bahnschrift Light SemiCondensed" panose="020B0502040204020203" pitchFamily="34" charset="0"/>
                <a:ea typeface="Calibri" panose="020F0502020204030204" pitchFamily="34" charset="0"/>
                <a:cs typeface="Times New Roman" panose="02020603050405020304" pitchFamily="18" charset="0"/>
              </a:rPr>
              <a:t>etc.)</a:t>
            </a:r>
          </a:p>
        </p:txBody>
      </p:sp>
      <p:cxnSp>
        <p:nvCxnSpPr>
          <p:cNvPr id="51" name="Elbow Connector 50"/>
          <p:cNvCxnSpPr>
            <a:endCxn id="58" idx="2"/>
          </p:cNvCxnSpPr>
          <p:nvPr/>
        </p:nvCxnSpPr>
        <p:spPr>
          <a:xfrm rot="16200000" flipV="1">
            <a:off x="9738426" y="4298941"/>
            <a:ext cx="1136298" cy="1007960"/>
          </a:xfrm>
          <a:prstGeom prst="bentConnector3">
            <a:avLst>
              <a:gd name="adj1" fmla="val 29253"/>
            </a:avLst>
          </a:prstGeom>
          <a:ln w="28575">
            <a:solidFill>
              <a:srgbClr val="A73E82"/>
            </a:solidFill>
            <a:tailEnd type="triangle"/>
          </a:ln>
        </p:spPr>
        <p:style>
          <a:lnRef idx="1">
            <a:schemeClr val="accent1"/>
          </a:lnRef>
          <a:fillRef idx="0">
            <a:schemeClr val="accent1"/>
          </a:fillRef>
          <a:effectRef idx="0">
            <a:schemeClr val="accent1"/>
          </a:effectRef>
          <a:fontRef idx="minor">
            <a:schemeClr val="tx1"/>
          </a:fontRef>
        </p:style>
      </p:cxnSp>
      <p:cxnSp>
        <p:nvCxnSpPr>
          <p:cNvPr id="52" name="Elbow Connector 51"/>
          <p:cNvCxnSpPr>
            <a:stCxn id="40" idx="3"/>
          </p:cNvCxnSpPr>
          <p:nvPr/>
        </p:nvCxnSpPr>
        <p:spPr>
          <a:xfrm rot="10800000" flipV="1">
            <a:off x="9636542" y="6976353"/>
            <a:ext cx="789615" cy="886767"/>
          </a:xfrm>
          <a:prstGeom prst="bentConnector2">
            <a:avLst/>
          </a:prstGeom>
          <a:ln w="28575">
            <a:solidFill>
              <a:srgbClr val="5A5679"/>
            </a:solidFill>
            <a:tailEnd type="triangle"/>
          </a:ln>
        </p:spPr>
        <p:style>
          <a:lnRef idx="1">
            <a:schemeClr val="accent1"/>
          </a:lnRef>
          <a:fillRef idx="0">
            <a:schemeClr val="accent1"/>
          </a:fillRef>
          <a:effectRef idx="0">
            <a:schemeClr val="accent1"/>
          </a:effectRef>
          <a:fontRef idx="minor">
            <a:schemeClr val="tx1"/>
          </a:fontRef>
        </p:style>
      </p:cxnSp>
      <p:cxnSp>
        <p:nvCxnSpPr>
          <p:cNvPr id="53" name="Elbow Connector 52"/>
          <p:cNvCxnSpPr/>
          <p:nvPr/>
        </p:nvCxnSpPr>
        <p:spPr>
          <a:xfrm flipV="1">
            <a:off x="15356143" y="3037063"/>
            <a:ext cx="911626" cy="610422"/>
          </a:xfrm>
          <a:prstGeom prst="bentConnector3">
            <a:avLst>
              <a:gd name="adj1" fmla="val 9352"/>
            </a:avLst>
          </a:prstGeom>
          <a:ln w="28575">
            <a:solidFill>
              <a:srgbClr val="D72203"/>
            </a:solidFill>
            <a:tailEnd type="triangle"/>
          </a:ln>
        </p:spPr>
        <p:style>
          <a:lnRef idx="1">
            <a:schemeClr val="accent1"/>
          </a:lnRef>
          <a:fillRef idx="0">
            <a:schemeClr val="accent1"/>
          </a:fillRef>
          <a:effectRef idx="0">
            <a:schemeClr val="accent1"/>
          </a:effectRef>
          <a:fontRef idx="minor">
            <a:schemeClr val="tx1"/>
          </a:fontRef>
        </p:style>
      </p:cxnSp>
      <p:cxnSp>
        <p:nvCxnSpPr>
          <p:cNvPr id="54" name="Elbow Connector 53"/>
          <p:cNvCxnSpPr>
            <a:stCxn id="37" idx="0"/>
            <a:endCxn id="61" idx="2"/>
          </p:cNvCxnSpPr>
          <p:nvPr/>
        </p:nvCxnSpPr>
        <p:spPr>
          <a:xfrm flipV="1">
            <a:off x="16690287" y="6216024"/>
            <a:ext cx="480004" cy="784838"/>
          </a:xfrm>
          <a:prstGeom prst="bentConnector2">
            <a:avLst/>
          </a:prstGeom>
          <a:ln w="28575">
            <a:solidFill>
              <a:srgbClr val="A4C22E"/>
            </a:solidFill>
            <a:tailEnd type="triangle"/>
          </a:ln>
        </p:spPr>
        <p:style>
          <a:lnRef idx="1">
            <a:schemeClr val="accent1"/>
          </a:lnRef>
          <a:fillRef idx="0">
            <a:schemeClr val="accent1"/>
          </a:fillRef>
          <a:effectRef idx="0">
            <a:schemeClr val="accent1"/>
          </a:effectRef>
          <a:fontRef idx="minor">
            <a:schemeClr val="tx1"/>
          </a:fontRef>
        </p:style>
      </p:cxnSp>
      <p:cxnSp>
        <p:nvCxnSpPr>
          <p:cNvPr id="55" name="Elbow Connector 54"/>
          <p:cNvCxnSpPr/>
          <p:nvPr/>
        </p:nvCxnSpPr>
        <p:spPr>
          <a:xfrm flipV="1">
            <a:off x="14278962" y="8872347"/>
            <a:ext cx="1077180" cy="1"/>
          </a:xfrm>
          <a:prstGeom prst="bentConnector3">
            <a:avLst>
              <a:gd name="adj1" fmla="val 50000"/>
            </a:avLst>
          </a:prstGeom>
          <a:ln w="28575">
            <a:solidFill>
              <a:srgbClr val="20909D"/>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endCxn id="57" idx="3"/>
          </p:cNvCxnSpPr>
          <p:nvPr/>
        </p:nvCxnSpPr>
        <p:spPr>
          <a:xfrm flipH="1">
            <a:off x="11641809" y="2960216"/>
            <a:ext cx="1160348" cy="3965"/>
          </a:xfrm>
          <a:prstGeom prst="straightConnector1">
            <a:avLst/>
          </a:prstGeom>
          <a:ln w="28575">
            <a:solidFill>
              <a:srgbClr val="F3911A"/>
            </a:solidFill>
            <a:tailEnd type="triangle"/>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10016139" y="2643101"/>
            <a:ext cx="1625669" cy="642158"/>
          </a:xfrm>
          <a:prstGeom prst="rect">
            <a:avLst/>
          </a:prstGeom>
          <a:noFill/>
          <a:ln>
            <a:solidFill>
              <a:srgbClr val="F391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8" name="Rectangle 57"/>
          <p:cNvSpPr/>
          <p:nvPr/>
        </p:nvSpPr>
        <p:spPr>
          <a:xfrm>
            <a:off x="8989760" y="3592614"/>
            <a:ext cx="1625669" cy="642158"/>
          </a:xfrm>
          <a:prstGeom prst="rect">
            <a:avLst/>
          </a:prstGeom>
          <a:noFill/>
          <a:ln>
            <a:solidFill>
              <a:srgbClr val="A73E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9" name="Rectangle 58"/>
          <p:cNvSpPr/>
          <p:nvPr/>
        </p:nvSpPr>
        <p:spPr>
          <a:xfrm>
            <a:off x="16283296" y="2707334"/>
            <a:ext cx="1625669" cy="642158"/>
          </a:xfrm>
          <a:prstGeom prst="rect">
            <a:avLst/>
          </a:prstGeom>
          <a:noFill/>
          <a:ln>
            <a:solidFill>
              <a:srgbClr val="A73E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0" name="Rectangle 59"/>
          <p:cNvSpPr/>
          <p:nvPr/>
        </p:nvSpPr>
        <p:spPr>
          <a:xfrm>
            <a:off x="8962308" y="7909109"/>
            <a:ext cx="1625669" cy="642158"/>
          </a:xfrm>
          <a:prstGeom prst="rect">
            <a:avLst/>
          </a:prstGeom>
          <a:noFill/>
          <a:ln>
            <a:solidFill>
              <a:srgbClr val="5A56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1" name="Rectangle 60"/>
          <p:cNvSpPr/>
          <p:nvPr/>
        </p:nvSpPr>
        <p:spPr>
          <a:xfrm>
            <a:off x="16357456" y="5573866"/>
            <a:ext cx="1625669" cy="642158"/>
          </a:xfrm>
          <a:prstGeom prst="rect">
            <a:avLst/>
          </a:prstGeom>
          <a:noFill/>
          <a:ln>
            <a:solidFill>
              <a:srgbClr val="A4C2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2" name="Rectangle 61"/>
          <p:cNvSpPr/>
          <p:nvPr/>
        </p:nvSpPr>
        <p:spPr>
          <a:xfrm>
            <a:off x="15356143" y="8551268"/>
            <a:ext cx="1625669" cy="642158"/>
          </a:xfrm>
          <a:prstGeom prst="rect">
            <a:avLst/>
          </a:prstGeom>
          <a:noFill/>
          <a:ln>
            <a:solidFill>
              <a:srgbClr val="2090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3" name="TextBox 62"/>
          <p:cNvSpPr txBox="1"/>
          <p:nvPr/>
        </p:nvSpPr>
        <p:spPr>
          <a:xfrm>
            <a:off x="8950278" y="7953189"/>
            <a:ext cx="1625669" cy="553998"/>
          </a:xfrm>
          <a:prstGeom prst="rect">
            <a:avLst/>
          </a:prstGeom>
          <a:noFill/>
        </p:spPr>
        <p:txBody>
          <a:bodyPr wrap="square" rtlCol="0" anchor="ctr">
            <a:spAutoFit/>
          </a:bodyPr>
          <a:lstStyle/>
          <a:p>
            <a:r>
              <a:rPr lang="en-IE" sz="1000" i="1">
                <a:latin typeface="Bahnschrift Light SemiCondensed" panose="020B0502040204020203" pitchFamily="34" charset="0"/>
              </a:rPr>
              <a:t>E.g., Provide distinct explanations of rating scale (GRADE)</a:t>
            </a:r>
          </a:p>
        </p:txBody>
      </p:sp>
      <p:sp>
        <p:nvSpPr>
          <p:cNvPr id="64" name="TextBox 63"/>
          <p:cNvSpPr txBox="1"/>
          <p:nvPr/>
        </p:nvSpPr>
        <p:spPr>
          <a:xfrm>
            <a:off x="15356143" y="8559405"/>
            <a:ext cx="1625669" cy="707886"/>
          </a:xfrm>
          <a:prstGeom prst="rect">
            <a:avLst/>
          </a:prstGeom>
          <a:noFill/>
        </p:spPr>
        <p:txBody>
          <a:bodyPr wrap="square" rtlCol="0">
            <a:spAutoFit/>
          </a:bodyPr>
          <a:lstStyle/>
          <a:p>
            <a:r>
              <a:rPr lang="en-IE" sz="1000" i="1">
                <a:latin typeface="Bahnschrift Light SemiCondensed" panose="020B0502040204020203" pitchFamily="34" charset="0"/>
              </a:rPr>
              <a:t>E.g., Provide information on nature of systematic review and standard steps</a:t>
            </a:r>
          </a:p>
          <a:p>
            <a:endParaRPr lang="en-IE" sz="1000" i="1">
              <a:latin typeface="Bahnschrift Light SemiCondensed" panose="020B0502040204020203" pitchFamily="34" charset="0"/>
            </a:endParaRPr>
          </a:p>
        </p:txBody>
      </p:sp>
      <p:sp>
        <p:nvSpPr>
          <p:cNvPr id="65" name="TextBox 64"/>
          <p:cNvSpPr txBox="1"/>
          <p:nvPr/>
        </p:nvSpPr>
        <p:spPr>
          <a:xfrm>
            <a:off x="16283297" y="5608884"/>
            <a:ext cx="1762066" cy="707886"/>
          </a:xfrm>
          <a:prstGeom prst="rect">
            <a:avLst/>
          </a:prstGeom>
          <a:noFill/>
        </p:spPr>
        <p:txBody>
          <a:bodyPr wrap="square" rtlCol="0">
            <a:spAutoFit/>
          </a:bodyPr>
          <a:lstStyle/>
          <a:p>
            <a:r>
              <a:rPr lang="en-IE" sz="1000" i="1">
                <a:latin typeface="Bahnschrift Light SemiCondensed" panose="020B0502040204020203" pitchFamily="34" charset="0"/>
              </a:rPr>
              <a:t>E.g., Include conflict of interest statements (of primary studies) &amp; summary producers</a:t>
            </a:r>
          </a:p>
          <a:p>
            <a:endParaRPr lang="en-IE" sz="1000" i="1">
              <a:latin typeface="Bahnschrift Light SemiCondensed" panose="020B0502040204020203" pitchFamily="34" charset="0"/>
            </a:endParaRPr>
          </a:p>
        </p:txBody>
      </p:sp>
      <p:sp>
        <p:nvSpPr>
          <p:cNvPr id="66" name="TextBox 65"/>
          <p:cNvSpPr txBox="1"/>
          <p:nvPr/>
        </p:nvSpPr>
        <p:spPr>
          <a:xfrm>
            <a:off x="16220487" y="2663621"/>
            <a:ext cx="1762637" cy="707886"/>
          </a:xfrm>
          <a:prstGeom prst="rect">
            <a:avLst/>
          </a:prstGeom>
          <a:noFill/>
        </p:spPr>
        <p:txBody>
          <a:bodyPr wrap="square" rtlCol="0">
            <a:spAutoFit/>
          </a:bodyPr>
          <a:lstStyle/>
          <a:p>
            <a:r>
              <a:rPr lang="en-IE" sz="1000" i="1">
                <a:latin typeface="Bahnschrift Light SemiCondensed" panose="020B0502040204020203" pitchFamily="34" charset="0"/>
              </a:rPr>
              <a:t>E.g., Give effective intervention details to help implementation (e.g., dosages, trade names, treatment duration/frequency) </a:t>
            </a:r>
          </a:p>
        </p:txBody>
      </p:sp>
      <p:sp>
        <p:nvSpPr>
          <p:cNvPr id="67" name="TextBox 66"/>
          <p:cNvSpPr txBox="1"/>
          <p:nvPr/>
        </p:nvSpPr>
        <p:spPr>
          <a:xfrm>
            <a:off x="10016138" y="2603728"/>
            <a:ext cx="1641197" cy="707886"/>
          </a:xfrm>
          <a:prstGeom prst="rect">
            <a:avLst/>
          </a:prstGeom>
          <a:noFill/>
        </p:spPr>
        <p:txBody>
          <a:bodyPr wrap="square" rtlCol="0">
            <a:spAutoFit/>
          </a:bodyPr>
          <a:lstStyle/>
          <a:p>
            <a:r>
              <a:rPr lang="en-IE" sz="1000" i="1">
                <a:latin typeface="Bahnschrift Light SemiCondensed" panose="020B0502040204020203" pitchFamily="34" charset="0"/>
              </a:rPr>
              <a:t>E.g., Use summary of findings (</a:t>
            </a:r>
            <a:r>
              <a:rPr lang="en-IE" sz="1000" i="1" err="1">
                <a:latin typeface="Bahnschrift Light SemiCondensed" panose="020B0502040204020203" pitchFamily="34" charset="0"/>
              </a:rPr>
              <a:t>SoF</a:t>
            </a:r>
            <a:r>
              <a:rPr lang="en-IE" sz="1000" i="1">
                <a:latin typeface="Bahnschrift Light SemiCondensed" panose="020B0502040204020203" pitchFamily="34" charset="0"/>
              </a:rPr>
              <a:t>) tables, allowing for qualitative data in prominent positions </a:t>
            </a:r>
          </a:p>
        </p:txBody>
      </p:sp>
      <p:sp>
        <p:nvSpPr>
          <p:cNvPr id="68" name="TextBox 67"/>
          <p:cNvSpPr txBox="1"/>
          <p:nvPr/>
        </p:nvSpPr>
        <p:spPr>
          <a:xfrm>
            <a:off x="8963737" y="3636187"/>
            <a:ext cx="1625669" cy="707886"/>
          </a:xfrm>
          <a:prstGeom prst="rect">
            <a:avLst/>
          </a:prstGeom>
          <a:noFill/>
        </p:spPr>
        <p:txBody>
          <a:bodyPr wrap="square" rtlCol="0">
            <a:spAutoFit/>
          </a:bodyPr>
          <a:lstStyle/>
          <a:p>
            <a:r>
              <a:rPr lang="en-IE" sz="1000" i="1">
                <a:latin typeface="Bahnschrift Light SemiCondensed" panose="020B0502040204020203" pitchFamily="34" charset="0"/>
              </a:rPr>
              <a:t>E.g., Flexibility in delivery (electronic/PDF, printable, not requiring internet)</a:t>
            </a:r>
          </a:p>
          <a:p>
            <a:endParaRPr lang="en-IE" sz="1000" i="1">
              <a:latin typeface="Bahnschrift Light SemiCondensed" panose="020B0502040204020203" pitchFamily="34" charset="0"/>
            </a:endParaRPr>
          </a:p>
        </p:txBody>
      </p:sp>
      <p:sp>
        <p:nvSpPr>
          <p:cNvPr id="69" name="Title 68"/>
          <p:cNvSpPr>
            <a:spLocks noGrp="1"/>
          </p:cNvSpPr>
          <p:nvPr>
            <p:ph type="title"/>
          </p:nvPr>
        </p:nvSpPr>
        <p:spPr>
          <a:xfrm>
            <a:off x="190500" y="424598"/>
            <a:ext cx="17854863" cy="2149270"/>
          </a:xfrm>
        </p:spPr>
        <p:txBody>
          <a:bodyPr/>
          <a:lstStyle/>
          <a:p>
            <a:pPr algn="ctr"/>
            <a:r>
              <a:rPr lang="en-IE"/>
              <a:t>FINDINGS FROM </a:t>
            </a:r>
            <a:br>
              <a:rPr lang="en-IE"/>
            </a:br>
            <a:r>
              <a:rPr lang="en-IE"/>
              <a:t>MIXED METHODS SYSTEMATIC REVIEW</a:t>
            </a:r>
          </a:p>
        </p:txBody>
      </p:sp>
      <p:sp>
        <p:nvSpPr>
          <p:cNvPr id="70" name="Content Placeholder 69"/>
          <p:cNvSpPr>
            <a:spLocks noGrp="1"/>
          </p:cNvSpPr>
          <p:nvPr>
            <p:ph sz="half" idx="1"/>
          </p:nvPr>
        </p:nvSpPr>
        <p:spPr>
          <a:xfrm>
            <a:off x="876301" y="2734421"/>
            <a:ext cx="8063102" cy="5960533"/>
          </a:xfrm>
        </p:spPr>
        <p:txBody>
          <a:bodyPr>
            <a:noAutofit/>
          </a:bodyPr>
          <a:lstStyle/>
          <a:p>
            <a:pPr marL="361950" indent="-361950">
              <a:spcBef>
                <a:spcPts val="0"/>
              </a:spcBef>
              <a:spcAft>
                <a:spcPts val="0"/>
              </a:spcAft>
              <a:buFont typeface="Arial" panose="020B0604020202020204" pitchFamily="34" charset="0"/>
              <a:buChar char="•"/>
            </a:pPr>
            <a:r>
              <a:rPr lang="en-IE" sz="2800"/>
              <a:t>Aim: to evaluate the effectiveness and acceptability of different evidence synthesis summary formats for those involved in guideline development groups </a:t>
            </a:r>
          </a:p>
          <a:p>
            <a:pPr marL="361950" indent="-361950">
              <a:spcBef>
                <a:spcPts val="0"/>
              </a:spcBef>
              <a:spcAft>
                <a:spcPts val="0"/>
              </a:spcAft>
              <a:buFont typeface="Arial" panose="020B0604020202020204" pitchFamily="34" charset="0"/>
              <a:buChar char="•"/>
            </a:pPr>
            <a:endParaRPr lang="en-IE" sz="2800"/>
          </a:p>
          <a:p>
            <a:pPr marL="361950" indent="-361950">
              <a:spcBef>
                <a:spcPts val="0"/>
              </a:spcBef>
              <a:spcAft>
                <a:spcPts val="0"/>
              </a:spcAft>
              <a:buFont typeface="Arial" panose="020B0604020202020204" pitchFamily="34" charset="0"/>
              <a:buChar char="•"/>
            </a:pPr>
            <a:r>
              <a:rPr lang="en-IE" sz="2800"/>
              <a:t>20 unique studies --&gt; 16 qualitative and 4 RCTs</a:t>
            </a:r>
          </a:p>
          <a:p>
            <a:pPr marL="361950" indent="-361950">
              <a:spcBef>
                <a:spcPts val="0"/>
              </a:spcBef>
              <a:spcAft>
                <a:spcPts val="0"/>
              </a:spcAft>
              <a:buFont typeface="Arial" panose="020B0604020202020204" pitchFamily="34" charset="0"/>
              <a:buChar char="•"/>
            </a:pPr>
            <a:endParaRPr lang="en-IE" sz="2800"/>
          </a:p>
          <a:p>
            <a:pPr marL="361950" indent="-361950">
              <a:spcBef>
                <a:spcPts val="0"/>
              </a:spcBef>
              <a:spcAft>
                <a:spcPts val="0"/>
              </a:spcAft>
              <a:buFont typeface="Arial" panose="020B0604020202020204" pitchFamily="34" charset="0"/>
              <a:buChar char="•"/>
            </a:pPr>
            <a:r>
              <a:rPr lang="en-IE" sz="2800"/>
              <a:t>Tested many different formats (summary of findings tables, infographics, policy briefs, interactive dashboards, etc.)</a:t>
            </a:r>
          </a:p>
          <a:p>
            <a:pPr marL="361950" indent="-361950">
              <a:spcBef>
                <a:spcPts val="0"/>
              </a:spcBef>
              <a:spcAft>
                <a:spcPts val="0"/>
              </a:spcAft>
              <a:buFont typeface="Arial" panose="020B0604020202020204" pitchFamily="34" charset="0"/>
              <a:buChar char="•"/>
            </a:pPr>
            <a:endParaRPr lang="en-IE" sz="2800"/>
          </a:p>
          <a:p>
            <a:pPr marL="361950" indent="-361950">
              <a:spcBef>
                <a:spcPts val="0"/>
              </a:spcBef>
              <a:spcAft>
                <a:spcPts val="0"/>
              </a:spcAft>
              <a:buFont typeface="Arial" panose="020B0604020202020204" pitchFamily="34" charset="0"/>
              <a:buChar char="•"/>
            </a:pPr>
            <a:r>
              <a:rPr lang="en-IE" sz="2800"/>
              <a:t>Results from studies fell into 6 main areas (right)</a:t>
            </a:r>
          </a:p>
          <a:p>
            <a:pPr marL="361950" indent="-361950">
              <a:spcBef>
                <a:spcPts val="0"/>
              </a:spcBef>
              <a:spcAft>
                <a:spcPts val="0"/>
              </a:spcAft>
              <a:buFont typeface="Arial" panose="020B0604020202020204" pitchFamily="34" charset="0"/>
              <a:buChar char="•"/>
            </a:pPr>
            <a:endParaRPr lang="en-IE" sz="2800"/>
          </a:p>
          <a:p>
            <a:pPr marL="361950" indent="-361950">
              <a:spcBef>
                <a:spcPts val="0"/>
              </a:spcBef>
              <a:spcAft>
                <a:spcPts val="0"/>
              </a:spcAft>
              <a:buFont typeface="Arial" panose="020B0604020202020204" pitchFamily="34" charset="0"/>
              <a:buChar char="•"/>
            </a:pPr>
            <a:r>
              <a:rPr lang="en-IE" sz="2800"/>
              <a:t>94 recommendations for general evidence syntheses (e.g., systematic reviews)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533400" y="9285569"/>
            <a:ext cx="18592800" cy="107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itle 1"/>
          <p:cNvSpPr>
            <a:spLocks noGrp="1"/>
          </p:cNvSpPr>
          <p:nvPr>
            <p:ph type="title"/>
          </p:nvPr>
        </p:nvSpPr>
        <p:spPr/>
        <p:txBody>
          <a:bodyPr/>
          <a:lstStyle/>
          <a:p>
            <a:r>
              <a:rPr lang="en-IE"/>
              <a:t>GROUND RULES AND TECH INTRO</a:t>
            </a:r>
          </a:p>
        </p:txBody>
      </p:sp>
      <p:sp>
        <p:nvSpPr>
          <p:cNvPr id="3" name="Content Placeholder 2"/>
          <p:cNvSpPr>
            <a:spLocks noGrp="1"/>
          </p:cNvSpPr>
          <p:nvPr>
            <p:ph sz="half" idx="1"/>
          </p:nvPr>
        </p:nvSpPr>
        <p:spPr>
          <a:xfrm>
            <a:off x="1625345" y="2734421"/>
            <a:ext cx="7314057" cy="2955179"/>
          </a:xfrm>
        </p:spPr>
        <p:txBody>
          <a:bodyPr>
            <a:normAutofit/>
          </a:bodyPr>
          <a:lstStyle/>
          <a:p>
            <a:pPr marL="361950" indent="-361950">
              <a:buFont typeface="Arial" panose="020B0604020202020204" pitchFamily="34" charset="0"/>
              <a:buChar char="•"/>
            </a:pPr>
            <a:r>
              <a:rPr lang="en-IE"/>
              <a:t>The session will be recorded</a:t>
            </a:r>
          </a:p>
          <a:p>
            <a:pPr marL="361950" indent="-361950">
              <a:buFont typeface="Arial" panose="020B0604020202020204" pitchFamily="34" charset="0"/>
              <a:buChar char="•"/>
            </a:pPr>
            <a:r>
              <a:rPr lang="en-IE"/>
              <a:t>Respect others</a:t>
            </a:r>
          </a:p>
          <a:p>
            <a:pPr marL="361950" indent="-361950">
              <a:buFont typeface="Arial" panose="020B0604020202020204" pitchFamily="34" charset="0"/>
              <a:buChar char="•"/>
            </a:pPr>
            <a:r>
              <a:rPr lang="en-IE"/>
              <a:t>Build upon ideas. Raise hand or comment in chat if you feel you aren't being heard</a:t>
            </a:r>
          </a:p>
          <a:p>
            <a:pPr marL="361950" indent="-361950">
              <a:buFont typeface="Arial" panose="020B0604020202020204" pitchFamily="34" charset="0"/>
              <a:buChar char="•"/>
            </a:pPr>
            <a:endParaRPr lang="en-IE"/>
          </a:p>
          <a:p>
            <a:pPr marL="361950" indent="-361950">
              <a:buFont typeface="Arial" panose="020B0604020202020204" pitchFamily="34" charset="0"/>
              <a:buChar char="•"/>
            </a:pPr>
            <a:endParaRPr lang="en-IE"/>
          </a:p>
        </p:txBody>
      </p:sp>
      <p:sp>
        <p:nvSpPr>
          <p:cNvPr id="12" name="Content Placeholder 2"/>
          <p:cNvSpPr>
            <a:spLocks noGrp="1"/>
          </p:cNvSpPr>
          <p:nvPr>
            <p:ph sz="half" idx="1"/>
          </p:nvPr>
        </p:nvSpPr>
        <p:spPr>
          <a:xfrm>
            <a:off x="9505567" y="2804377"/>
            <a:ext cx="7314057" cy="5960533"/>
          </a:xfrm>
        </p:spPr>
        <p:txBody>
          <a:bodyPr vert="horz" lIns="0" tIns="45720" rIns="0" bIns="45720" rtlCol="0" anchor="t">
            <a:normAutofit/>
          </a:bodyPr>
          <a:lstStyle/>
          <a:p>
            <a:pPr marL="361950" indent="-361950">
              <a:buFont typeface="Arial" panose="020B0604020202020204" pitchFamily="34" charset="0"/>
              <a:buChar char="•"/>
            </a:pPr>
            <a:r>
              <a:rPr lang="en-IE" sz="2950" dirty="0"/>
              <a:t>Each person is assigned a shape</a:t>
            </a:r>
          </a:p>
        </p:txBody>
      </p:sp>
      <p:grpSp>
        <p:nvGrpSpPr>
          <p:cNvPr id="16" name="Group 15"/>
          <p:cNvGrpSpPr/>
          <p:nvPr/>
        </p:nvGrpSpPr>
        <p:grpSpPr>
          <a:xfrm>
            <a:off x="1804603" y="5384800"/>
            <a:ext cx="6081357" cy="2743236"/>
            <a:chOff x="1729143" y="5850153"/>
            <a:chExt cx="6081357" cy="2743236"/>
          </a:xfrm>
        </p:grpSpPr>
        <p:pic>
          <p:nvPicPr>
            <p:cNvPr id="10" name="Picture 9"/>
            <p:cNvPicPr>
              <a:picLocks noChangeAspect="1"/>
            </p:cNvPicPr>
            <p:nvPr/>
          </p:nvPicPr>
          <p:blipFill rotWithShape="1">
            <a:blip r:embed="rId3"/>
            <a:srcRect l="76926" t="75464" r="11889" b="10972"/>
            <a:stretch/>
          </p:blipFill>
          <p:spPr>
            <a:xfrm>
              <a:off x="3635416" y="5850153"/>
              <a:ext cx="4175084" cy="1789323"/>
            </a:xfrm>
            <a:prstGeom prst="rect">
              <a:avLst/>
            </a:prstGeom>
          </p:spPr>
        </p:pic>
        <p:pic>
          <p:nvPicPr>
            <p:cNvPr id="14" name="Picture 13"/>
            <p:cNvPicPr>
              <a:picLocks noChangeAspect="1"/>
            </p:cNvPicPr>
            <p:nvPr/>
          </p:nvPicPr>
          <p:blipFill>
            <a:blip r:embed="rId4"/>
            <a:stretch>
              <a:fillRect/>
            </a:stretch>
          </p:blipFill>
          <p:spPr>
            <a:xfrm>
              <a:off x="4791835" y="7614103"/>
              <a:ext cx="1656323" cy="979286"/>
            </a:xfrm>
            <a:prstGeom prst="rect">
              <a:avLst/>
            </a:prstGeom>
          </p:spPr>
        </p:pic>
        <p:pic>
          <p:nvPicPr>
            <p:cNvPr id="15" name="Picture 14"/>
            <p:cNvPicPr>
              <a:picLocks noChangeAspect="1"/>
            </p:cNvPicPr>
            <p:nvPr/>
          </p:nvPicPr>
          <p:blipFill>
            <a:blip r:embed="rId5"/>
            <a:stretch>
              <a:fillRect/>
            </a:stretch>
          </p:blipFill>
          <p:spPr>
            <a:xfrm>
              <a:off x="1729143" y="7620100"/>
              <a:ext cx="1656322" cy="967292"/>
            </a:xfrm>
            <a:prstGeom prst="rect">
              <a:avLst/>
            </a:prstGeom>
          </p:spPr>
        </p:pic>
      </p:grpSp>
      <p:pic>
        <p:nvPicPr>
          <p:cNvPr id="1026" name="Picture 1" descr="image001"/>
          <p:cNvPicPr>
            <a:picLocks noChangeAspect="1" noChangeArrowheads="1"/>
          </p:cNvPicPr>
          <p:nvPr/>
        </p:nvPicPr>
        <p:blipFill rotWithShape="1">
          <a:blip r:embed="rId6">
            <a:extLst>
              <a:ext uri="{28A0092B-C50C-407E-A947-70E740481C1C}">
                <a14:useLocalDpi xmlns:a14="http://schemas.microsoft.com/office/drawing/2010/main" val="0"/>
              </a:ext>
            </a:extLst>
          </a:blip>
          <a:srcRect l="26858" r="48969"/>
          <a:stretch/>
        </p:blipFill>
        <p:spPr bwMode="auto">
          <a:xfrm>
            <a:off x="11952363" y="4775200"/>
            <a:ext cx="1566419" cy="1467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rotWithShape="1">
          <a:blip r:embed="rId7"/>
          <a:srcRect l="15744" t="6640" r="65714" b="83927"/>
          <a:stretch/>
        </p:blipFill>
        <p:spPr>
          <a:xfrm>
            <a:off x="10248900" y="3466113"/>
            <a:ext cx="6781800" cy="1219201"/>
          </a:xfrm>
          <a:prstGeom prst="rect">
            <a:avLst/>
          </a:prstGeom>
        </p:spPr>
      </p:pic>
      <p:pic>
        <p:nvPicPr>
          <p:cNvPr id="11" name="Picture 10"/>
          <p:cNvPicPr>
            <a:picLocks noChangeAspect="1"/>
          </p:cNvPicPr>
          <p:nvPr/>
        </p:nvPicPr>
        <p:blipFill rotWithShape="1">
          <a:blip r:embed="rId8">
            <a:extLst>
              <a:ext uri="{BEBA8EAE-BF5A-486C-A8C5-ECC9F3942E4B}">
                <a14:imgProps xmlns:a14="http://schemas.microsoft.com/office/drawing/2010/main">
                  <a14:imgLayer r:embed="rId9">
                    <a14:imgEffect>
                      <a14:backgroundRemoval t="6043" b="30951" l="15547" r="34453"/>
                    </a14:imgEffect>
                  </a14:imgLayer>
                </a14:imgProps>
              </a:ext>
            </a:extLst>
          </a:blip>
          <a:srcRect l="26250" t="6485" r="68541" b="68865"/>
          <a:stretch/>
        </p:blipFill>
        <p:spPr>
          <a:xfrm>
            <a:off x="14201197" y="3466113"/>
            <a:ext cx="1905000" cy="3186113"/>
          </a:xfrm>
          <a:prstGeom prst="rect">
            <a:avLst/>
          </a:prstGeom>
        </p:spPr>
      </p:pic>
    </p:spTree>
    <p:extLst>
      <p:ext uri="{BB962C8B-B14F-4D97-AF65-F5344CB8AC3E}">
        <p14:creationId xmlns:p14="http://schemas.microsoft.com/office/powerpoint/2010/main" val="3893273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Title 17"/>
          <p:cNvSpPr>
            <a:spLocks noGrp="1"/>
          </p:cNvSpPr>
          <p:nvPr>
            <p:ph type="title"/>
          </p:nvPr>
        </p:nvSpPr>
        <p:spPr>
          <a:xfrm>
            <a:off x="-29240" y="0"/>
            <a:ext cx="18059400" cy="1117600"/>
          </a:xfrm>
        </p:spPr>
        <p:txBody>
          <a:bodyPr>
            <a:normAutofit/>
          </a:bodyPr>
          <a:lstStyle/>
          <a:p>
            <a:pPr algn="ctr"/>
            <a:r>
              <a:rPr lang="en-IE" sz="6000"/>
              <a:t>RECOMMENDATIONS WITH MIXED METHODS SUPPORT</a:t>
            </a:r>
          </a:p>
        </p:txBody>
      </p:sp>
      <p:sp>
        <p:nvSpPr>
          <p:cNvPr id="20" name="Rounded Rectangle 19"/>
          <p:cNvSpPr/>
          <p:nvPr/>
        </p:nvSpPr>
        <p:spPr>
          <a:xfrm>
            <a:off x="453660" y="5156200"/>
            <a:ext cx="4094325" cy="1656000"/>
          </a:xfrm>
          <a:prstGeom prst="roundRect">
            <a:avLst/>
          </a:prstGeom>
          <a:solidFill>
            <a:srgbClr val="5A5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800">
                <a:effectLst>
                  <a:outerShdw blurRad="38100" dist="38100" dir="2700000" algn="tl">
                    <a:srgbClr val="000000">
                      <a:alpha val="43137"/>
                    </a:srgbClr>
                  </a:outerShdw>
                </a:effectLst>
              </a:rPr>
              <a:t>Include quality assessment of evidence/study quality</a:t>
            </a:r>
          </a:p>
        </p:txBody>
      </p:sp>
      <p:sp>
        <p:nvSpPr>
          <p:cNvPr id="21" name="Rounded Rectangle 20"/>
          <p:cNvSpPr/>
          <p:nvPr/>
        </p:nvSpPr>
        <p:spPr>
          <a:xfrm>
            <a:off x="453660" y="7366000"/>
            <a:ext cx="4094325" cy="1656000"/>
          </a:xfrm>
          <a:prstGeom prst="roundRect">
            <a:avLst/>
          </a:prstGeom>
          <a:solidFill>
            <a:srgbClr val="5A5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E" sz="2800">
                <a:effectLst>
                  <a:outerShdw blurRad="38100" dist="38100" dir="2700000" algn="tl">
                    <a:srgbClr val="000000">
                      <a:alpha val="43137"/>
                    </a:srgbClr>
                  </a:outerShdw>
                </a:effectLst>
              </a:rPr>
              <a:t>Detail how authors arrived at assessments of quality</a:t>
            </a:r>
          </a:p>
        </p:txBody>
      </p:sp>
      <p:sp>
        <p:nvSpPr>
          <p:cNvPr id="22" name="Rounded Rectangle 21"/>
          <p:cNvSpPr/>
          <p:nvPr/>
        </p:nvSpPr>
        <p:spPr>
          <a:xfrm>
            <a:off x="10289045" y="4810060"/>
            <a:ext cx="4094325" cy="1656000"/>
          </a:xfrm>
          <a:prstGeom prst="roundRect">
            <a:avLst/>
          </a:prstGeom>
          <a:solidFill>
            <a:srgbClr val="2090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pPr>
            <a:r>
              <a:rPr lang="en-IE" sz="24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Provide information on nature of systematic review and standard steps</a:t>
            </a:r>
          </a:p>
        </p:txBody>
      </p:sp>
      <p:sp>
        <p:nvSpPr>
          <p:cNvPr id="25" name="Rounded Rectangle 24"/>
          <p:cNvSpPr/>
          <p:nvPr/>
        </p:nvSpPr>
        <p:spPr>
          <a:xfrm>
            <a:off x="10289045" y="2968158"/>
            <a:ext cx="4094325" cy="1656000"/>
          </a:xfrm>
          <a:prstGeom prst="roundRect">
            <a:avLst/>
          </a:prstGeom>
          <a:solidFill>
            <a:srgbClr val="2090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pPr>
            <a:r>
              <a:rPr lang="en-IE" sz="2800">
                <a:effectLst>
                  <a:outerShdw blurRad="38100" dist="38100" dir="2700000" algn="tl">
                    <a:srgbClr val="000000">
                      <a:alpha val="43137"/>
                    </a:srgbClr>
                  </a:outerShdw>
                </a:effectLst>
              </a:rPr>
              <a:t>Provide interpretation of statistical results</a:t>
            </a:r>
            <a:endParaRPr lang="en-IE" sz="28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Rounded Rectangle 27"/>
          <p:cNvSpPr/>
          <p:nvPr/>
        </p:nvSpPr>
        <p:spPr>
          <a:xfrm>
            <a:off x="458090" y="2946400"/>
            <a:ext cx="4094325" cy="1656000"/>
          </a:xfrm>
          <a:prstGeom prst="roundRect">
            <a:avLst/>
          </a:prstGeom>
          <a:solidFill>
            <a:srgbClr val="5A5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E" sz="2800">
                <a:effectLst>
                  <a:outerShdw blurRad="38100" dist="38100" dir="2700000" algn="tl">
                    <a:srgbClr val="000000">
                      <a:alpha val="43137"/>
                    </a:srgbClr>
                  </a:outerShdw>
                </a:effectLst>
              </a:rPr>
              <a:t>Provide distinct explanations of rating scale (GRADE)</a:t>
            </a:r>
          </a:p>
        </p:txBody>
      </p:sp>
      <p:sp>
        <p:nvSpPr>
          <p:cNvPr id="8" name="Rounded Rectangle 7"/>
          <p:cNvSpPr/>
          <p:nvPr/>
        </p:nvSpPr>
        <p:spPr>
          <a:xfrm>
            <a:off x="10313290" y="6651962"/>
            <a:ext cx="4094325" cy="1656000"/>
          </a:xfrm>
          <a:prstGeom prst="roundRect">
            <a:avLst/>
          </a:prstGeom>
          <a:solidFill>
            <a:srgbClr val="2090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pPr>
            <a:r>
              <a:rPr lang="en-IE" sz="2800">
                <a:effectLst>
                  <a:outerShdw blurRad="38100" dist="38100" dir="2700000" algn="tl">
                    <a:srgbClr val="000000">
                      <a:alpha val="43137"/>
                    </a:srgbClr>
                  </a:outerShdw>
                </a:effectLst>
              </a:rPr>
              <a:t>Define statistical terms</a:t>
            </a:r>
            <a:endParaRPr lang="en-IE" sz="28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itle 17"/>
          <p:cNvSpPr txBox="1">
            <a:spLocks/>
          </p:cNvSpPr>
          <p:nvPr/>
        </p:nvSpPr>
        <p:spPr>
          <a:xfrm>
            <a:off x="-29240" y="965200"/>
            <a:ext cx="18059400" cy="1117600"/>
          </a:xfrm>
          <a:prstGeom prst="rect">
            <a:avLst/>
          </a:prstGeom>
        </p:spPr>
        <p:txBody>
          <a:bodyPr vert="horz" lIns="91440" tIns="45720" rIns="91440" bIns="45720" rtlCol="0" anchor="b">
            <a:normAutofit/>
          </a:bodyPr>
          <a:lstStyle>
            <a:lvl1pPr marL="0" algn="l" defTabSz="1354501" rtl="0" eaLnBrk="1" latinLnBrk="0" hangingPunct="1">
              <a:lnSpc>
                <a:spcPct val="85000"/>
              </a:lnSpc>
              <a:spcBef>
                <a:spcPct val="0"/>
              </a:spcBef>
              <a:buNone/>
              <a:defRPr sz="7110" kern="1200" spc="-74" baseline="0">
                <a:solidFill>
                  <a:schemeClr val="tx1">
                    <a:lumMod val="75000"/>
                    <a:lumOff val="25000"/>
                  </a:schemeClr>
                </a:solidFill>
                <a:latin typeface="+mj-lt"/>
                <a:ea typeface="+mj-ea"/>
                <a:cs typeface="+mj-cs"/>
              </a:defRPr>
            </a:lvl1pPr>
          </a:lstStyle>
          <a:p>
            <a:pPr algn="ctr"/>
            <a:r>
              <a:rPr lang="en-IE" sz="3200" b="1" i="1"/>
              <a:t>Please use your shape to mark the items that you agree with</a:t>
            </a:r>
            <a:r>
              <a:rPr lang="en-IE" sz="3200" i="1"/>
              <a:t>. </a:t>
            </a:r>
          </a:p>
          <a:p>
            <a:pPr algn="ctr"/>
            <a:r>
              <a:rPr lang="en-IE" sz="3200" i="1"/>
              <a:t>Feel free to add text near those you have questions or comments about. </a:t>
            </a:r>
          </a:p>
        </p:txBody>
      </p:sp>
      <p:sp>
        <p:nvSpPr>
          <p:cNvPr id="12" name="Title 17"/>
          <p:cNvSpPr txBox="1">
            <a:spLocks/>
          </p:cNvSpPr>
          <p:nvPr/>
        </p:nvSpPr>
        <p:spPr>
          <a:xfrm>
            <a:off x="9754490" y="1786528"/>
            <a:ext cx="4980862" cy="1117600"/>
          </a:xfrm>
          <a:prstGeom prst="rect">
            <a:avLst/>
          </a:prstGeom>
        </p:spPr>
        <p:txBody>
          <a:bodyPr vert="horz" lIns="91440" tIns="45720" rIns="91440" bIns="45720" rtlCol="0" anchor="b">
            <a:normAutofit/>
          </a:bodyPr>
          <a:lstStyle>
            <a:lvl1pPr marL="0" algn="l" defTabSz="1354501" rtl="0" eaLnBrk="1" latinLnBrk="0" hangingPunct="1">
              <a:lnSpc>
                <a:spcPct val="85000"/>
              </a:lnSpc>
              <a:spcBef>
                <a:spcPct val="0"/>
              </a:spcBef>
              <a:buNone/>
              <a:defRPr sz="7110" kern="1200" spc="-74" baseline="0">
                <a:solidFill>
                  <a:schemeClr val="tx1">
                    <a:lumMod val="75000"/>
                    <a:lumOff val="25000"/>
                  </a:schemeClr>
                </a:solidFill>
                <a:latin typeface="+mj-lt"/>
                <a:ea typeface="+mj-ea"/>
                <a:cs typeface="+mj-cs"/>
              </a:defRPr>
            </a:lvl1pPr>
          </a:lstStyle>
          <a:p>
            <a:pPr algn="ctr"/>
            <a:r>
              <a:rPr lang="en-IE" sz="3200" b="1" i="1"/>
              <a:t>Knowledge required theme</a:t>
            </a:r>
            <a:endParaRPr lang="en-IE" sz="3200" i="1"/>
          </a:p>
        </p:txBody>
      </p:sp>
      <p:sp>
        <p:nvSpPr>
          <p:cNvPr id="13" name="Title 17"/>
          <p:cNvSpPr txBox="1">
            <a:spLocks/>
          </p:cNvSpPr>
          <p:nvPr/>
        </p:nvSpPr>
        <p:spPr>
          <a:xfrm>
            <a:off x="10391" y="1786528"/>
            <a:ext cx="4980862" cy="1117600"/>
          </a:xfrm>
          <a:prstGeom prst="rect">
            <a:avLst/>
          </a:prstGeom>
        </p:spPr>
        <p:txBody>
          <a:bodyPr vert="horz" lIns="91440" tIns="45720" rIns="91440" bIns="45720" rtlCol="0" anchor="b">
            <a:normAutofit/>
          </a:bodyPr>
          <a:lstStyle>
            <a:lvl1pPr marL="0" algn="l" defTabSz="1354501" rtl="0" eaLnBrk="1" latinLnBrk="0" hangingPunct="1">
              <a:lnSpc>
                <a:spcPct val="85000"/>
              </a:lnSpc>
              <a:spcBef>
                <a:spcPct val="0"/>
              </a:spcBef>
              <a:buNone/>
              <a:defRPr sz="7110" kern="1200" spc="-74" baseline="0">
                <a:solidFill>
                  <a:schemeClr val="tx1">
                    <a:lumMod val="75000"/>
                    <a:lumOff val="25000"/>
                  </a:schemeClr>
                </a:solidFill>
                <a:latin typeface="+mj-lt"/>
                <a:ea typeface="+mj-ea"/>
                <a:cs typeface="+mj-cs"/>
              </a:defRPr>
            </a:lvl1pPr>
          </a:lstStyle>
          <a:p>
            <a:pPr algn="ctr"/>
            <a:r>
              <a:rPr lang="en-IE" sz="3200" b="1" i="1"/>
              <a:t>Quality of evidence theme</a:t>
            </a:r>
            <a:endParaRPr lang="en-IE" sz="3200" i="1"/>
          </a:p>
        </p:txBody>
      </p:sp>
      <p:sp>
        <p:nvSpPr>
          <p:cNvPr id="14" name="Rounded Rectangle 13"/>
          <p:cNvSpPr/>
          <p:nvPr/>
        </p:nvSpPr>
        <p:spPr>
          <a:xfrm>
            <a:off x="10337535" y="8468464"/>
            <a:ext cx="4094325" cy="1656000"/>
          </a:xfrm>
          <a:prstGeom prst="roundRect">
            <a:avLst/>
          </a:prstGeom>
          <a:solidFill>
            <a:srgbClr val="2090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600"/>
              </a:spcAft>
            </a:pPr>
            <a:r>
              <a:rPr lang="en-IE" sz="3200">
                <a:effectLst>
                  <a:outerShdw blurRad="38100" dist="38100" dir="2700000" algn="tl">
                    <a:srgbClr val="000000">
                      <a:alpha val="43137"/>
                    </a:srgbClr>
                  </a:outerShdw>
                </a:effectLst>
              </a:rPr>
              <a:t>Avoid field-specific jargon*</a:t>
            </a:r>
            <a:endParaRPr lang="en-IE" sz="32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3807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Title 17"/>
          <p:cNvSpPr>
            <a:spLocks noGrp="1"/>
          </p:cNvSpPr>
          <p:nvPr>
            <p:ph type="title"/>
          </p:nvPr>
        </p:nvSpPr>
        <p:spPr>
          <a:xfrm>
            <a:off x="-29240" y="0"/>
            <a:ext cx="18059400" cy="1117600"/>
          </a:xfrm>
        </p:spPr>
        <p:txBody>
          <a:bodyPr>
            <a:normAutofit/>
          </a:bodyPr>
          <a:lstStyle/>
          <a:p>
            <a:pPr algn="ctr"/>
            <a:r>
              <a:rPr lang="en-IE" sz="6000"/>
              <a:t>RECOMMENDATIONS WITH MIXED METHODS SUPPORT</a:t>
            </a:r>
          </a:p>
        </p:txBody>
      </p:sp>
      <p:sp>
        <p:nvSpPr>
          <p:cNvPr id="20" name="Rounded Rectangle 19"/>
          <p:cNvSpPr/>
          <p:nvPr/>
        </p:nvSpPr>
        <p:spPr>
          <a:xfrm>
            <a:off x="7505700" y="3175000"/>
            <a:ext cx="3168000" cy="1656000"/>
          </a:xfrm>
          <a:prstGeom prst="roundRect">
            <a:avLst/>
          </a:prstGeom>
          <a:solidFill>
            <a:srgbClr val="F39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a:effectLst>
                  <a:outerShdw blurRad="38100" dist="38100" dir="2700000" algn="tl">
                    <a:srgbClr val="000000">
                      <a:alpha val="43137"/>
                    </a:srgbClr>
                  </a:outerShdw>
                </a:effectLst>
              </a:rPr>
              <a:t>Brief narrative report</a:t>
            </a:r>
          </a:p>
        </p:txBody>
      </p:sp>
      <p:sp>
        <p:nvSpPr>
          <p:cNvPr id="21" name="Rounded Rectangle 20"/>
          <p:cNvSpPr/>
          <p:nvPr/>
        </p:nvSpPr>
        <p:spPr>
          <a:xfrm>
            <a:off x="13830300" y="3184451"/>
            <a:ext cx="3168000" cy="1656000"/>
          </a:xfrm>
          <a:prstGeom prst="roundRect">
            <a:avLst/>
          </a:prstGeom>
          <a:solidFill>
            <a:srgbClr val="F39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E" sz="3600">
                <a:effectLst>
                  <a:outerShdw blurRad="38100" dist="38100" dir="2700000" algn="tl">
                    <a:srgbClr val="000000">
                      <a:alpha val="43137"/>
                    </a:srgbClr>
                  </a:outerShdw>
                </a:effectLst>
              </a:rPr>
              <a:t>Summary of Findings (</a:t>
            </a:r>
            <a:r>
              <a:rPr lang="en-IE" sz="3600" err="1">
                <a:effectLst>
                  <a:outerShdw blurRad="38100" dist="38100" dir="2700000" algn="tl">
                    <a:srgbClr val="000000">
                      <a:alpha val="43137"/>
                    </a:srgbClr>
                  </a:outerShdw>
                </a:effectLst>
              </a:rPr>
              <a:t>SoF</a:t>
            </a:r>
            <a:r>
              <a:rPr lang="en-IE" sz="3600">
                <a:effectLst>
                  <a:outerShdw blurRad="38100" dist="38100" dir="2700000" algn="tl">
                    <a:srgbClr val="000000">
                      <a:alpha val="43137"/>
                    </a:srgbClr>
                  </a:outerShdw>
                </a:effectLst>
              </a:rPr>
              <a:t>) tables</a:t>
            </a:r>
          </a:p>
        </p:txBody>
      </p:sp>
      <p:sp>
        <p:nvSpPr>
          <p:cNvPr id="28" name="Rounded Rectangle 27"/>
          <p:cNvSpPr/>
          <p:nvPr/>
        </p:nvSpPr>
        <p:spPr>
          <a:xfrm>
            <a:off x="1181100" y="3184451"/>
            <a:ext cx="3168000" cy="1656000"/>
          </a:xfrm>
          <a:prstGeom prst="roundRect">
            <a:avLst/>
          </a:prstGeom>
          <a:solidFill>
            <a:srgbClr val="F39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E" sz="3600">
                <a:effectLst>
                  <a:outerShdw blurRad="38100" dist="38100" dir="2700000" algn="tl">
                    <a:srgbClr val="000000">
                      <a:alpha val="43137"/>
                    </a:srgbClr>
                  </a:outerShdw>
                </a:effectLst>
              </a:rPr>
              <a:t>Structured</a:t>
            </a:r>
          </a:p>
        </p:txBody>
      </p:sp>
      <p:sp>
        <p:nvSpPr>
          <p:cNvPr id="9" name="Title 17"/>
          <p:cNvSpPr txBox="1">
            <a:spLocks/>
          </p:cNvSpPr>
          <p:nvPr/>
        </p:nvSpPr>
        <p:spPr>
          <a:xfrm>
            <a:off x="-29240" y="942300"/>
            <a:ext cx="18059400" cy="1117600"/>
          </a:xfrm>
          <a:prstGeom prst="rect">
            <a:avLst/>
          </a:prstGeom>
        </p:spPr>
        <p:txBody>
          <a:bodyPr vert="horz" lIns="91440" tIns="45720" rIns="91440" bIns="45720" rtlCol="0" anchor="b">
            <a:normAutofit/>
          </a:bodyPr>
          <a:lstStyle>
            <a:lvl1pPr marL="0" algn="l" defTabSz="1354501" rtl="0" eaLnBrk="1" latinLnBrk="0" hangingPunct="1">
              <a:lnSpc>
                <a:spcPct val="85000"/>
              </a:lnSpc>
              <a:spcBef>
                <a:spcPct val="0"/>
              </a:spcBef>
              <a:buNone/>
              <a:defRPr sz="7110" kern="1200" spc="-74" baseline="0">
                <a:solidFill>
                  <a:schemeClr val="tx1">
                    <a:lumMod val="75000"/>
                    <a:lumOff val="25000"/>
                  </a:schemeClr>
                </a:solidFill>
                <a:latin typeface="+mj-lt"/>
                <a:ea typeface="+mj-ea"/>
                <a:cs typeface="+mj-cs"/>
              </a:defRPr>
            </a:lvl1pPr>
          </a:lstStyle>
          <a:p>
            <a:pPr algn="ctr"/>
            <a:r>
              <a:rPr lang="en-IE" sz="3200" b="1" i="1"/>
              <a:t>Please use your shape to mark the items that you agree with</a:t>
            </a:r>
            <a:r>
              <a:rPr lang="en-IE" sz="3200" i="1"/>
              <a:t>. </a:t>
            </a:r>
          </a:p>
          <a:p>
            <a:pPr algn="ctr"/>
            <a:r>
              <a:rPr lang="en-IE" sz="3200" i="1"/>
              <a:t>Feel free to add text near those you have questions or comments about. </a:t>
            </a:r>
          </a:p>
        </p:txBody>
      </p:sp>
      <p:sp>
        <p:nvSpPr>
          <p:cNvPr id="11" name="Title 17"/>
          <p:cNvSpPr txBox="1">
            <a:spLocks/>
          </p:cNvSpPr>
          <p:nvPr/>
        </p:nvSpPr>
        <p:spPr>
          <a:xfrm>
            <a:off x="1257300" y="2057400"/>
            <a:ext cx="15817199" cy="1117600"/>
          </a:xfrm>
          <a:prstGeom prst="rect">
            <a:avLst/>
          </a:prstGeom>
        </p:spPr>
        <p:txBody>
          <a:bodyPr vert="horz" lIns="91440" tIns="45720" rIns="91440" bIns="45720" rtlCol="0" anchor="b">
            <a:normAutofit/>
          </a:bodyPr>
          <a:lstStyle>
            <a:lvl1pPr marL="0" algn="l" defTabSz="1354501" rtl="0" eaLnBrk="1" latinLnBrk="0" hangingPunct="1">
              <a:lnSpc>
                <a:spcPct val="85000"/>
              </a:lnSpc>
              <a:spcBef>
                <a:spcPct val="0"/>
              </a:spcBef>
              <a:buNone/>
              <a:defRPr sz="7110" kern="1200" spc="-74" baseline="0">
                <a:solidFill>
                  <a:schemeClr val="tx1">
                    <a:lumMod val="75000"/>
                    <a:lumOff val="25000"/>
                  </a:schemeClr>
                </a:solidFill>
                <a:latin typeface="+mj-lt"/>
                <a:ea typeface="+mj-ea"/>
                <a:cs typeface="+mj-cs"/>
              </a:defRPr>
            </a:lvl1pPr>
          </a:lstStyle>
          <a:p>
            <a:pPr algn="ctr"/>
            <a:r>
              <a:rPr lang="en-IE" sz="3200" b="1" i="1"/>
              <a:t>Presenting information theme</a:t>
            </a:r>
            <a:endParaRPr lang="en-IE" sz="3200" i="1"/>
          </a:p>
        </p:txBody>
      </p:sp>
    </p:spTree>
    <p:extLst>
      <p:ext uri="{BB962C8B-B14F-4D97-AF65-F5344CB8AC3E}">
        <p14:creationId xmlns:p14="http://schemas.microsoft.com/office/powerpoint/2010/main" val="2899828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Title 17"/>
          <p:cNvSpPr>
            <a:spLocks noGrp="1"/>
          </p:cNvSpPr>
          <p:nvPr>
            <p:ph type="title"/>
          </p:nvPr>
        </p:nvSpPr>
        <p:spPr>
          <a:xfrm>
            <a:off x="0" y="0"/>
            <a:ext cx="18059400" cy="1117600"/>
          </a:xfrm>
        </p:spPr>
        <p:txBody>
          <a:bodyPr>
            <a:normAutofit/>
          </a:bodyPr>
          <a:lstStyle/>
          <a:p>
            <a:pPr algn="ctr"/>
            <a:r>
              <a:rPr lang="en-IE" sz="6000"/>
              <a:t>RECOMMENDATIONS WITH STRONG SUPPORT</a:t>
            </a:r>
          </a:p>
        </p:txBody>
      </p:sp>
      <p:sp>
        <p:nvSpPr>
          <p:cNvPr id="20" name="Rounded Rectangle 19"/>
          <p:cNvSpPr/>
          <p:nvPr/>
        </p:nvSpPr>
        <p:spPr>
          <a:xfrm>
            <a:off x="342900" y="2260600"/>
            <a:ext cx="3600000" cy="1219200"/>
          </a:xfrm>
          <a:prstGeom prst="roundRect">
            <a:avLst/>
          </a:prstGeom>
          <a:solidFill>
            <a:srgbClr val="F39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pPr>
            <a:r>
              <a:rPr lang="en-IE" sz="28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Give publication date</a:t>
            </a:r>
          </a:p>
        </p:txBody>
      </p:sp>
      <p:sp>
        <p:nvSpPr>
          <p:cNvPr id="21" name="Rounded Rectangle 20"/>
          <p:cNvSpPr/>
          <p:nvPr/>
        </p:nvSpPr>
        <p:spPr>
          <a:xfrm>
            <a:off x="4981585" y="2260600"/>
            <a:ext cx="3600000" cy="1219200"/>
          </a:xfrm>
          <a:prstGeom prst="roundRect">
            <a:avLst/>
          </a:prstGeom>
          <a:solidFill>
            <a:srgbClr val="F39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600"/>
              </a:spcAft>
            </a:pPr>
            <a:r>
              <a:rPr lang="en-IE" sz="28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Detail key messages  </a:t>
            </a:r>
          </a:p>
        </p:txBody>
      </p:sp>
      <p:sp>
        <p:nvSpPr>
          <p:cNvPr id="22" name="Rounded Rectangle 21"/>
          <p:cNvSpPr/>
          <p:nvPr/>
        </p:nvSpPr>
        <p:spPr>
          <a:xfrm>
            <a:off x="14254276" y="2260600"/>
            <a:ext cx="3600000" cy="1219200"/>
          </a:xfrm>
          <a:prstGeom prst="roundRect">
            <a:avLst/>
          </a:prstGeom>
          <a:solidFill>
            <a:srgbClr val="F39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600"/>
              </a:spcAft>
            </a:pPr>
            <a:r>
              <a:rPr lang="en-IE" sz="2800">
                <a:effectLst>
                  <a:outerShdw blurRad="38100" dist="38100" dir="2700000" algn="tl">
                    <a:srgbClr val="000000">
                      <a:alpha val="43137"/>
                    </a:srgbClr>
                  </a:outerShdw>
                </a:effectLst>
              </a:rPr>
              <a:t>Plain language</a:t>
            </a:r>
            <a:endParaRPr lang="en-IE" sz="28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Rounded Rectangle 22"/>
          <p:cNvSpPr/>
          <p:nvPr/>
        </p:nvSpPr>
        <p:spPr>
          <a:xfrm>
            <a:off x="9580149" y="4987109"/>
            <a:ext cx="3600000" cy="1219200"/>
          </a:xfrm>
          <a:prstGeom prst="roundRect">
            <a:avLst/>
          </a:prstGeom>
          <a:solidFill>
            <a:srgbClr val="F39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E" sz="2800">
                <a:effectLst>
                  <a:outerShdw blurRad="38100" dist="38100" dir="2700000" algn="tl">
                    <a:srgbClr val="000000">
                      <a:alpha val="43137"/>
                    </a:srgbClr>
                  </a:outerShdw>
                </a:effectLst>
              </a:rPr>
              <a:t>Avoid repetition</a:t>
            </a:r>
          </a:p>
        </p:txBody>
      </p:sp>
      <p:sp>
        <p:nvSpPr>
          <p:cNvPr id="24" name="Rounded Rectangle 23"/>
          <p:cNvSpPr/>
          <p:nvPr/>
        </p:nvSpPr>
        <p:spPr>
          <a:xfrm>
            <a:off x="9593937" y="8111309"/>
            <a:ext cx="3600000" cy="1219200"/>
          </a:xfrm>
          <a:prstGeom prst="roundRect">
            <a:avLst/>
          </a:prstGeom>
          <a:solidFill>
            <a:srgbClr val="F39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E" sz="2800">
                <a:effectLst>
                  <a:outerShdw blurRad="38100" dist="38100" dir="2700000" algn="tl">
                    <a:srgbClr val="000000">
                      <a:alpha val="43137"/>
                    </a:srgbClr>
                  </a:outerShdw>
                </a:effectLst>
              </a:rPr>
              <a:t>Don’t break tables over multiple pages</a:t>
            </a:r>
          </a:p>
        </p:txBody>
      </p:sp>
      <p:sp>
        <p:nvSpPr>
          <p:cNvPr id="25" name="Rounded Rectangle 24"/>
          <p:cNvSpPr/>
          <p:nvPr/>
        </p:nvSpPr>
        <p:spPr>
          <a:xfrm>
            <a:off x="9624949" y="2260600"/>
            <a:ext cx="3600000" cy="1219200"/>
          </a:xfrm>
          <a:prstGeom prst="roundRect">
            <a:avLst/>
          </a:prstGeom>
          <a:solidFill>
            <a:srgbClr val="F39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600"/>
              </a:spcAft>
            </a:pPr>
            <a:r>
              <a:rPr lang="en-IE" sz="2800">
                <a:effectLst>
                  <a:outerShdw blurRad="38100" dist="38100" dir="2700000" algn="tl">
                    <a:srgbClr val="000000">
                      <a:alpha val="43137"/>
                    </a:srgbClr>
                  </a:outerShdw>
                </a:effectLst>
              </a:rPr>
              <a:t>Give PICOS information</a:t>
            </a:r>
            <a:endParaRPr lang="en-IE" sz="28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Rounded Rectangle 25"/>
          <p:cNvSpPr/>
          <p:nvPr/>
        </p:nvSpPr>
        <p:spPr>
          <a:xfrm>
            <a:off x="4941464" y="4987109"/>
            <a:ext cx="3600000" cy="1219200"/>
          </a:xfrm>
          <a:prstGeom prst="roundRect">
            <a:avLst/>
          </a:prstGeom>
          <a:solidFill>
            <a:srgbClr val="F39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E" sz="2800">
                <a:effectLst>
                  <a:outerShdw blurRad="38100" dist="38100" dir="2700000" algn="tl">
                    <a:srgbClr val="000000">
                      <a:alpha val="43137"/>
                    </a:srgbClr>
                  </a:outerShdw>
                </a:effectLst>
              </a:rPr>
              <a:t>Concise</a:t>
            </a:r>
          </a:p>
        </p:txBody>
      </p:sp>
      <p:sp>
        <p:nvSpPr>
          <p:cNvPr id="27" name="Rounded Rectangle 26"/>
          <p:cNvSpPr/>
          <p:nvPr/>
        </p:nvSpPr>
        <p:spPr>
          <a:xfrm>
            <a:off x="14204797" y="4987109"/>
            <a:ext cx="3600000" cy="1219200"/>
          </a:xfrm>
          <a:prstGeom prst="roundRect">
            <a:avLst/>
          </a:prstGeom>
          <a:solidFill>
            <a:srgbClr val="F39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E" sz="2800">
                <a:effectLst>
                  <a:outerShdw blurRad="38100" dist="38100" dir="2700000" algn="tl">
                    <a:srgbClr val="000000">
                      <a:alpha val="43137"/>
                    </a:srgbClr>
                  </a:outerShdw>
                </a:effectLst>
              </a:rPr>
              <a:t>Use bullet points</a:t>
            </a:r>
          </a:p>
        </p:txBody>
      </p:sp>
      <p:sp>
        <p:nvSpPr>
          <p:cNvPr id="28" name="Rounded Rectangle 27"/>
          <p:cNvSpPr/>
          <p:nvPr/>
        </p:nvSpPr>
        <p:spPr>
          <a:xfrm>
            <a:off x="307458" y="4987109"/>
            <a:ext cx="3600000" cy="1219200"/>
          </a:xfrm>
          <a:prstGeom prst="roundRect">
            <a:avLst/>
          </a:prstGeom>
          <a:solidFill>
            <a:srgbClr val="F39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E" sz="2800">
                <a:effectLst>
                  <a:outerShdw blurRad="38100" dist="38100" dir="2700000" algn="tl">
                    <a:srgbClr val="000000">
                      <a:alpha val="43137"/>
                    </a:srgbClr>
                  </a:outerShdw>
                </a:effectLst>
              </a:rPr>
              <a:t>Noticeable hyperlinks to supporting documents</a:t>
            </a:r>
          </a:p>
        </p:txBody>
      </p:sp>
      <p:sp>
        <p:nvSpPr>
          <p:cNvPr id="29" name="Rounded Rectangle 28"/>
          <p:cNvSpPr/>
          <p:nvPr/>
        </p:nvSpPr>
        <p:spPr>
          <a:xfrm>
            <a:off x="4950573" y="8111309"/>
            <a:ext cx="3600000" cy="1219200"/>
          </a:xfrm>
          <a:prstGeom prst="roundRect">
            <a:avLst/>
          </a:prstGeom>
          <a:solidFill>
            <a:srgbClr val="F39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E" sz="2800">
                <a:effectLst>
                  <a:outerShdw blurRad="38100" dist="38100" dir="2700000" algn="tl">
                    <a:srgbClr val="000000">
                      <a:alpha val="43137"/>
                    </a:srgbClr>
                  </a:outerShdw>
                </a:effectLst>
              </a:rPr>
              <a:t>Avoid dense information. </a:t>
            </a:r>
          </a:p>
          <a:p>
            <a:pPr lvl="0" algn="ctr"/>
            <a:r>
              <a:rPr lang="en-IE" sz="2800">
                <a:effectLst>
                  <a:outerShdw blurRad="38100" dist="38100" dir="2700000" algn="tl">
                    <a:srgbClr val="000000">
                      <a:alpha val="43137"/>
                    </a:srgbClr>
                  </a:outerShdw>
                </a:effectLst>
              </a:rPr>
              <a:t>Promote white space </a:t>
            </a:r>
          </a:p>
        </p:txBody>
      </p:sp>
      <p:sp>
        <p:nvSpPr>
          <p:cNvPr id="30" name="Rounded Rectangle 29"/>
          <p:cNvSpPr/>
          <p:nvPr/>
        </p:nvSpPr>
        <p:spPr>
          <a:xfrm>
            <a:off x="14223264" y="8111309"/>
            <a:ext cx="3600000" cy="1219200"/>
          </a:xfrm>
          <a:prstGeom prst="roundRect">
            <a:avLst/>
          </a:prstGeom>
          <a:solidFill>
            <a:srgbClr val="F39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E" sz="2800">
                <a:effectLst>
                  <a:outerShdw blurRad="38100" dist="38100" dir="2700000" algn="tl">
                    <a:srgbClr val="000000">
                      <a:alpha val="43137"/>
                    </a:srgbClr>
                  </a:outerShdw>
                </a:effectLst>
              </a:rPr>
              <a:t>Rank evidence and recommendations</a:t>
            </a:r>
          </a:p>
        </p:txBody>
      </p:sp>
      <p:sp>
        <p:nvSpPr>
          <p:cNvPr id="31" name="Rounded Rectangle 30"/>
          <p:cNvSpPr/>
          <p:nvPr/>
        </p:nvSpPr>
        <p:spPr>
          <a:xfrm>
            <a:off x="311888" y="8111309"/>
            <a:ext cx="3600000" cy="1219200"/>
          </a:xfrm>
          <a:prstGeom prst="roundRect">
            <a:avLst/>
          </a:prstGeom>
          <a:solidFill>
            <a:srgbClr val="F39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E" sz="2800">
                <a:effectLst>
                  <a:outerShdw blurRad="38100" dist="38100" dir="2700000" algn="tl">
                    <a:srgbClr val="000000">
                      <a:alpha val="43137"/>
                    </a:srgbClr>
                  </a:outerShdw>
                </a:effectLst>
              </a:rPr>
              <a:t>Decrease numeric/statistical data</a:t>
            </a:r>
          </a:p>
        </p:txBody>
      </p:sp>
      <p:cxnSp>
        <p:nvCxnSpPr>
          <p:cNvPr id="3" name="Straight Connector 2"/>
          <p:cNvCxnSpPr/>
          <p:nvPr/>
        </p:nvCxnSpPr>
        <p:spPr>
          <a:xfrm>
            <a:off x="4381500" y="2260600"/>
            <a:ext cx="0" cy="822960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3754100" y="2091509"/>
            <a:ext cx="0" cy="822960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9105900" y="2260600"/>
            <a:ext cx="0" cy="822960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714500" y="4851400"/>
            <a:ext cx="19999842"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1418336" y="7899400"/>
            <a:ext cx="1999984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4" name="Title 17">
            <a:extLst>
              <a:ext uri="{FF2B5EF4-FFF2-40B4-BE49-F238E27FC236}">
                <a16:creationId xmlns:a16="http://schemas.microsoft.com/office/drawing/2014/main" id="{7FA861B8-7257-1F3F-ED77-EFC5DBF77A03}"/>
              </a:ext>
            </a:extLst>
          </p:cNvPr>
          <p:cNvSpPr txBox="1">
            <a:spLocks/>
          </p:cNvSpPr>
          <p:nvPr/>
        </p:nvSpPr>
        <p:spPr>
          <a:xfrm>
            <a:off x="-29240" y="965200"/>
            <a:ext cx="18059400" cy="1117600"/>
          </a:xfrm>
          <a:prstGeom prst="rect">
            <a:avLst/>
          </a:prstGeom>
        </p:spPr>
        <p:txBody>
          <a:bodyPr vert="horz" lIns="91440" tIns="45720" rIns="91440" bIns="45720" rtlCol="0" anchor="b">
            <a:normAutofit/>
          </a:bodyPr>
          <a:lstStyle>
            <a:lvl1pPr marL="0" algn="l" defTabSz="1354501" rtl="0" eaLnBrk="1" latinLnBrk="0" hangingPunct="1">
              <a:lnSpc>
                <a:spcPct val="85000"/>
              </a:lnSpc>
              <a:spcBef>
                <a:spcPct val="0"/>
              </a:spcBef>
              <a:buNone/>
              <a:defRPr sz="7110" kern="1200" spc="-74" baseline="0">
                <a:solidFill>
                  <a:schemeClr val="tx1">
                    <a:lumMod val="75000"/>
                    <a:lumOff val="25000"/>
                  </a:schemeClr>
                </a:solidFill>
                <a:latin typeface="+mj-lt"/>
                <a:ea typeface="+mj-ea"/>
                <a:cs typeface="+mj-cs"/>
              </a:defRPr>
            </a:lvl1pPr>
          </a:lstStyle>
          <a:p>
            <a:pPr algn="ctr"/>
            <a:r>
              <a:rPr lang="en-IE" sz="3200" b="1" i="1"/>
              <a:t>Please use your shape to mark the items that you agree with</a:t>
            </a:r>
            <a:r>
              <a:rPr lang="en-IE" sz="3200" i="1"/>
              <a:t>. </a:t>
            </a:r>
          </a:p>
          <a:p>
            <a:pPr algn="ctr"/>
            <a:r>
              <a:rPr lang="en-IE" sz="3200" i="1"/>
              <a:t>Feel free to add text near those you have questions or comments about. </a:t>
            </a:r>
          </a:p>
        </p:txBody>
      </p:sp>
    </p:spTree>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7c8a5dd-1c54-44f8-b110-3ed7bd052aa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C32B6B33D6FE4459A1E072072E78A19" ma:contentTypeVersion="15" ma:contentTypeDescription="Create a new document." ma:contentTypeScope="" ma:versionID="55e1dfb81937a2a37f1fc4dee4d510c1">
  <xsd:schema xmlns:xsd="http://www.w3.org/2001/XMLSchema" xmlns:xs="http://www.w3.org/2001/XMLSchema" xmlns:p="http://schemas.microsoft.com/office/2006/metadata/properties" xmlns:ns3="27c8a5dd-1c54-44f8-b110-3ed7bd052aa1" xmlns:ns4="005beb58-9085-4c7b-8e34-0af5c8b9efb8" targetNamespace="http://schemas.microsoft.com/office/2006/metadata/properties" ma:root="true" ma:fieldsID="2731bccd95dca98a9d94293f5a960c3e" ns3:_="" ns4:_="">
    <xsd:import namespace="27c8a5dd-1c54-44f8-b110-3ed7bd052aa1"/>
    <xsd:import namespace="005beb58-9085-4c7b-8e34-0af5c8b9efb8"/>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c8a5dd-1c54-44f8-b110-3ed7bd052a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05beb58-9085-4c7b-8e34-0af5c8b9efb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EFFDED-1BF4-40C3-8122-347848B6E660}">
  <ds:schemaRefs>
    <ds:schemaRef ds:uri="http://purl.org/dc/dcmitype/"/>
    <ds:schemaRef ds:uri="27c8a5dd-1c54-44f8-b110-3ed7bd052aa1"/>
    <ds:schemaRef ds:uri="http://schemas.microsoft.com/office/infopath/2007/PartnerControls"/>
    <ds:schemaRef ds:uri="http://purl.org/dc/elements/1.1/"/>
    <ds:schemaRef ds:uri="http://schemas.microsoft.com/office/2006/documentManagement/types"/>
    <ds:schemaRef ds:uri="http://schemas.openxmlformats.org/package/2006/metadata/core-properties"/>
    <ds:schemaRef ds:uri="005beb58-9085-4c7b-8e34-0af5c8b9efb8"/>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E1D7864E-4E71-4B05-A799-CAC16524BF74}">
  <ds:schemaRefs>
    <ds:schemaRef ds:uri="005beb58-9085-4c7b-8e34-0af5c8b9efb8"/>
    <ds:schemaRef ds:uri="27c8a5dd-1c54-44f8-b110-3ed7bd052aa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05F5CBD-B159-434D-881C-CD8C2A9A50E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6</TotalTime>
  <Words>5185</Words>
  <Application>Microsoft Office PowerPoint</Application>
  <PresentationFormat>Custom</PresentationFormat>
  <Paragraphs>393</Paragraphs>
  <Slides>22</Slides>
  <Notes>20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Retrospect</vt:lpstr>
      <vt:lpstr>TODAY’S AGENDA</vt:lpstr>
      <vt:lpstr>PowerPoint Presentation</vt:lpstr>
      <vt:lpstr>TODAY’S AGENDA</vt:lpstr>
      <vt:lpstr>FINDINGS FROM  MIXED METHODS SYSTEMATIC REVIEW</vt:lpstr>
      <vt:lpstr>GROUND RULES AND TECH INTRO</vt:lpstr>
      <vt:lpstr>PowerPoint Presentation</vt:lpstr>
      <vt:lpstr>RECOMMENDATIONS WITH MIXED METHODS SUPPORT</vt:lpstr>
      <vt:lpstr>RECOMMENDATIONS WITH MIXED METHODS SUPPORT</vt:lpstr>
      <vt:lpstr>RECOMMENDATIONS WITH STRONG SUPPORT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Of the three summaries just presented,  which is your favourite?  Please use your shape to mark your choice.</vt:lpstr>
      <vt:lpstr>Of the three summaries just presented,  which is your favourite?  Please use your shape to mark your choice.</vt:lpstr>
      <vt:lpstr>ESSENTIAL INFORMATION FOR A    PAGE SUMMARY</vt:lpstr>
      <vt:lpstr>ESSENTIAL INFORMATION FOR A    PAGE SUMMARY</vt:lpstr>
      <vt:lpstr>ESSENTIAL INFORMATION FOR A    PAGE 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Sharp</dc:creator>
  <cp:lastModifiedBy>Melissa Sharp</cp:lastModifiedBy>
  <cp:revision>166</cp:revision>
  <dcterms:created xsi:type="dcterms:W3CDTF">2022-11-28T20:55:45Z</dcterms:created>
  <dcterms:modified xsi:type="dcterms:W3CDTF">2023-06-12T11:33:48Z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0x0101000C32B6B33D6FE4459A1E072072E78A19</vt:lpwstr>
  </property>
</Properties>
</file>