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454" r:id="rId2"/>
    <p:sldId id="457" r:id="rId3"/>
    <p:sldId id="450" r:id="rId4"/>
    <p:sldId id="451" r:id="rId5"/>
    <p:sldId id="452" r:id="rId6"/>
    <p:sldId id="453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0EDE09-A732-07BB-9597-3F5D73E7C062}" name="Alicia-Marie Conway" initials="AMC" userId="S::alicia-marie.conway@cruk.manchester.ac.uk::41741c11-3dbb-47e8-b475-100243008da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11F7"/>
    <a:srgbClr val="4DBDE5"/>
    <a:srgbClr val="7F7F7F"/>
    <a:srgbClr val="17BECF"/>
    <a:srgbClr val="E377C2"/>
    <a:srgbClr val="A569BD"/>
    <a:srgbClr val="7D3C98"/>
    <a:srgbClr val="1B9277"/>
    <a:srgbClr val="BC80BD"/>
    <a:srgbClr val="FF9D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4504"/>
  </p:normalViewPr>
  <p:slideViewPr>
    <p:cSldViewPr snapToGrid="0">
      <p:cViewPr>
        <p:scale>
          <a:sx n="118" d="100"/>
          <a:sy n="118" d="100"/>
        </p:scale>
        <p:origin x="2784" y="-2664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69C0DB-7047-4149-B9D6-35385FE51E0B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01117-C2B1-4815-97A6-B107823136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051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742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62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0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752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006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893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61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509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680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599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72BA6-B268-4B3E-8319-77FE1E5C1C1A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5A03B-CBFD-418F-A1A6-E17B9EC96E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0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05705F-0283-8647-98D2-A7C4481E05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18"/>
          <a:stretch/>
        </p:blipFill>
        <p:spPr>
          <a:xfrm>
            <a:off x="44204" y="355351"/>
            <a:ext cx="2598787" cy="3199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8A4B0E-882B-0E41-BEFE-343DC2237E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8"/>
          <a:stretch/>
        </p:blipFill>
        <p:spPr>
          <a:xfrm>
            <a:off x="3873616" y="3786851"/>
            <a:ext cx="2919188" cy="27335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ACEDB1-4827-0547-BF7E-9E1F3996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28" y="3651654"/>
            <a:ext cx="3423706" cy="34237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7BC0D3-CFCF-899A-98A6-0A0ED63E9E14}"/>
              </a:ext>
            </a:extLst>
          </p:cNvPr>
          <p:cNvSpPr txBox="1"/>
          <p:nvPr/>
        </p:nvSpPr>
        <p:spPr>
          <a:xfrm>
            <a:off x="0" y="-976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D52213-FDE6-F6FD-30B3-21D523852A12}"/>
              </a:ext>
            </a:extLst>
          </p:cNvPr>
          <p:cNvSpPr txBox="1"/>
          <p:nvPr/>
        </p:nvSpPr>
        <p:spPr>
          <a:xfrm>
            <a:off x="3467910" y="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A861F4-707D-21C3-6903-120B9BBC46B8}"/>
              </a:ext>
            </a:extLst>
          </p:cNvPr>
          <p:cNvSpPr txBox="1"/>
          <p:nvPr/>
        </p:nvSpPr>
        <p:spPr>
          <a:xfrm>
            <a:off x="-13838" y="348588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A7F6AF-04D5-A0BA-4B7E-34D8F3EA9B5A}"/>
              </a:ext>
            </a:extLst>
          </p:cNvPr>
          <p:cNvSpPr txBox="1"/>
          <p:nvPr/>
        </p:nvSpPr>
        <p:spPr>
          <a:xfrm>
            <a:off x="3873616" y="344428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9D1328-1CDC-D441-8FD9-B33FA13167B3}"/>
              </a:ext>
            </a:extLst>
          </p:cNvPr>
          <p:cNvCxnSpPr>
            <a:cxnSpLocks/>
          </p:cNvCxnSpPr>
          <p:nvPr/>
        </p:nvCxnSpPr>
        <p:spPr>
          <a:xfrm>
            <a:off x="455422" y="6704989"/>
            <a:ext cx="504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9EBE790-FB03-9B4E-82B2-8849ABD164A2}"/>
              </a:ext>
            </a:extLst>
          </p:cNvPr>
          <p:cNvCxnSpPr>
            <a:cxnSpLocks/>
          </p:cNvCxnSpPr>
          <p:nvPr/>
        </p:nvCxnSpPr>
        <p:spPr>
          <a:xfrm flipV="1">
            <a:off x="501352" y="6228999"/>
            <a:ext cx="0" cy="54697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6E59962-9E6C-884A-B175-FC1CC4C67A13}"/>
              </a:ext>
            </a:extLst>
          </p:cNvPr>
          <p:cNvSpPr txBox="1"/>
          <p:nvPr/>
        </p:nvSpPr>
        <p:spPr>
          <a:xfrm>
            <a:off x="458223" y="6682023"/>
            <a:ext cx="713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UMAP1</a:t>
            </a:r>
            <a:endParaRPr lang="en-US" sz="9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AFC427-DD83-A04F-A6A7-518FF7C3E143}"/>
              </a:ext>
            </a:extLst>
          </p:cNvPr>
          <p:cNvSpPr txBox="1"/>
          <p:nvPr/>
        </p:nvSpPr>
        <p:spPr>
          <a:xfrm rot="16200000">
            <a:off x="62332" y="6288774"/>
            <a:ext cx="713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UMAP2</a:t>
            </a:r>
            <a:endParaRPr lang="en-US" sz="9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03132D2-8E32-FF4D-8C87-D8C70900A2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321" y="349363"/>
            <a:ext cx="4077483" cy="31365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DC01AAB-4686-294E-B92E-39ED01DD3341}"/>
              </a:ext>
            </a:extLst>
          </p:cNvPr>
          <p:cNvSpPr/>
          <p:nvPr/>
        </p:nvSpPr>
        <p:spPr>
          <a:xfrm>
            <a:off x="44204" y="7228993"/>
            <a:ext cx="6748600" cy="18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1. A)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Number of arrays used in each cancer class.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Example volcano plot: difference in beta values against false discovery rate adjusted p-values (negative log scale) for the 59,918 DMRs between 79 ACC and 409 BLCA converted arrays. Highlighted in pink: top and bottom 250 regions with greatest magnitude of difference in beta values between each class selected to build the classifiers.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Two-dimensional UMAP using all 234,979 regions of 9,017 converted arrays, showing separation of tumour classes. Class labels are superimposed over class centroids.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Multi-class AUROC values for the 100 individual classifiers, evaluated on 10,611-11,508 held-out mixture samples per classifier. Boxes mark the 25th percentile (bottom), median (central bar) and 75th percentile (top); whiskers extend to 1.5 times the interquartile range. Class abbreviations are defined in Table 1.</a:t>
            </a:r>
          </a:p>
        </p:txBody>
      </p:sp>
    </p:spTree>
    <p:extLst>
      <p:ext uri="{BB962C8B-B14F-4D97-AF65-F5344CB8AC3E}">
        <p14:creationId xmlns:p14="http://schemas.microsoft.com/office/powerpoint/2010/main" val="360544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56DA5E-4FB5-EC45-825A-F0D79F67D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057"/>
            <a:ext cx="6858000" cy="8229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6656DF0-26B4-EE41-B025-8A50F71E77A7}"/>
              </a:ext>
            </a:extLst>
          </p:cNvPr>
          <p:cNvSpPr/>
          <p:nvPr/>
        </p:nvSpPr>
        <p:spPr>
          <a:xfrm>
            <a:off x="0" y="8414657"/>
            <a:ext cx="6858000" cy="478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2.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Individual ROC curves for the 100 sub-classifiers, split by class. Evaluated on 10,611-11,508 held-out mixture samples per classifier. Class abbreviations are defined in Table 1.</a:t>
            </a:r>
          </a:p>
        </p:txBody>
      </p:sp>
    </p:spTree>
    <p:extLst>
      <p:ext uri="{BB962C8B-B14F-4D97-AF65-F5344CB8AC3E}">
        <p14:creationId xmlns:p14="http://schemas.microsoft.com/office/powerpoint/2010/main" val="930212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4D97E4-3BC6-EC41-B07F-F2B9D960F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883" y="232512"/>
            <a:ext cx="3426509" cy="34265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44D0A5-1D7E-BF47-A889-25407121A9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31"/>
          <a:stretch/>
        </p:blipFill>
        <p:spPr>
          <a:xfrm>
            <a:off x="-1461" y="287074"/>
            <a:ext cx="2334417" cy="3317386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5636D1A-11B4-CA8F-0833-D18BCC551C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627931"/>
              </p:ext>
            </p:extLst>
          </p:nvPr>
        </p:nvGraphicFramePr>
        <p:xfrm>
          <a:off x="3683852" y="4114357"/>
          <a:ext cx="2970706" cy="120427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83110">
                  <a:extLst>
                    <a:ext uri="{9D8B030D-6E8A-4147-A177-3AD203B41FA5}">
                      <a16:colId xmlns:a16="http://schemas.microsoft.com/office/drawing/2014/main" val="1859575553"/>
                    </a:ext>
                  </a:extLst>
                </a:gridCol>
                <a:gridCol w="744583">
                  <a:extLst>
                    <a:ext uri="{9D8B030D-6E8A-4147-A177-3AD203B41FA5}">
                      <a16:colId xmlns:a16="http://schemas.microsoft.com/office/drawing/2014/main" val="32572039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893993158"/>
                    </a:ext>
                  </a:extLst>
                </a:gridCol>
                <a:gridCol w="511493">
                  <a:extLst>
                    <a:ext uri="{9D8B030D-6E8A-4147-A177-3AD203B41FA5}">
                      <a16:colId xmlns:a16="http://schemas.microsoft.com/office/drawing/2014/main" val="3169711455"/>
                    </a:ext>
                  </a:extLst>
                </a:gridCol>
              </a:tblGrid>
              <a:tr h="427035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/>
                        <a:t>CUPiD concordance</a:t>
                      </a:r>
                      <a:endParaRPr lang="en-US" sz="1100" b="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/>
                        <a:t>CNA detected</a:t>
                      </a:r>
                      <a:endParaRPr lang="en-US" sz="1100" b="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/>
                        <a:t>No CNA detected</a:t>
                      </a:r>
                      <a:endParaRPr lang="en-US" sz="1100" b="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/>
                        <a:t>Total</a:t>
                      </a:r>
                      <a:endParaRPr lang="en-US" sz="1100" b="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420296"/>
                  </a:ext>
                </a:extLst>
              </a:tr>
              <a:tr h="256221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/>
                        <a:t>Correct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/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295667"/>
                  </a:ext>
                </a:extLst>
              </a:tr>
              <a:tr h="256221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/>
                        <a:t>No Prediction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406285"/>
                  </a:ext>
                </a:extLst>
              </a:tr>
              <a:tr h="256221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/>
                        <a:t>Incorrect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42072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9937E8D-B0D1-58F6-F105-192841887FCF}"/>
              </a:ext>
            </a:extLst>
          </p:cNvPr>
          <p:cNvSpPr txBox="1"/>
          <p:nvPr/>
        </p:nvSpPr>
        <p:spPr>
          <a:xfrm>
            <a:off x="0" y="5040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020C0A-6058-4845-A4CF-5BAF384FEA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9"/>
          <a:stretch/>
        </p:blipFill>
        <p:spPr>
          <a:xfrm>
            <a:off x="75925" y="3912502"/>
            <a:ext cx="3240000" cy="29059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D60CFE-ABD4-363F-E6C5-AC7A9553C230}"/>
              </a:ext>
            </a:extLst>
          </p:cNvPr>
          <p:cNvSpPr txBox="1"/>
          <p:nvPr/>
        </p:nvSpPr>
        <p:spPr>
          <a:xfrm>
            <a:off x="3424224" y="48687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4A4EBC-8D9F-DED6-3E68-D6918B7340D7}"/>
              </a:ext>
            </a:extLst>
          </p:cNvPr>
          <p:cNvSpPr txBox="1"/>
          <p:nvPr/>
        </p:nvSpPr>
        <p:spPr>
          <a:xfrm>
            <a:off x="0" y="365986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51849B-9913-9417-6B5D-C8921E2C28C3}"/>
              </a:ext>
            </a:extLst>
          </p:cNvPr>
          <p:cNvSpPr txBox="1"/>
          <p:nvPr/>
        </p:nvSpPr>
        <p:spPr>
          <a:xfrm>
            <a:off x="3405883" y="3659862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040BDC-656B-B64C-8105-DEAA3DA47EE2}"/>
              </a:ext>
            </a:extLst>
          </p:cNvPr>
          <p:cNvSpPr/>
          <p:nvPr/>
        </p:nvSpPr>
        <p:spPr>
          <a:xfrm>
            <a:off x="40066" y="6903628"/>
            <a:ext cx="6756467" cy="1664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3. A)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Number of T7-MBD-Seq samples of each class in the independent cfDNA test cohort.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Relative enrichment score (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relH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of methylation enriched vs. Non-enriched fractions across the 170 cfDNA samples in test cohort, split by class.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TF estimated by 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ichorCNA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using non-enriched fraction  shallow whole genome sequencing on 170 cfDNA samples, split by class. 3% limit of detection cut-off shown.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Performance of CUPiD on 143 cfDNA samples from cancer patients split by copy number alteration (CNA) detection (by 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ichorCNA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defined as an estimated TF &gt;3%).  In B and C, boxes mark the 25th percentile (bottom), median (central bar) and 75th percentile (top); whiskers extend to 1.5 times the interquartile range. Cancer class abbreviations are defined in Table 1. </a:t>
            </a:r>
          </a:p>
        </p:txBody>
      </p:sp>
    </p:spTree>
    <p:extLst>
      <p:ext uri="{BB962C8B-B14F-4D97-AF65-F5344CB8AC3E}">
        <p14:creationId xmlns:p14="http://schemas.microsoft.com/office/powerpoint/2010/main" val="1654741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F93CEF-E01E-684A-A85C-444435471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724"/>
            <a:ext cx="6858000" cy="61361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5DC742-54EE-D346-A359-568425928E22}"/>
              </a:ext>
            </a:extLst>
          </p:cNvPr>
          <p:cNvSpPr/>
          <p:nvPr/>
        </p:nvSpPr>
        <p:spPr>
          <a:xfrm>
            <a:off x="5876459" y="223804"/>
            <a:ext cx="684201" cy="86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ECF08B-F73F-9442-A8D5-1B9ED073206E}"/>
              </a:ext>
            </a:extLst>
          </p:cNvPr>
          <p:cNvSpPr/>
          <p:nvPr/>
        </p:nvSpPr>
        <p:spPr>
          <a:xfrm>
            <a:off x="5498124" y="57550"/>
            <a:ext cx="467856" cy="267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DA81CC-12D2-1548-A663-FC0C522A08B5}"/>
              </a:ext>
            </a:extLst>
          </p:cNvPr>
          <p:cNvSpPr/>
          <p:nvPr/>
        </p:nvSpPr>
        <p:spPr>
          <a:xfrm>
            <a:off x="0" y="5492931"/>
            <a:ext cx="467856" cy="806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0A6E2B-82C2-A14E-B996-8D165B6C4BBB}"/>
              </a:ext>
            </a:extLst>
          </p:cNvPr>
          <p:cNvSpPr/>
          <p:nvPr/>
        </p:nvSpPr>
        <p:spPr>
          <a:xfrm>
            <a:off x="0" y="5749231"/>
            <a:ext cx="6858000" cy="676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4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CNA plot for 143 cfDNA samples from the independent test cohort as determined from shallow whole genome sequencing. Annotated by tumour class and estimated TF from 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ichorCNA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Red=gains, blue=losses. Class abbreviations are defined in Table 1.</a:t>
            </a:r>
          </a:p>
        </p:txBody>
      </p:sp>
    </p:spTree>
    <p:extLst>
      <p:ext uri="{BB962C8B-B14F-4D97-AF65-F5344CB8AC3E}">
        <p14:creationId xmlns:p14="http://schemas.microsoft.com/office/powerpoint/2010/main" val="788821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60F0BA-33ED-C365-326F-5CB71B31EF5B}"/>
              </a:ext>
            </a:extLst>
          </p:cNvPr>
          <p:cNvSpPr txBox="1"/>
          <p:nvPr/>
        </p:nvSpPr>
        <p:spPr>
          <a:xfrm>
            <a:off x="1462990" y="499407"/>
            <a:ext cx="2540413" cy="4001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Retrospective review of clinical data:  pathology, radiology and MDT decisions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1CB6E-686D-F5F8-0190-727C7E578331}"/>
              </a:ext>
            </a:extLst>
          </p:cNvPr>
          <p:cNvSpPr txBox="1"/>
          <p:nvPr/>
        </p:nvSpPr>
        <p:spPr>
          <a:xfrm>
            <a:off x="324128" y="1127074"/>
            <a:ext cx="1637865" cy="553998"/>
          </a:xfrm>
          <a:prstGeom prst="rect">
            <a:avLst/>
          </a:prstGeom>
          <a:solidFill>
            <a:srgbClr val="7D3C98">
              <a:alpha val="67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Subsequent primary tumour diagnosis confirmed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‘Clinically resolved’ (n=15)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2BBDEE-A21C-0D3E-8A61-72A21F10C8CD}"/>
              </a:ext>
            </a:extLst>
          </p:cNvPr>
          <p:cNvSpPr txBox="1"/>
          <p:nvPr/>
        </p:nvSpPr>
        <p:spPr>
          <a:xfrm>
            <a:off x="2397435" y="1921264"/>
            <a:ext cx="1509253" cy="400110"/>
          </a:xfrm>
          <a:prstGeom prst="rect">
            <a:avLst/>
          </a:prstGeom>
          <a:solidFill>
            <a:srgbClr val="E377C2">
              <a:alpha val="67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Highly suspected primary tumour diagnosis (n=11)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8D0B8A-9E4A-796A-C971-9700F14350E0}"/>
              </a:ext>
            </a:extLst>
          </p:cNvPr>
          <p:cNvSpPr txBox="1"/>
          <p:nvPr/>
        </p:nvSpPr>
        <p:spPr>
          <a:xfrm>
            <a:off x="4003404" y="1868287"/>
            <a:ext cx="1239871" cy="553998"/>
          </a:xfrm>
          <a:prstGeom prst="rect">
            <a:avLst/>
          </a:prstGeom>
          <a:solidFill>
            <a:srgbClr val="17BECF">
              <a:alpha val="67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Differential diagnosis suspected (n=7)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441A0B-0055-76FA-915B-90318C5DD766}"/>
              </a:ext>
            </a:extLst>
          </p:cNvPr>
          <p:cNvSpPr txBox="1"/>
          <p:nvPr/>
        </p:nvSpPr>
        <p:spPr>
          <a:xfrm>
            <a:off x="5339991" y="1868286"/>
            <a:ext cx="803366" cy="553998"/>
          </a:xfrm>
          <a:prstGeom prst="rect">
            <a:avLst/>
          </a:prstGeom>
          <a:solidFill>
            <a:srgbClr val="7F7F7F">
              <a:alpha val="67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No clinical suspicion (n=8)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CC4D18-C91D-A9A6-2AE6-5E6E832AFB8B}"/>
              </a:ext>
            </a:extLst>
          </p:cNvPr>
          <p:cNvSpPr txBox="1"/>
          <p:nvPr/>
        </p:nvSpPr>
        <p:spPr>
          <a:xfrm>
            <a:off x="3804154" y="1127074"/>
            <a:ext cx="1637865" cy="4001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Remained confirmed CUP (n=26)</a:t>
            </a: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EE246793-0BA9-F819-EEAF-6AD6CDDDE87D}"/>
              </a:ext>
            </a:extLst>
          </p:cNvPr>
          <p:cNvCxnSpPr>
            <a:cxnSpLocks/>
            <a:stCxn id="3" idx="2"/>
            <a:endCxn id="7" idx="0"/>
          </p:cNvCxnSpPr>
          <p:nvPr/>
        </p:nvCxnSpPr>
        <p:spPr>
          <a:xfrm rot="5400000">
            <a:off x="1824351" y="218227"/>
            <a:ext cx="227557" cy="1590136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F9726F78-D0B3-5754-737B-B1C7D543ECFD}"/>
              </a:ext>
            </a:extLst>
          </p:cNvPr>
          <p:cNvCxnSpPr>
            <a:cxnSpLocks/>
            <a:stCxn id="3" idx="2"/>
            <a:endCxn id="16" idx="0"/>
          </p:cNvCxnSpPr>
          <p:nvPr/>
        </p:nvCxnSpPr>
        <p:spPr>
          <a:xfrm rot="16200000" flipH="1">
            <a:off x="3564364" y="68350"/>
            <a:ext cx="227557" cy="188989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51931364-C2B8-1AA0-A63C-5CC22A7BED39}"/>
              </a:ext>
            </a:extLst>
          </p:cNvPr>
          <p:cNvCxnSpPr>
            <a:cxnSpLocks/>
            <a:stCxn id="16" idx="2"/>
            <a:endCxn id="8" idx="0"/>
          </p:cNvCxnSpPr>
          <p:nvPr/>
        </p:nvCxnSpPr>
        <p:spPr>
          <a:xfrm rot="5400000">
            <a:off x="3690535" y="988712"/>
            <a:ext cx="394080" cy="1471025"/>
          </a:xfrm>
          <a:prstGeom prst="bentConnector3">
            <a:avLst>
              <a:gd name="adj1" fmla="val 3710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DFDCF87D-02F2-DA11-50EB-A254F4FF8F26}"/>
              </a:ext>
            </a:extLst>
          </p:cNvPr>
          <p:cNvCxnSpPr>
            <a:cxnSpLocks/>
            <a:stCxn id="16" idx="2"/>
            <a:endCxn id="9" idx="0"/>
          </p:cNvCxnSpPr>
          <p:nvPr/>
        </p:nvCxnSpPr>
        <p:spPr>
          <a:xfrm rot="16200000" flipH="1">
            <a:off x="4452662" y="1697608"/>
            <a:ext cx="341103" cy="253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5D74ECFB-69DB-6DDF-E099-4DB991787A17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75507" y="1174765"/>
            <a:ext cx="413748" cy="1118587"/>
          </a:xfrm>
          <a:prstGeom prst="bentConnector3">
            <a:avLst>
              <a:gd name="adj1" fmla="val 3526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0A5F3BE4-A355-6921-1FB1-BE82FEB7E78A}"/>
              </a:ext>
            </a:extLst>
          </p:cNvPr>
          <p:cNvSpPr txBox="1"/>
          <p:nvPr/>
        </p:nvSpPr>
        <p:spPr>
          <a:xfrm>
            <a:off x="1462989" y="123814"/>
            <a:ext cx="2540413" cy="24622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Patients recruited with CUP (n=41)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18B16E5C-EF0F-D992-05B6-6768D3EC0677}"/>
              </a:ext>
            </a:extLst>
          </p:cNvPr>
          <p:cNvCxnSpPr>
            <a:cxnSpLocks/>
            <a:stCxn id="99" idx="2"/>
            <a:endCxn id="3" idx="0"/>
          </p:cNvCxnSpPr>
          <p:nvPr/>
        </p:nvCxnSpPr>
        <p:spPr>
          <a:xfrm>
            <a:off x="2733196" y="370035"/>
            <a:ext cx="1" cy="129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2B589FB7-C743-261C-6E53-4BB9E9699E56}"/>
              </a:ext>
            </a:extLst>
          </p:cNvPr>
          <p:cNvSpPr txBox="1"/>
          <p:nvPr/>
        </p:nvSpPr>
        <p:spPr>
          <a:xfrm>
            <a:off x="324127" y="2591926"/>
            <a:ext cx="1637865" cy="4001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Received site-specific therapy (n=15)</a:t>
            </a: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1C10E18C-85F1-FA56-11AB-5114ABA1E4FB}"/>
              </a:ext>
            </a:extLst>
          </p:cNvPr>
          <p:cNvCxnSpPr>
            <a:cxnSpLocks/>
            <a:stCxn id="7" idx="2"/>
            <a:endCxn id="113" idx="0"/>
          </p:cNvCxnSpPr>
          <p:nvPr/>
        </p:nvCxnSpPr>
        <p:spPr>
          <a:xfrm flipH="1">
            <a:off x="1143060" y="1681072"/>
            <a:ext cx="1" cy="910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B7637AB0-CCA0-C444-4A4F-E3DC45721BB9}"/>
              </a:ext>
            </a:extLst>
          </p:cNvPr>
          <p:cNvSpPr txBox="1"/>
          <p:nvPr/>
        </p:nvSpPr>
        <p:spPr>
          <a:xfrm>
            <a:off x="3523193" y="2743845"/>
            <a:ext cx="2199786" cy="24622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Treated as CUP or BSC (n=26)</a:t>
            </a:r>
          </a:p>
        </p:txBody>
      </p:sp>
      <p:cxnSp>
        <p:nvCxnSpPr>
          <p:cNvPr id="122" name="Connector: Elbow 121">
            <a:extLst>
              <a:ext uri="{FF2B5EF4-FFF2-40B4-BE49-F238E27FC236}">
                <a16:creationId xmlns:a16="http://schemas.microsoft.com/office/drawing/2014/main" id="{539D0E64-3BD3-9504-6176-201DF297B5EE}"/>
              </a:ext>
            </a:extLst>
          </p:cNvPr>
          <p:cNvCxnSpPr>
            <a:stCxn id="8" idx="2"/>
            <a:endCxn id="119" idx="0"/>
          </p:cNvCxnSpPr>
          <p:nvPr/>
        </p:nvCxnSpPr>
        <p:spPr>
          <a:xfrm rot="16200000" flipH="1">
            <a:off x="3676339" y="1797097"/>
            <a:ext cx="422471" cy="1471024"/>
          </a:xfrm>
          <a:prstGeom prst="bentConnector3">
            <a:avLst>
              <a:gd name="adj1" fmla="val 7004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: Elbow 123">
            <a:extLst>
              <a:ext uri="{FF2B5EF4-FFF2-40B4-BE49-F238E27FC236}">
                <a16:creationId xmlns:a16="http://schemas.microsoft.com/office/drawing/2014/main" id="{A3FB7CA7-E1CF-9AAB-1BC0-7785B26BC79C}"/>
              </a:ext>
            </a:extLst>
          </p:cNvPr>
          <p:cNvCxnSpPr>
            <a:stCxn id="10" idx="2"/>
            <a:endCxn id="119" idx="0"/>
          </p:cNvCxnSpPr>
          <p:nvPr/>
        </p:nvCxnSpPr>
        <p:spPr>
          <a:xfrm rot="5400000">
            <a:off x="5021600" y="2023770"/>
            <a:ext cx="321561" cy="1118588"/>
          </a:xfrm>
          <a:prstGeom prst="bentConnector3">
            <a:avLst>
              <a:gd name="adj1" fmla="val 5526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5CF36F37-612F-56B3-A636-A197AE4AB048}"/>
              </a:ext>
            </a:extLst>
          </p:cNvPr>
          <p:cNvCxnSpPr>
            <a:stCxn id="9" idx="2"/>
            <a:endCxn id="119" idx="0"/>
          </p:cNvCxnSpPr>
          <p:nvPr/>
        </p:nvCxnSpPr>
        <p:spPr>
          <a:xfrm flipH="1">
            <a:off x="4623086" y="2422285"/>
            <a:ext cx="254" cy="3215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637808A-846F-FC95-DB35-44EB1348920B}"/>
              </a:ext>
            </a:extLst>
          </p:cNvPr>
          <p:cNvSpPr txBox="1"/>
          <p:nvPr/>
        </p:nvSpPr>
        <p:spPr>
          <a:xfrm>
            <a:off x="0" y="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908538-D283-A166-B06C-842D35EA74CA}"/>
              </a:ext>
            </a:extLst>
          </p:cNvPr>
          <p:cNvSpPr txBox="1"/>
          <p:nvPr/>
        </p:nvSpPr>
        <p:spPr>
          <a:xfrm>
            <a:off x="0" y="308782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7EBC782-626D-0845-8F73-4C4F5456D0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3"/>
          <a:stretch/>
        </p:blipFill>
        <p:spPr>
          <a:xfrm>
            <a:off x="589772" y="3143953"/>
            <a:ext cx="5971233" cy="5774583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7308540-DF8D-FD47-AE94-FEF14C67438A}"/>
              </a:ext>
            </a:extLst>
          </p:cNvPr>
          <p:cNvSpPr/>
          <p:nvPr/>
        </p:nvSpPr>
        <p:spPr>
          <a:xfrm>
            <a:off x="25779" y="8986788"/>
            <a:ext cx="6780412" cy="908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5. A)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Flow diagram of CUP cohort diagnosis classification after retrospective review of clinical data (BSC = Best Supportive Care). </a:t>
            </a:r>
            <a:r>
              <a:rPr lang="en-GB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cfDNA mutational profiling with 641 gene targeted panel compared with matched germlines for 40 patients with CUP.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Oncoplot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shows alterations categorised as Oncogenic by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oncoKB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actionable mutations highlighted by inset stars. Top panel: median variant allele frequency (VAF) of all alterations per patient.. Bottom panel: subsequent primary diagnoses (in  ‘clinically resolved’ cases) and CUPiD prediction per patient. Cancer class abbreviations are defined in Table 1.</a:t>
            </a:r>
          </a:p>
        </p:txBody>
      </p:sp>
    </p:spTree>
    <p:extLst>
      <p:ext uri="{BB962C8B-B14F-4D97-AF65-F5344CB8AC3E}">
        <p14:creationId xmlns:p14="http://schemas.microsoft.com/office/powerpoint/2010/main" val="4153563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394AF4-4134-1F4A-8E10-BA4873FE3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69" y="6829499"/>
            <a:ext cx="3666101" cy="27495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D63304-86FA-B04C-BBA1-567DDA8AC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126" y="16184"/>
            <a:ext cx="2884251" cy="28842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7632FF-2FBE-EA45-6694-FF9C0EBFCC10}"/>
              </a:ext>
            </a:extLst>
          </p:cNvPr>
          <p:cNvSpPr txBox="1"/>
          <p:nvPr/>
        </p:nvSpPr>
        <p:spPr>
          <a:xfrm>
            <a:off x="0" y="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C762B3-A188-BB45-1AB5-241189894D37}"/>
              </a:ext>
            </a:extLst>
          </p:cNvPr>
          <p:cNvSpPr txBox="1"/>
          <p:nvPr/>
        </p:nvSpPr>
        <p:spPr>
          <a:xfrm>
            <a:off x="2390225" y="67707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3B2492-17C5-BC1C-5F80-864367D1ADF4}"/>
              </a:ext>
            </a:extLst>
          </p:cNvPr>
          <p:cNvSpPr txBox="1"/>
          <p:nvPr/>
        </p:nvSpPr>
        <p:spPr>
          <a:xfrm>
            <a:off x="88623" y="287994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876FB6-8F8B-8144-8D0A-F60630CD93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75"/>
          <a:stretch/>
        </p:blipFill>
        <p:spPr>
          <a:xfrm>
            <a:off x="504706" y="154984"/>
            <a:ext cx="1736280" cy="26099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DFF66AF-4617-8A43-9A8C-D3777195E93E}"/>
              </a:ext>
            </a:extLst>
          </p:cNvPr>
          <p:cNvSpPr txBox="1"/>
          <p:nvPr/>
        </p:nvSpPr>
        <p:spPr>
          <a:xfrm>
            <a:off x="77588" y="661478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82AC01-DB64-4340-9619-19109AE6FF10}"/>
              </a:ext>
            </a:extLst>
          </p:cNvPr>
          <p:cNvGrpSpPr/>
          <p:nvPr/>
        </p:nvGrpSpPr>
        <p:grpSpPr>
          <a:xfrm>
            <a:off x="424312" y="2882298"/>
            <a:ext cx="6509440" cy="3579071"/>
            <a:chOff x="424312" y="3045588"/>
            <a:chExt cx="6509440" cy="357907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3C38703-B2B0-814B-AFE1-A291A27F36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987" t="21096" b="59829"/>
            <a:stretch/>
          </p:blipFill>
          <p:spPr>
            <a:xfrm>
              <a:off x="5915048" y="3082200"/>
              <a:ext cx="966998" cy="81909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024D163-276E-B34D-B216-77C4CDB6D3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757" b="17343"/>
            <a:stretch/>
          </p:blipFill>
          <p:spPr>
            <a:xfrm>
              <a:off x="424312" y="3045588"/>
              <a:ext cx="5490736" cy="354942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45A5E6-60F9-504A-A957-703482E0050A}"/>
                </a:ext>
              </a:extLst>
            </p:cNvPr>
            <p:cNvSpPr/>
            <p:nvPr/>
          </p:nvSpPr>
          <p:spPr>
            <a:xfrm>
              <a:off x="5544958" y="3082200"/>
              <a:ext cx="148646" cy="1114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A408C7D-BA86-114B-812A-13E21A9104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78" t="38406"/>
            <a:stretch/>
          </p:blipFill>
          <p:spPr>
            <a:xfrm>
              <a:off x="5883005" y="3808579"/>
              <a:ext cx="1050747" cy="2816080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48D3161-C15A-8943-8F89-7E8D7DC2A37A}"/>
              </a:ext>
            </a:extLst>
          </p:cNvPr>
          <p:cNvSpPr/>
          <p:nvPr/>
        </p:nvSpPr>
        <p:spPr>
          <a:xfrm>
            <a:off x="3907971" y="6468332"/>
            <a:ext cx="2950029" cy="3378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6. A) 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Relative enrichment score (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relH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of methylation enriched vs. non-enriched fractions for 41 cfDNA samples from patients with CUP. </a:t>
            </a:r>
            <a:r>
              <a:rPr lang="en-GB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Correlation between TF estimated from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ichorCNA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against the median VAF from cfDNA mutation profiling with 641 gene panel for 40 patients with CUP. Pearson correlation (R value) and two-sided P value are shown. Dashed line shows linear regression fit. </a:t>
            </a:r>
            <a:r>
              <a:rPr lang="en-GB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CNA plot for 41 cfDNA samples from patients with CUP as determined from shallow whole genome sequencing. Annotated by CUPiD prediction and estimated TF from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ichorCNA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Red=gains, blue=losses. Class abbreviations are defined in Table 1. </a:t>
            </a:r>
            <a:r>
              <a:rPr lang="en-GB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Estimated TF (from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ichorCNA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of 41 cfDNA samples from patients with CUP grouped by CUPiD prediction status and coloured by predicted class. Boxes mark the 25th percentile (bottom), median (central bar) and 75th percentile (top); whiskers extend to 1.5 times the interquartile range. Dotted line denotes 3% tumour fraction.</a:t>
            </a:r>
          </a:p>
        </p:txBody>
      </p:sp>
    </p:spTree>
    <p:extLst>
      <p:ext uri="{BB962C8B-B14F-4D97-AF65-F5344CB8AC3E}">
        <p14:creationId xmlns:p14="http://schemas.microsoft.com/office/powerpoint/2010/main" val="412045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24740</TotalTime>
  <Words>807</Words>
  <Application>Microsoft Macintosh PowerPoint</Application>
  <PresentationFormat>A4 Paper (210x297 mm)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Alicia-Marie Conway</dc:creator>
  <cp:lastModifiedBy>Simon Pearce</cp:lastModifiedBy>
  <cp:revision>210</cp:revision>
  <cp:lastPrinted>2023-02-28T08:15:24Z</cp:lastPrinted>
  <dcterms:created xsi:type="dcterms:W3CDTF">2022-04-12T09:40:39Z</dcterms:created>
  <dcterms:modified xsi:type="dcterms:W3CDTF">2023-03-14T13:08:36Z</dcterms:modified>
</cp:coreProperties>
</file>