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0" r:id="rId2"/>
    <p:sldId id="312" r:id="rId3"/>
    <p:sldId id="313" r:id="rId4"/>
    <p:sldId id="314" r:id="rId5"/>
    <p:sldId id="315" r:id="rId6"/>
    <p:sldId id="3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85" autoAdjust="0"/>
  </p:normalViewPr>
  <p:slideViewPr>
    <p:cSldViewPr snapToGrid="0">
      <p:cViewPr>
        <p:scale>
          <a:sx n="74" d="100"/>
          <a:sy n="74" d="100"/>
        </p:scale>
        <p:origin x="101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566EC-2071-4BA3-97EF-ADEBDD370943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4A69F-F25F-460D-9816-24E3133F2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3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 bulgu otogreft uygulanan ratlarda CMAP açısından zamana bağlı bir düzelme eğilimi olduğunu düşündürdü.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4A69F-F25F-460D-9816-24E3133F20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6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taraf arası farkta; Bu artışın muhtemel sebebi biyosellüloz materyalin immunojenik potansiyeli olan alloantijenler içermesine bağlandı.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CMAP oranlarında azalma; </a:t>
            </a:r>
            <a:r>
              <a:rPr lang="tr-T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 bulgu greft uygulanan ratlarda CMAP açısından zamana bağlı fonksiyonlarda bir bozulma eğilimi olduğunu düşündürdü.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4A69F-F25F-460D-9816-24E3133F20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8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ayak arası fark; Bozulma lehine olan aradaki farkın artışının, istatistiksel olarak anlamlı çıkma sınırında olduğu saptandı (p=0.0547). Ancak 2.ayda Greft+KH grubundaki bu artış, greft grubundakilerden daha düşük bulunsa da istatistiksel olarak anlamlı değildi (sırasıyla 219(116-741)’e karşı 338(7-526); p=0.8633). Bu bulgunun muhtemel sebebi biyosellüloz materyalin immunojenik potansiyeli olan alloantigenler içermesine bağlandı. Ancak ilave kök hücre uygulamasının immunmodülatör özelliği nedeni ile enflamasyonu sınırlandırmış olabileceğini düşündürdü.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CMAP oranına bakıldığında anlamlı fark yoktu. Bu bulgu greft + KH uygulanan grupta, CMAP açısından zamana bağlı bir bozulma olmadığını gösterdi. Bunun muhtemel sebebi, kök hücrelerin bir immunmodülatör gibi davranarak immün cevabı sınırlandırırken anti-enflamatuvar etki göstererek enflamasyonu engellemesine bağlandı.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4A69F-F25F-460D-9816-24E3133F20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48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4A69F-F25F-460D-9816-24E3133F20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36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4A69F-F25F-460D-9816-24E3133F20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0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4454B-3DF5-DE1F-E8C5-843BB477B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D4579-9B37-A496-0E96-E7A7B38E1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F8982-D1C9-7AEF-C660-AA7B34CA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042A-62B3-4770-BE5A-0F9E48F5C11B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88585-D827-20D0-7207-9BBB8612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EFC2A-7A7F-7A02-2784-5B1812B41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1C12A1AB-9E9D-69DD-2C3C-949D5D831C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3" y="44576"/>
            <a:ext cx="2693349" cy="954696"/>
          </a:xfrm>
          <a:prstGeom prst="rect">
            <a:avLst/>
          </a:prstGeom>
        </p:spPr>
      </p:pic>
      <p:grpSp>
        <p:nvGrpSpPr>
          <p:cNvPr id="8" name="Grup 8">
            <a:extLst>
              <a:ext uri="{FF2B5EF4-FFF2-40B4-BE49-F238E27FC236}">
                <a16:creationId xmlns:a16="http://schemas.microsoft.com/office/drawing/2014/main" id="{21B978AB-2FA5-5578-3431-99E166A9C86D}"/>
              </a:ext>
            </a:extLst>
          </p:cNvPr>
          <p:cNvGrpSpPr/>
          <p:nvPr userDrawn="1"/>
        </p:nvGrpSpPr>
        <p:grpSpPr>
          <a:xfrm>
            <a:off x="8930352" y="44576"/>
            <a:ext cx="3240000" cy="954000"/>
            <a:chOff x="7588006" y="501794"/>
            <a:chExt cx="3393340" cy="1006582"/>
          </a:xfrm>
        </p:grpSpPr>
        <p:pic>
          <p:nvPicPr>
            <p:cNvPr id="9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6E80CB00-013C-B38F-8030-79C9F793DE3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163"/>
            <a:stretch/>
          </p:blipFill>
          <p:spPr bwMode="auto">
            <a:xfrm>
              <a:off x="9955850" y="501794"/>
              <a:ext cx="1025496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7C5D9A2E-95ED-5904-69E2-FB77687580C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63"/>
            <a:stretch/>
          </p:blipFill>
          <p:spPr bwMode="auto">
            <a:xfrm>
              <a:off x="7588006" y="513420"/>
              <a:ext cx="1983230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00D42952-2CBB-FBEE-1012-BA6807BF97A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40" r="59851"/>
            <a:stretch/>
          </p:blipFill>
          <p:spPr bwMode="auto">
            <a:xfrm>
              <a:off x="9622509" y="513420"/>
              <a:ext cx="256373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3551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9D4E-B722-4F26-EDAB-1D9E1956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2394F-5574-8038-2396-92174E68C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3E46C-FB5E-5A8D-B81E-E64B3B6B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E2030-FD25-4358-9C31-D58B9B970E55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C1972-ED11-4959-195D-5B038E68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619C8-F739-1201-A89B-00B505B4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9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A6F770-9FFA-8FD9-D90A-9A65451A0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271DA-9345-7273-8CA1-450627A50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7DCD0-4B53-8828-1CF2-3C800CF4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3457-D56B-4BED-836A-456C3FC4F484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89DF8-2C75-645F-03AF-40B00057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759D8-C232-0B6C-C2DA-A7097422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3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D6CF-7E40-BFB2-54A5-FC4F4FE25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6DD45-AFCD-B09F-3D1E-964B27819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5E37D-FB84-DE30-E00A-44458BFF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1C840-89FF-4F1D-B132-879128AFC26D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4BA45-1C72-9424-9439-7C7F66A1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D2602-0A9F-B4C2-61CC-501FF106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6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53B3-F15E-6BF5-1B99-719C9D8D0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98093-2F8B-DAE5-6097-4E694A7A1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C1C97-7BD9-F884-3779-7624559F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49B3-7546-49CF-BE91-6BD0E4A013EA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550F6-456F-E1D5-CDB5-D8117A1A4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68173-3224-5233-2F8C-73F21160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42FA1-E209-54E0-4107-62E77C215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45990-DB3B-22D8-5F00-EC8D6C673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EB603-7A19-531E-863C-3ECC5F252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477E9-D4D8-4B7E-48C6-9B4A179F0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DB71-A157-4708-9918-14BC2EB5E2A0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EB0C1-0EDE-A2F9-0417-4AE83B279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52414-8379-DE7E-6839-D25754FC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5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A764D-9BB3-0C36-2D58-BC172992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D4E4-587E-07E4-408B-E6343AA62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0CB94-003F-252E-9A7C-0DE9BC4A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4029B-114B-8D73-CDA6-478552C5CB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93ABDE-45B1-D7F6-DA53-66416F744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3BC97D-48CF-7D12-5644-D0926641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809E-9647-49F6-8DF5-9D9AC1A714F7}" type="datetime1">
              <a:rPr lang="en-US" smtClean="0"/>
              <a:t>12/17/2023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65C0D-3BEF-78D6-AF25-E99F20DDA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DD70B-3A2B-CA6E-98FF-928AB5B4E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4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DB6C8-71DD-5CB6-0732-EC8EAD276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98EFFD-C3A9-C067-72D8-1A56DDD1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CCEE-2379-4664-A33A-B28C095C68EA}" type="datetime1">
              <a:rPr lang="en-US" smtClean="0"/>
              <a:t>12/17/2023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7FD77E-5DFE-6D27-0295-CA01F07D1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9135B-1D4D-1C6F-AFC0-462A52DC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05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4C2906-5ED4-8445-1BAD-B09E9EE5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2D8DF-A439-4829-B786-764E9D163A81}" type="datetime1">
              <a:rPr lang="en-US" smtClean="0"/>
              <a:t>12/17/2023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2D636-6DED-F4EC-E226-E721945B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8784F-F219-2616-FF7B-0EBBE419C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5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5B83E-BC8B-1A15-E1B4-B1FBC46B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A0FD-2CAB-0ACA-11D9-EC9EFC66D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E4B05-D109-15E6-EA0C-F2D68AEA1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F3191-A5BB-44E6-98A1-DF2B0E3E3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0E8A9-19CF-4CDA-91C1-86FDC6C25943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269F3-4F89-4BD0-F646-338BA2B5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2A44B-06CD-EB48-7CDC-9C8AB2C8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2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981F0-F671-C225-A4C3-65FDCBC7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7572A-0814-46CD-5943-C30525E7A3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5688A-2503-B575-002F-68E427B55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81933-075B-B8BF-6347-F55D69ACD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79E1-6433-4B6D-969D-CE62F61DC3DC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2DE00-6527-2E19-5F90-94633214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7298E-F2F7-7A7C-0B4E-E21B3923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7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AB5DA-9954-1367-3F85-12CF6303D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05AD1-BDAB-C7BA-3D6E-BE9FA58F9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7FD3D-F684-0312-5D1C-4DDF7DE532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FC3FF-2F1B-433B-A08A-06FB882CEA0C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67303-7223-3F57-06BE-F3443784A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WFNS 2023, 18th World Congress of Neurosurgery, Cape Town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0C450-E310-AB3B-5DC7-8C45CD03DE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EB3D9-737B-4B08-BF68-0068A8EECFA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F1880E0-846A-EE42-E611-957D247C7CA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3" y="44576"/>
            <a:ext cx="2693349" cy="954696"/>
          </a:xfrm>
          <a:prstGeom prst="rect">
            <a:avLst/>
          </a:prstGeom>
        </p:spPr>
      </p:pic>
      <p:grpSp>
        <p:nvGrpSpPr>
          <p:cNvPr id="8" name="Grup 8">
            <a:extLst>
              <a:ext uri="{FF2B5EF4-FFF2-40B4-BE49-F238E27FC236}">
                <a16:creationId xmlns:a16="http://schemas.microsoft.com/office/drawing/2014/main" id="{4D6B2C19-E590-6506-A16D-6C0A6FE3C322}"/>
              </a:ext>
            </a:extLst>
          </p:cNvPr>
          <p:cNvGrpSpPr/>
          <p:nvPr userDrawn="1"/>
        </p:nvGrpSpPr>
        <p:grpSpPr>
          <a:xfrm>
            <a:off x="8930352" y="44576"/>
            <a:ext cx="3240000" cy="954000"/>
            <a:chOff x="7588006" y="501794"/>
            <a:chExt cx="3393340" cy="1006582"/>
          </a:xfrm>
        </p:grpSpPr>
        <p:pic>
          <p:nvPicPr>
            <p:cNvPr id="9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78E1CE13-BBAD-BD7A-F6FC-6B550218C7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163"/>
            <a:stretch/>
          </p:blipFill>
          <p:spPr bwMode="auto">
            <a:xfrm>
              <a:off x="9955850" y="501794"/>
              <a:ext cx="1025496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F297832F-9F2D-F613-1792-B26A8905447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63"/>
            <a:stretch/>
          </p:blipFill>
          <p:spPr bwMode="auto">
            <a:xfrm>
              <a:off x="7588006" y="513420"/>
              <a:ext cx="1983230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://dosya.marmara.edu.tr/nbe/Logo/N_rolojikBilE.png">
              <a:extLst>
                <a:ext uri="{FF2B5EF4-FFF2-40B4-BE49-F238E27FC236}">
                  <a16:creationId xmlns:a16="http://schemas.microsoft.com/office/drawing/2014/main" id="{89788CD5-EF62-C4D3-4211-FF07D2C9C02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40" r="59851"/>
            <a:stretch/>
          </p:blipFill>
          <p:spPr bwMode="auto">
            <a:xfrm>
              <a:off x="9622509" y="513420"/>
              <a:ext cx="256373" cy="9949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9132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51102" y="730109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449292" y="6084222"/>
            <a:ext cx="4943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Tables comparing SFI results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65BEA8-88B6-8ADE-B769-A0DAEE56C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70212"/>
              </p:ext>
            </p:extLst>
          </p:nvPr>
        </p:nvGraphicFramePr>
        <p:xfrm>
          <a:off x="115009" y="1449501"/>
          <a:ext cx="4339003" cy="3785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719">
                  <a:extLst>
                    <a:ext uri="{9D8B030D-6E8A-4147-A177-3AD203B41FA5}">
                      <a16:colId xmlns:a16="http://schemas.microsoft.com/office/drawing/2014/main" val="668773761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3372185001"/>
                    </a:ext>
                  </a:extLst>
                </a:gridCol>
                <a:gridCol w="1222131">
                  <a:extLst>
                    <a:ext uri="{9D8B030D-6E8A-4147-A177-3AD203B41FA5}">
                      <a16:colId xmlns:a16="http://schemas.microsoft.com/office/drawing/2014/main" val="1688604976"/>
                    </a:ext>
                  </a:extLst>
                </a:gridCol>
                <a:gridCol w="1055076">
                  <a:extLst>
                    <a:ext uri="{9D8B030D-6E8A-4147-A177-3AD203B41FA5}">
                      <a16:colId xmlns:a16="http://schemas.microsoft.com/office/drawing/2014/main" val="1816628364"/>
                    </a:ext>
                  </a:extLst>
                </a:gridCol>
              </a:tblGrid>
              <a:tr h="182880">
                <a:tc gridSpan="4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Comparison of 1th and 2nd month SFI results of Autograft group. a Wilcoxon matched-pairs signed-ranks test.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926612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Autograft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42941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a</a:t>
                      </a: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24401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-25.6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-50.9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19168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-49.7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25345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-58.7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2108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-47.3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-60.6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11091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-77.3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-45.9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3060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-45.1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-46.0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492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-48.1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-53.9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5052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-58.2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16532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-60.1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42035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-52.6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-55.1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3673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51316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-49.7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0.4961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37269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-77.3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81787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-25.6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-45.9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371665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4BF989B-EA8E-1888-97A1-BABDAD394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245192"/>
              </p:ext>
            </p:extLst>
          </p:nvPr>
        </p:nvGraphicFramePr>
        <p:xfrm>
          <a:off x="3582415" y="2112381"/>
          <a:ext cx="4472355" cy="3785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85">
                  <a:extLst>
                    <a:ext uri="{9D8B030D-6E8A-4147-A177-3AD203B41FA5}">
                      <a16:colId xmlns:a16="http://schemas.microsoft.com/office/drawing/2014/main" val="63556457"/>
                    </a:ext>
                  </a:extLst>
                </a:gridCol>
                <a:gridCol w="1107831">
                  <a:extLst>
                    <a:ext uri="{9D8B030D-6E8A-4147-A177-3AD203B41FA5}">
                      <a16:colId xmlns:a16="http://schemas.microsoft.com/office/drawing/2014/main" val="291531332"/>
                    </a:ext>
                  </a:extLst>
                </a:gridCol>
                <a:gridCol w="1186962">
                  <a:extLst>
                    <a:ext uri="{9D8B030D-6E8A-4147-A177-3AD203B41FA5}">
                      <a16:colId xmlns:a16="http://schemas.microsoft.com/office/drawing/2014/main" val="1456845984"/>
                    </a:ext>
                  </a:extLst>
                </a:gridCol>
                <a:gridCol w="1169377">
                  <a:extLst>
                    <a:ext uri="{9D8B030D-6E8A-4147-A177-3AD203B41FA5}">
                      <a16:colId xmlns:a16="http://schemas.microsoft.com/office/drawing/2014/main" val="1346936734"/>
                    </a:ext>
                  </a:extLst>
                </a:gridCol>
              </a:tblGrid>
              <a:tr h="182880">
                <a:tc gridSpan="4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Comparison of 1th and 2nd month SFI results of Graft group. a Wilcoxon matched-pairs signed-ranks test.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920020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96400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a</a:t>
                      </a: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1655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-60.1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-55.8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2191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-66.0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-65.7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12369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-67.0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-63.9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03290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-53.8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53067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-56.4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69326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-65.9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-63.4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49459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-67.6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-58.3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6357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-55.4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-55.6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60114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-67.6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-63.0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24521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-60.2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46042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46317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-65.9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0.1289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1492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-67.6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-65.7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28287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-53.8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142749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836502-853B-15CC-0333-6A3C4BB65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50765"/>
              </p:ext>
            </p:extLst>
          </p:nvPr>
        </p:nvGraphicFramePr>
        <p:xfrm>
          <a:off x="7314003" y="2578513"/>
          <a:ext cx="4433238" cy="3785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3702">
                  <a:extLst>
                    <a:ext uri="{9D8B030D-6E8A-4147-A177-3AD203B41FA5}">
                      <a16:colId xmlns:a16="http://schemas.microsoft.com/office/drawing/2014/main" val="343129609"/>
                    </a:ext>
                  </a:extLst>
                </a:gridCol>
                <a:gridCol w="1152907">
                  <a:extLst>
                    <a:ext uri="{9D8B030D-6E8A-4147-A177-3AD203B41FA5}">
                      <a16:colId xmlns:a16="http://schemas.microsoft.com/office/drawing/2014/main" val="3362541740"/>
                    </a:ext>
                  </a:extLst>
                </a:gridCol>
                <a:gridCol w="1138335">
                  <a:extLst>
                    <a:ext uri="{9D8B030D-6E8A-4147-A177-3AD203B41FA5}">
                      <a16:colId xmlns:a16="http://schemas.microsoft.com/office/drawing/2014/main" val="3574434611"/>
                    </a:ext>
                  </a:extLst>
                </a:gridCol>
                <a:gridCol w="1278294">
                  <a:extLst>
                    <a:ext uri="{9D8B030D-6E8A-4147-A177-3AD203B41FA5}">
                      <a16:colId xmlns:a16="http://schemas.microsoft.com/office/drawing/2014/main" val="3247918459"/>
                    </a:ext>
                  </a:extLst>
                </a:gridCol>
              </a:tblGrid>
              <a:tr h="182880">
                <a:tc gridSpan="4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Comparison of 1th and 2nd month SFI results of Graft+SC group. a Wilcoxon matched-pairs signed-ranks test.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947080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 + SC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177053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a</a:t>
                      </a: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3381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-64.05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-65.1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98672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-48.3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26731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-44.4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-43.4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17296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-62.4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-60.1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58846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-67.5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-70.3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5315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-57.0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68260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-71.8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-72.9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77187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-58.2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-56.1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43500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-55.1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-54.4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28806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-59.9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-58.3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1379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9.8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8664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-60.3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-56.1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0.4258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9024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-71.8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-72.9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53627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3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-44.4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-43.4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980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4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51102" y="730109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485192" y="5701004"/>
            <a:ext cx="106089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EMG and CMAP values of Autograft grou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at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 Wilcoxon matched-pairs signed-ranks test, b Mann-Whitney Test,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values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 EMG differences (of two side in each subject)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CMAP rates in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P&lt;0.05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statistical significance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EMG ve CMAP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rates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54FD618-9960-951F-DFA4-7AC0C32BD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401686"/>
              </p:ext>
            </p:extLst>
          </p:nvPr>
        </p:nvGraphicFramePr>
        <p:xfrm>
          <a:off x="800878" y="1735491"/>
          <a:ext cx="10515600" cy="3802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422247651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6719465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89861135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83266642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53971620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88652723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98084442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3725318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9774552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44688112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8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Autograft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6536793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623706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73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0.482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74726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429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786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357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0.546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0.154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90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783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15726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0.921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1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0.349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93647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2481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494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60551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0.058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55754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397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898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428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196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6947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709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373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252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a,y</a:t>
                      </a:r>
                      <a:r>
                        <a:rPr lang="tr-TR" sz="1200">
                          <a:effectLst/>
                        </a:rPr>
                        <a:t> 0.1641</a:t>
                      </a:r>
                      <a:endParaRPr lang="en-US" sz="120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a,z </a:t>
                      </a:r>
                      <a:r>
                        <a:rPr lang="tr-TR" sz="1200">
                          <a:effectLst/>
                        </a:rPr>
                        <a:t>0.1641</a:t>
                      </a:r>
                      <a:endParaRPr lang="en-US" sz="1200">
                        <a:effectLst/>
                      </a:endParaRPr>
                    </a:p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04669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251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81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397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786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357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0.54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2136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0.15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2316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898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0.92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8887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 </a:t>
                      </a:r>
                      <a:r>
                        <a:rPr lang="tr-TR" sz="1200">
                          <a:effectLst/>
                        </a:rPr>
                        <a:t>0.0012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</a:t>
                      </a:r>
                      <a:r>
                        <a:rPr lang="tr-TR" sz="1200">
                          <a:effectLst/>
                        </a:rPr>
                        <a:t> 0.0244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2029361"/>
                  </a:ext>
                </a:extLst>
              </a:tr>
              <a:tr h="182880">
                <a:tc gridSpan="10"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12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57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51102" y="730109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457200" y="5607698"/>
            <a:ext cx="106089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EMG and CMAP values of Graft grou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at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 Wilcoxon matched-pairs signed-ranks test, b Mann-Whitney Test, x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values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 EMG differences (of two side in each subject)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CMAP rates in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P&lt;0.05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statistical significance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EMG ve CMAP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rates.</a:t>
            </a:r>
            <a:endParaRPr lang="tr-TR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25B41A-FDDC-D160-83DF-4021AE908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684978"/>
              </p:ext>
            </p:extLst>
          </p:nvPr>
        </p:nvGraphicFramePr>
        <p:xfrm>
          <a:off x="810208" y="1636458"/>
          <a:ext cx="10515600" cy="372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333136654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2201564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52933396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0911075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9912833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53021751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30852258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21150205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55103312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559858200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8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1285092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5846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8997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0,958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0,271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27990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0,895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711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0,260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75391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0,866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0,971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4989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0,905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288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0,558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7558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0,681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0,256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64413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495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0,671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0,167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99275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511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241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0,680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314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602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0,522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95867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0,747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389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0,859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302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0,630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196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0,265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9931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252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0,46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a,y</a:t>
                      </a:r>
                      <a:r>
                        <a:rPr lang="tr-TR" sz="1200" dirty="0">
                          <a:effectLst/>
                        </a:rPr>
                        <a:t> 0.0547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a,z</a:t>
                      </a:r>
                      <a:r>
                        <a:rPr lang="tr-TR" sz="1200" dirty="0">
                          <a:effectLst/>
                        </a:rPr>
                        <a:t> 0.0195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15802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131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0,12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133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0,29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6432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511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0,75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0,27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1204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0,63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245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0,17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2024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0,96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389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711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0,97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4296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 </a:t>
                      </a:r>
                      <a:r>
                        <a:rPr lang="tr-TR" sz="1200">
                          <a:effectLst/>
                        </a:rPr>
                        <a:t>0.0400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</a:t>
                      </a:r>
                      <a:r>
                        <a:rPr lang="tr-TR" sz="1200">
                          <a:effectLst/>
                        </a:rPr>
                        <a:t> 0.0003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926734"/>
                  </a:ext>
                </a:extLst>
              </a:tr>
              <a:tr h="182880">
                <a:tc gridSpan="10"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735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35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51102" y="730109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606491" y="5645020"/>
            <a:ext cx="106089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Tablo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EMG and CMAP values of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Graft+SC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at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 Wilcoxon matched-pairs signed-ranks test, b Mann-Whitney Test, x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left and right (control) sided values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 EMG differences (of two side in each subject)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CMAP rates in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2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month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P&lt;0.05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statistical significance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EMG ve CMAP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rates.</a:t>
            </a:r>
            <a:endParaRPr lang="tr-TR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4A73F09-E2A1-B36D-56E2-63E2549D1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043782"/>
              </p:ext>
            </p:extLst>
          </p:nvPr>
        </p:nvGraphicFramePr>
        <p:xfrm>
          <a:off x="819539" y="1720433"/>
          <a:ext cx="10515600" cy="372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282129545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3711255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7305342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1594402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71427163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8953285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32864251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5938108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1389451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94457362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8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 + SC Group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4642737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1st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2nd month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87501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Left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Right EMG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Differance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922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299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0.481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57014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548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931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356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0.618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5042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722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42076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488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262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34014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387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734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7093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668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85717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0.791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51943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576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711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135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583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11474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435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562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0.774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392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32630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329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a,y</a:t>
                      </a:r>
                      <a:r>
                        <a:rPr lang="tr-TR" sz="1200">
                          <a:effectLst/>
                        </a:rPr>
                        <a:t> 0.0547</a:t>
                      </a:r>
                      <a:endParaRPr lang="en-US" sz="120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a,z</a:t>
                      </a:r>
                      <a:r>
                        <a:rPr lang="tr-TR" sz="1200">
                          <a:effectLst/>
                        </a:rPr>
                        <a:t> 0.3008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3163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7086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135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219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0.71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5343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520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0.15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431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365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</a:t>
                      </a:r>
                      <a:r>
                        <a:rPr lang="tr-TR" sz="1200">
                          <a:effectLst/>
                        </a:rPr>
                        <a:t> 0.0305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>
                          <a:effectLst/>
                        </a:rPr>
                        <a:t>b,x</a:t>
                      </a:r>
                      <a:r>
                        <a:rPr lang="tr-TR" sz="1200">
                          <a:effectLst/>
                        </a:rPr>
                        <a:t> 0.0040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626626"/>
                  </a:ext>
                </a:extLst>
              </a:tr>
              <a:tr h="182880">
                <a:tc gridSpan="10"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68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41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65734" y="553129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586826" y="5079465"/>
            <a:ext cx="106089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</a:t>
            </a:r>
            <a:r>
              <a:rPr lang="tr-T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the CMAP rates of the three groups at month 1. c Kruskal-Wallis Test (Nonparametric ANOVA) with post test (Dunn's Multiple Comparisons Test), If P&lt;0.05, an intergroup comparison test is performed (A-B, A-C and B-C, respectively).</a:t>
            </a:r>
            <a:r>
              <a:rPr lang="tr-T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Image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the 1nd month CMAP ratio values of all groups. Both graft and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graft+SC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groups had better CMAP rates than autograft group (p&lt;0.05). </a:t>
            </a:r>
            <a:endParaRPr lang="tr-TR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3EF71D-0B1A-239A-357F-4CF0BAAE5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320367"/>
              </p:ext>
            </p:extLst>
          </p:nvPr>
        </p:nvGraphicFramePr>
        <p:xfrm>
          <a:off x="448258" y="1324241"/>
          <a:ext cx="5753100" cy="3738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0005">
                  <a:extLst>
                    <a:ext uri="{9D8B030D-6E8A-4147-A177-3AD203B41FA5}">
                      <a16:colId xmlns:a16="http://schemas.microsoft.com/office/drawing/2014/main" val="3149530182"/>
                    </a:ext>
                  </a:extLst>
                </a:gridCol>
                <a:gridCol w="1310005">
                  <a:extLst>
                    <a:ext uri="{9D8B030D-6E8A-4147-A177-3AD203B41FA5}">
                      <a16:colId xmlns:a16="http://schemas.microsoft.com/office/drawing/2014/main" val="902513543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2027467161"/>
                    </a:ext>
                  </a:extLst>
                </a:gridCol>
                <a:gridCol w="901065">
                  <a:extLst>
                    <a:ext uri="{9D8B030D-6E8A-4147-A177-3AD203B41FA5}">
                      <a16:colId xmlns:a16="http://schemas.microsoft.com/office/drawing/2014/main" val="625799109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490976267"/>
                    </a:ext>
                  </a:extLst>
                </a:gridCol>
              </a:tblGrid>
              <a:tr h="182880">
                <a:tc rowSpan="2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r>
                        <a:rPr lang="tr-TR" sz="1200" dirty="0">
                          <a:effectLst/>
                        </a:rPr>
                        <a:t>st month 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c </a:t>
                      </a: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5655609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Autograft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(A)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(B)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Graft+SC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(C)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2048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0.481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1835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0.546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0.895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80078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0.866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7254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6767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0.349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0.681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4240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7978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74740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0.058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21495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0.630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0.774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0016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65348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6839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0.77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0.0046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055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98953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2887415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Comparisons, P:      A-B: &lt;0.01               A-C: &lt;0.05             B-C: &gt;0.05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664732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77367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A1BA627-746F-EC21-7E9D-88BCE893067F}"/>
              </a:ext>
            </a:extLst>
          </p:cNvPr>
          <p:cNvSpPr txBox="1"/>
          <p:nvPr/>
        </p:nvSpPr>
        <p:spPr>
          <a:xfrm>
            <a:off x="1110343" y="6063532"/>
            <a:ext cx="1005840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CMAP rates of Graft group is higher than Autograft group at 1</a:t>
            </a:r>
            <a:r>
              <a:rPr lang="en-US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month and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this is statistically significant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(p&lt;0.01). 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CMAP rates of Graft + SC group is higher than Autograft group at 1</a:t>
            </a:r>
            <a:r>
              <a:rPr lang="en-US" sz="1400" baseline="30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month and this is statistically significant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(p&lt;0.05).</a:t>
            </a:r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7E14D1-BF19-6CE5-D2E0-C435045274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821"/>
          <a:stretch/>
        </p:blipFill>
        <p:spPr>
          <a:xfrm>
            <a:off x="6334269" y="1563330"/>
            <a:ext cx="5762006" cy="329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2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75567" y="631786"/>
            <a:ext cx="2670791" cy="818774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tr-TR" sz="3200" b="1" dirty="0">
              <a:latin typeface="Arial" panose="020B0604020202020204" pitchFamily="34" charset="0"/>
              <a:ea typeface="Apple Chancery" charset="-9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649377-36CC-48E5-35CC-C64EB31CFA8C}"/>
              </a:ext>
            </a:extLst>
          </p:cNvPr>
          <p:cNvSpPr txBox="1"/>
          <p:nvPr/>
        </p:nvSpPr>
        <p:spPr>
          <a:xfrm>
            <a:off x="606491" y="5049967"/>
            <a:ext cx="106089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8645" marR="0" indent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le.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the 2nd month CMAP rates of the three groups. c Kruskal-Wallis Test (Nonparametric ANOVA) with post test (Dunn's Multiple Comparisons Test), If P&lt;0.05, an inter-group comparison test was performed (A-B, A-C and B-C, respectively).</a:t>
            </a:r>
            <a:r>
              <a:rPr lang="tr-T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Image</a:t>
            </a:r>
            <a:r>
              <a:rPr lang="tr-T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the 2nd month CMAP ratio values of all groups. </a:t>
            </a:r>
            <a:endParaRPr lang="tr-TR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1BA627-746F-EC21-7E9D-88BCE893067F}"/>
              </a:ext>
            </a:extLst>
          </p:cNvPr>
          <p:cNvSpPr txBox="1"/>
          <p:nvPr/>
        </p:nvSpPr>
        <p:spPr>
          <a:xfrm>
            <a:off x="1092759" y="6001986"/>
            <a:ext cx="1005840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 comparison of CMAP rates of all three groups at 2</a:t>
            </a:r>
            <a:r>
              <a:rPr lang="en-US" sz="1400" baseline="30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nd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month, even though Graft + SC group ha</a:t>
            </a:r>
            <a:r>
              <a:rPr lang="tr-T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higher CMAP rates, there are no statistically significant difference</a:t>
            </a:r>
            <a:r>
              <a:rPr lang="tr-T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(p&lt;0.6469)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1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E28E1E-7449-DDC5-7080-03DE97E33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225911"/>
              </p:ext>
            </p:extLst>
          </p:nvPr>
        </p:nvGraphicFramePr>
        <p:xfrm>
          <a:off x="527719" y="1535592"/>
          <a:ext cx="5753100" cy="3354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0005">
                  <a:extLst>
                    <a:ext uri="{9D8B030D-6E8A-4147-A177-3AD203B41FA5}">
                      <a16:colId xmlns:a16="http://schemas.microsoft.com/office/drawing/2014/main" val="3739848081"/>
                    </a:ext>
                  </a:extLst>
                </a:gridCol>
                <a:gridCol w="1310005">
                  <a:extLst>
                    <a:ext uri="{9D8B030D-6E8A-4147-A177-3AD203B41FA5}">
                      <a16:colId xmlns:a16="http://schemas.microsoft.com/office/drawing/2014/main" val="3321809630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970541728"/>
                    </a:ext>
                  </a:extLst>
                </a:gridCol>
                <a:gridCol w="901065">
                  <a:extLst>
                    <a:ext uri="{9D8B030D-6E8A-4147-A177-3AD203B41FA5}">
                      <a16:colId xmlns:a16="http://schemas.microsoft.com/office/drawing/2014/main" val="2883154616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3015997488"/>
                    </a:ext>
                  </a:extLst>
                </a:gridCol>
              </a:tblGrid>
              <a:tr h="182880">
                <a:tc rowSpan="2">
                  <a:txBody>
                    <a:bodyPr/>
                    <a:lstStyle/>
                    <a:p>
                      <a:pPr marL="0" marR="0" indent="36004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indent="36004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2nd Month CMAP Rate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aseline="30000" dirty="0">
                          <a:effectLst/>
                        </a:rPr>
                        <a:t>c </a:t>
                      </a:r>
                      <a:r>
                        <a:rPr lang="tr-TR" sz="1200" dirty="0">
                          <a:effectLst/>
                        </a:rPr>
                        <a:t>P 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4935316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Autograft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(A)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(B)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Graft+SC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(C)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3373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0.482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36374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0.154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0.260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0.618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26532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0.905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0.147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8228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0.921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5581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16587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0.476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0.167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27936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0.642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0.522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0.791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53194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0.310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0.859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19377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36004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0.542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0.772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55541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10902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SD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17838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Median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0.54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0.71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0.6469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28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Min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0.15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97746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Max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0.97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0.82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771433"/>
                  </a:ext>
                </a:extLst>
              </a:tr>
            </a:tbl>
          </a:graphicData>
        </a:graphic>
      </p:graphicFrame>
      <p:pic>
        <p:nvPicPr>
          <p:cNvPr id="5" name="Resim 4">
            <a:extLst>
              <a:ext uri="{FF2B5EF4-FFF2-40B4-BE49-F238E27FC236}">
                <a16:creationId xmlns:a16="http://schemas.microsoft.com/office/drawing/2014/main" id="{4F654B11-BC17-0630-FCF2-0D7C469FE54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2" t="50166" r="17030"/>
          <a:stretch/>
        </p:blipFill>
        <p:spPr bwMode="auto">
          <a:xfrm>
            <a:off x="6363929" y="1602657"/>
            <a:ext cx="5828071" cy="33085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048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3804</TotalTime>
  <Words>1692</Words>
  <Application>Microsoft Office PowerPoint</Application>
  <PresentationFormat>Widescreen</PresentationFormat>
  <Paragraphs>765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RESULTS</vt:lpstr>
      <vt:lpstr>RESULTS</vt:lpstr>
      <vt:lpstr>RESULTS</vt:lpstr>
      <vt:lpstr>RESULTS</vt:lpstr>
      <vt:lpstr>RESULTS</vt:lpstr>
      <vt:lpstr>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DENEYSEL SİYATİK SİNİR HASARINDA BİYOSELÜLOZ + GRAFEN GREFTİ VE ADİPOZ KÖK HÜCRE KULLANIMININ AKSONAL REJENERASYONA ETKİSİ </dc:title>
  <dc:creator>İsmail Şimşek</dc:creator>
  <cp:lastModifiedBy>İsmail Şimşek</cp:lastModifiedBy>
  <cp:revision>36</cp:revision>
  <dcterms:created xsi:type="dcterms:W3CDTF">2022-11-02T22:16:04Z</dcterms:created>
  <dcterms:modified xsi:type="dcterms:W3CDTF">2023-12-17T16:51:06Z</dcterms:modified>
</cp:coreProperties>
</file>