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310" r:id="rId3"/>
    <p:sldId id="257" r:id="rId4"/>
    <p:sldId id="258" r:id="rId5"/>
    <p:sldId id="305" r:id="rId6"/>
    <p:sldId id="278" r:id="rId7"/>
    <p:sldId id="300" r:id="rId8"/>
    <p:sldId id="301" r:id="rId9"/>
    <p:sldId id="296" r:id="rId10"/>
    <p:sldId id="311" r:id="rId11"/>
    <p:sldId id="308" r:id="rId12"/>
    <p:sldId id="307" r:id="rId13"/>
    <p:sldId id="309" r:id="rId1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7"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showGuides="1">
      <p:cViewPr varScale="1">
        <p:scale>
          <a:sx n="89" d="100"/>
          <a:sy n="89" d="100"/>
        </p:scale>
        <p:origin x="3504" y="168"/>
      </p:cViewPr>
      <p:guideLst>
        <p:guide orient="horz" pos="3097"/>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54E24C-1412-4188-99E5-D9302D3F5A74}" type="datetimeFigureOut">
              <a:rPr lang="en-US" smtClean="0"/>
              <a:t>2/13/24</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A490BF-39DD-4AC7-9070-4404E3458E8F}" type="slidenum">
              <a:rPr lang="en-US" smtClean="0"/>
              <a:t>‹#›</a:t>
            </a:fld>
            <a:endParaRPr lang="en-US"/>
          </a:p>
        </p:txBody>
      </p:sp>
    </p:spTree>
    <p:extLst>
      <p:ext uri="{BB962C8B-B14F-4D97-AF65-F5344CB8AC3E}">
        <p14:creationId xmlns:p14="http://schemas.microsoft.com/office/powerpoint/2010/main" val="881715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56D89A-C6D7-4594-8C40-E902F29D18CE}" type="slidenum">
              <a:rPr lang="en-US" smtClean="0"/>
              <a:t>8</a:t>
            </a:fld>
            <a:endParaRPr lang="en-US"/>
          </a:p>
        </p:txBody>
      </p:sp>
    </p:spTree>
    <p:extLst>
      <p:ext uri="{BB962C8B-B14F-4D97-AF65-F5344CB8AC3E}">
        <p14:creationId xmlns:p14="http://schemas.microsoft.com/office/powerpoint/2010/main" val="1844792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9E56D89A-C6D7-4594-8C40-E902F29D18CE}" type="slidenum">
              <a:rPr lang="en-US" smtClean="0"/>
              <a:t>9</a:t>
            </a:fld>
            <a:endParaRPr lang="en-US"/>
          </a:p>
        </p:txBody>
      </p:sp>
    </p:spTree>
    <p:extLst>
      <p:ext uri="{BB962C8B-B14F-4D97-AF65-F5344CB8AC3E}">
        <p14:creationId xmlns:p14="http://schemas.microsoft.com/office/powerpoint/2010/main" val="1938978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9C41CD-DBA6-4826-8C79-F6DC92458359}" type="datetimeFigureOut">
              <a:rPr lang="en-US" smtClean="0"/>
              <a:t>2/13/24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AA825-8DC0-49EB-AE25-219810115C0A}" type="slidenum">
              <a:rPr lang="en-US" smtClean="0"/>
              <a:t>‹#›</a:t>
            </a:fld>
            <a:endParaRPr lang="en-US"/>
          </a:p>
        </p:txBody>
      </p:sp>
    </p:spTree>
    <p:extLst>
      <p:ext uri="{BB962C8B-B14F-4D97-AF65-F5344CB8AC3E}">
        <p14:creationId xmlns:p14="http://schemas.microsoft.com/office/powerpoint/2010/main" val="1462173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9C41CD-DBA6-4826-8C79-F6DC92458359}" type="datetimeFigureOut">
              <a:rPr lang="en-US" smtClean="0"/>
              <a:t>2/13/24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AA825-8DC0-49EB-AE25-219810115C0A}" type="slidenum">
              <a:rPr lang="en-US" smtClean="0"/>
              <a:t>‹#›</a:t>
            </a:fld>
            <a:endParaRPr lang="en-US"/>
          </a:p>
        </p:txBody>
      </p:sp>
    </p:spTree>
    <p:extLst>
      <p:ext uri="{BB962C8B-B14F-4D97-AF65-F5344CB8AC3E}">
        <p14:creationId xmlns:p14="http://schemas.microsoft.com/office/powerpoint/2010/main" val="3647379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9C41CD-DBA6-4826-8C79-F6DC92458359}" type="datetimeFigureOut">
              <a:rPr lang="en-US" smtClean="0"/>
              <a:t>2/13/24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AA825-8DC0-49EB-AE25-219810115C0A}" type="slidenum">
              <a:rPr lang="en-US" smtClean="0"/>
              <a:t>‹#›</a:t>
            </a:fld>
            <a:endParaRPr lang="en-US"/>
          </a:p>
        </p:txBody>
      </p:sp>
    </p:spTree>
    <p:extLst>
      <p:ext uri="{BB962C8B-B14F-4D97-AF65-F5344CB8AC3E}">
        <p14:creationId xmlns:p14="http://schemas.microsoft.com/office/powerpoint/2010/main" val="1411258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9C41CD-DBA6-4826-8C79-F6DC92458359}" type="datetimeFigureOut">
              <a:rPr lang="en-US" smtClean="0"/>
              <a:t>2/13/24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3AA825-8DC0-49EB-AE25-219810115C0A}" type="slidenum">
              <a:rPr lang="en-US" smtClean="0"/>
              <a:t>‹#›</a:t>
            </a:fld>
            <a:endParaRPr lang="en-US"/>
          </a:p>
        </p:txBody>
      </p:sp>
    </p:spTree>
    <p:extLst>
      <p:ext uri="{BB962C8B-B14F-4D97-AF65-F5344CB8AC3E}">
        <p14:creationId xmlns:p14="http://schemas.microsoft.com/office/powerpoint/2010/main" val="1022943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9C41CD-DBA6-4826-8C79-F6DC92458359}" type="datetimeFigureOut">
              <a:rPr lang="en-US" smtClean="0"/>
              <a:t>2/13/24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3AA825-8DC0-49EB-AE25-219810115C0A}" type="slidenum">
              <a:rPr lang="en-US" smtClean="0"/>
              <a:t>‹#›</a:t>
            </a:fld>
            <a:endParaRPr lang="en-US"/>
          </a:p>
        </p:txBody>
      </p:sp>
    </p:spTree>
    <p:extLst>
      <p:ext uri="{BB962C8B-B14F-4D97-AF65-F5344CB8AC3E}">
        <p14:creationId xmlns:p14="http://schemas.microsoft.com/office/powerpoint/2010/main" val="660728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9C41CD-DBA6-4826-8C79-F6DC92458359}" type="datetimeFigureOut">
              <a:rPr lang="en-US" smtClean="0"/>
              <a:t>2/13/24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3AA825-8DC0-49EB-AE25-219810115C0A}" type="slidenum">
              <a:rPr lang="en-US" smtClean="0"/>
              <a:t>‹#›</a:t>
            </a:fld>
            <a:endParaRPr lang="en-US"/>
          </a:p>
        </p:txBody>
      </p:sp>
    </p:spTree>
    <p:extLst>
      <p:ext uri="{BB962C8B-B14F-4D97-AF65-F5344CB8AC3E}">
        <p14:creationId xmlns:p14="http://schemas.microsoft.com/office/powerpoint/2010/main" val="2673025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9C41CD-DBA6-4826-8C79-F6DC92458359}" type="datetimeFigureOut">
              <a:rPr lang="en-US" smtClean="0"/>
              <a:t>2/13/24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3AA825-8DC0-49EB-AE25-219810115C0A}" type="slidenum">
              <a:rPr lang="en-US" smtClean="0"/>
              <a:t>‹#›</a:t>
            </a:fld>
            <a:endParaRPr lang="en-US"/>
          </a:p>
        </p:txBody>
      </p:sp>
    </p:spTree>
    <p:extLst>
      <p:ext uri="{BB962C8B-B14F-4D97-AF65-F5344CB8AC3E}">
        <p14:creationId xmlns:p14="http://schemas.microsoft.com/office/powerpoint/2010/main" val="3186671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39C41CD-DBA6-4826-8C79-F6DC92458359}" type="datetimeFigureOut">
              <a:rPr lang="en-US" smtClean="0"/>
              <a:t>2/13/24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3AA825-8DC0-49EB-AE25-219810115C0A}" type="slidenum">
              <a:rPr lang="en-US" smtClean="0"/>
              <a:t>‹#›</a:t>
            </a:fld>
            <a:endParaRPr lang="en-US"/>
          </a:p>
        </p:txBody>
      </p:sp>
    </p:spTree>
    <p:extLst>
      <p:ext uri="{BB962C8B-B14F-4D97-AF65-F5344CB8AC3E}">
        <p14:creationId xmlns:p14="http://schemas.microsoft.com/office/powerpoint/2010/main" val="1605225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39C41CD-DBA6-4826-8C79-F6DC92458359}" type="datetimeFigureOut">
              <a:rPr lang="en-US" smtClean="0"/>
              <a:t>2/13/24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3AA825-8DC0-49EB-AE25-219810115C0A}" type="slidenum">
              <a:rPr lang="en-US" smtClean="0"/>
              <a:t>‹#›</a:t>
            </a:fld>
            <a:endParaRPr lang="en-US"/>
          </a:p>
        </p:txBody>
      </p:sp>
    </p:spTree>
    <p:extLst>
      <p:ext uri="{BB962C8B-B14F-4D97-AF65-F5344CB8AC3E}">
        <p14:creationId xmlns:p14="http://schemas.microsoft.com/office/powerpoint/2010/main" val="1063842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9C41CD-DBA6-4826-8C79-F6DC92458359}" type="datetimeFigureOut">
              <a:rPr lang="en-US" smtClean="0"/>
              <a:t>2/13/24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AA825-8DC0-49EB-AE25-219810115C0A}" type="slidenum">
              <a:rPr lang="en-US" smtClean="0"/>
              <a:t>‹#›</a:t>
            </a:fld>
            <a:endParaRPr lang="en-US"/>
          </a:p>
        </p:txBody>
      </p:sp>
    </p:spTree>
    <p:extLst>
      <p:ext uri="{BB962C8B-B14F-4D97-AF65-F5344CB8AC3E}">
        <p14:creationId xmlns:p14="http://schemas.microsoft.com/office/powerpoint/2010/main" val="617177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9C41CD-DBA6-4826-8C79-F6DC92458359}" type="datetimeFigureOut">
              <a:rPr lang="en-US" smtClean="0"/>
              <a:t>2/13/24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AA825-8DC0-49EB-AE25-219810115C0A}" type="slidenum">
              <a:rPr lang="en-US" smtClean="0"/>
              <a:t>‹#›</a:t>
            </a:fld>
            <a:endParaRPr lang="en-US"/>
          </a:p>
        </p:txBody>
      </p:sp>
    </p:spTree>
    <p:extLst>
      <p:ext uri="{BB962C8B-B14F-4D97-AF65-F5344CB8AC3E}">
        <p14:creationId xmlns:p14="http://schemas.microsoft.com/office/powerpoint/2010/main" val="21237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39C41CD-DBA6-4826-8C79-F6DC92458359}" type="datetimeFigureOut">
              <a:rPr lang="en-US" smtClean="0"/>
              <a:t>2/13/24</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43AA825-8DC0-49EB-AE25-219810115C0A}" type="slidenum">
              <a:rPr lang="en-US" smtClean="0"/>
              <a:t>‹#›</a:t>
            </a:fld>
            <a:endParaRPr lang="en-US"/>
          </a:p>
        </p:txBody>
      </p:sp>
    </p:spTree>
    <p:extLst>
      <p:ext uri="{BB962C8B-B14F-4D97-AF65-F5344CB8AC3E}">
        <p14:creationId xmlns:p14="http://schemas.microsoft.com/office/powerpoint/2010/main" val="25044040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2" Type="http://schemas.openxmlformats.org/officeDocument/2006/relationships/image" Target="../media/image9.png"/><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30.pn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image" Target="../media/image29.png"/></Relationships>
</file>

<file path=ppt/slides/_rels/slide4.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56.png"/><Relationship Id="rId26" Type="http://schemas.openxmlformats.org/officeDocument/2006/relationships/image" Target="../media/image64.emf"/><Relationship Id="rId3" Type="http://schemas.openxmlformats.org/officeDocument/2006/relationships/image" Target="../media/image41.png"/><Relationship Id="rId21" Type="http://schemas.openxmlformats.org/officeDocument/2006/relationships/image" Target="../media/image59.emf"/><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5" Type="http://schemas.openxmlformats.org/officeDocument/2006/relationships/image" Target="../media/image63.emf"/><Relationship Id="rId2" Type="http://schemas.openxmlformats.org/officeDocument/2006/relationships/image" Target="../media/image40.png"/><Relationship Id="rId16" Type="http://schemas.openxmlformats.org/officeDocument/2006/relationships/image" Target="../media/image54.png"/><Relationship Id="rId20" Type="http://schemas.openxmlformats.org/officeDocument/2006/relationships/image" Target="../media/image58.emf"/><Relationship Id="rId29" Type="http://schemas.openxmlformats.org/officeDocument/2006/relationships/image" Target="../media/image67.emf"/><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24" Type="http://schemas.openxmlformats.org/officeDocument/2006/relationships/image" Target="../media/image62.emf"/><Relationship Id="rId5" Type="http://schemas.openxmlformats.org/officeDocument/2006/relationships/image" Target="../media/image43.png"/><Relationship Id="rId15" Type="http://schemas.openxmlformats.org/officeDocument/2006/relationships/image" Target="../media/image53.png"/><Relationship Id="rId23" Type="http://schemas.openxmlformats.org/officeDocument/2006/relationships/image" Target="../media/image61.emf"/><Relationship Id="rId28" Type="http://schemas.openxmlformats.org/officeDocument/2006/relationships/image" Target="../media/image66.emf"/><Relationship Id="rId10" Type="http://schemas.openxmlformats.org/officeDocument/2006/relationships/image" Target="../media/image48.png"/><Relationship Id="rId19" Type="http://schemas.openxmlformats.org/officeDocument/2006/relationships/image" Target="../media/image57.png"/><Relationship Id="rId31" Type="http://schemas.openxmlformats.org/officeDocument/2006/relationships/image" Target="../media/image69.emf"/><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 Id="rId22" Type="http://schemas.openxmlformats.org/officeDocument/2006/relationships/image" Target="../media/image60.emf"/><Relationship Id="rId27" Type="http://schemas.openxmlformats.org/officeDocument/2006/relationships/image" Target="../media/image65.emf"/><Relationship Id="rId30" Type="http://schemas.openxmlformats.org/officeDocument/2006/relationships/image" Target="../media/image68.emf"/></Relationships>
</file>

<file path=ppt/slides/_rels/slide7.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9.xml.rels><?xml version="1.0" encoding="UTF-8" standalone="yes"?>
<Relationships xmlns="http://schemas.openxmlformats.org/package/2006/relationships"><Relationship Id="rId8" Type="http://schemas.openxmlformats.org/officeDocument/2006/relationships/image" Target="../media/image83.emf"/><Relationship Id="rId13" Type="http://schemas.openxmlformats.org/officeDocument/2006/relationships/image" Target="../media/image88.emf"/><Relationship Id="rId3" Type="http://schemas.openxmlformats.org/officeDocument/2006/relationships/image" Target="../media/image78.png"/><Relationship Id="rId7" Type="http://schemas.openxmlformats.org/officeDocument/2006/relationships/image" Target="../media/image82.emf"/><Relationship Id="rId12" Type="http://schemas.openxmlformats.org/officeDocument/2006/relationships/image" Target="../media/image87.emf"/><Relationship Id="rId17" Type="http://schemas.openxmlformats.org/officeDocument/2006/relationships/image" Target="../media/image92.png"/><Relationship Id="rId2" Type="http://schemas.openxmlformats.org/officeDocument/2006/relationships/notesSlide" Target="../notesSlides/notesSlide2.xml"/><Relationship Id="rId16" Type="http://schemas.openxmlformats.org/officeDocument/2006/relationships/image" Target="../media/image91.emf"/><Relationship Id="rId1" Type="http://schemas.openxmlformats.org/officeDocument/2006/relationships/slideLayout" Target="../slideLayouts/slideLayout2.xml"/><Relationship Id="rId6" Type="http://schemas.openxmlformats.org/officeDocument/2006/relationships/image" Target="../media/image81.emf"/><Relationship Id="rId11" Type="http://schemas.openxmlformats.org/officeDocument/2006/relationships/image" Target="../media/image86.emf"/><Relationship Id="rId5" Type="http://schemas.openxmlformats.org/officeDocument/2006/relationships/image" Target="../media/image80.emf"/><Relationship Id="rId15" Type="http://schemas.openxmlformats.org/officeDocument/2006/relationships/image" Target="../media/image90.emf"/><Relationship Id="rId10" Type="http://schemas.openxmlformats.org/officeDocument/2006/relationships/image" Target="../media/image85.emf"/><Relationship Id="rId4" Type="http://schemas.openxmlformats.org/officeDocument/2006/relationships/image" Target="../media/image79.emf"/><Relationship Id="rId9" Type="http://schemas.openxmlformats.org/officeDocument/2006/relationships/image" Target="../media/image84.emf"/><Relationship Id="rId14" Type="http://schemas.openxmlformats.org/officeDocument/2006/relationships/image" Target="../media/image89.emf"/></Relationships>
</file>

<file path=ppt/slides/_rels/slide1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95.png"/></Relationships>
</file>

<file path=ppt/slides/_rels/slide11.xml.rels><?xml version="1.0" encoding="UTF-8" standalone="yes"?>
<Relationships xmlns="http://schemas.openxmlformats.org/package/2006/relationships"><Relationship Id="rId8" Type="http://schemas.openxmlformats.org/officeDocument/2006/relationships/image" Target="../media/image103.emf"/><Relationship Id="rId3" Type="http://schemas.openxmlformats.org/officeDocument/2006/relationships/image" Target="../media/image98.emf"/><Relationship Id="rId7" Type="http://schemas.openxmlformats.org/officeDocument/2006/relationships/image" Target="../media/image102.png"/><Relationship Id="rId2" Type="http://schemas.openxmlformats.org/officeDocument/2006/relationships/image" Target="../media/image97.emf"/><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png"/><Relationship Id="rId10" Type="http://schemas.openxmlformats.org/officeDocument/2006/relationships/image" Target="../media/image105.emf"/><Relationship Id="rId4" Type="http://schemas.openxmlformats.org/officeDocument/2006/relationships/image" Target="../media/image99.emf"/><Relationship Id="rId9" Type="http://schemas.openxmlformats.org/officeDocument/2006/relationships/image" Target="../media/image104.emf"/></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07.png"/><Relationship Id="rId7" Type="http://schemas.openxmlformats.org/officeDocument/2006/relationships/image" Target="../media/image110.png"/><Relationship Id="rId2" Type="http://schemas.openxmlformats.org/officeDocument/2006/relationships/image" Target="../media/image106.png"/><Relationship Id="rId1" Type="http://schemas.openxmlformats.org/officeDocument/2006/relationships/slideLayout" Target="../slideLayouts/slideLayout2.xml"/><Relationship Id="rId6" Type="http://schemas.openxmlformats.org/officeDocument/2006/relationships/image" Target="../media/image109.png"/><Relationship Id="rId5" Type="http://schemas.microsoft.com/office/2007/relationships/hdphoto" Target="../media/hdphoto2.wdp"/><Relationship Id="rId10" Type="http://schemas.microsoft.com/office/2007/relationships/hdphoto" Target="../media/hdphoto4.wdp"/><Relationship Id="rId4" Type="http://schemas.openxmlformats.org/officeDocument/2006/relationships/image" Target="../media/image108.png"/><Relationship Id="rId9" Type="http://schemas.openxmlformats.org/officeDocument/2006/relationships/image" Target="../media/image111.png"/></Relationships>
</file>

<file path=ppt/slides/_rels/slide13.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image" Target="../media/image112.png"/><Relationship Id="rId1" Type="http://schemas.openxmlformats.org/officeDocument/2006/relationships/slideLayout" Target="../slideLayouts/slideLayout1.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19">
            <a:extLst>
              <a:ext uri="{FF2B5EF4-FFF2-40B4-BE49-F238E27FC236}">
                <a16:creationId xmlns:a16="http://schemas.microsoft.com/office/drawing/2014/main" id="{8F2E5BF6-28D1-4221-9CC9-D63A2B0FE0EC}"/>
              </a:ext>
            </a:extLst>
          </p:cNvPr>
          <p:cNvSpPr txBox="1"/>
          <p:nvPr/>
        </p:nvSpPr>
        <p:spPr>
          <a:xfrm>
            <a:off x="-52590" y="339633"/>
            <a:ext cx="336884" cy="369332"/>
          </a:xfrm>
          <a:prstGeom prst="rect">
            <a:avLst/>
          </a:prstGeom>
          <a:noFill/>
        </p:spPr>
        <p:txBody>
          <a:bodyPr wrap="square" rtlCol="0">
            <a:spAutoFit/>
          </a:bodyPr>
          <a:lstStyle/>
          <a:p>
            <a:r>
              <a:rPr lang="en-US" b="1" dirty="0"/>
              <a:t>A</a:t>
            </a:r>
          </a:p>
        </p:txBody>
      </p:sp>
      <p:grpSp>
        <p:nvGrpSpPr>
          <p:cNvPr id="9" name="Group 8">
            <a:extLst>
              <a:ext uri="{FF2B5EF4-FFF2-40B4-BE49-F238E27FC236}">
                <a16:creationId xmlns:a16="http://schemas.microsoft.com/office/drawing/2014/main" id="{3132BB1D-1043-4F20-893E-3469CAD98FA9}"/>
              </a:ext>
            </a:extLst>
          </p:cNvPr>
          <p:cNvGrpSpPr/>
          <p:nvPr/>
        </p:nvGrpSpPr>
        <p:grpSpPr>
          <a:xfrm>
            <a:off x="284294" y="543362"/>
            <a:ext cx="2964410" cy="1778946"/>
            <a:chOff x="39060" y="1026062"/>
            <a:chExt cx="2964410" cy="1778946"/>
          </a:xfrm>
        </p:grpSpPr>
        <p:grpSp>
          <p:nvGrpSpPr>
            <p:cNvPr id="10" name="Group 9">
              <a:extLst>
                <a:ext uri="{FF2B5EF4-FFF2-40B4-BE49-F238E27FC236}">
                  <a16:creationId xmlns:a16="http://schemas.microsoft.com/office/drawing/2014/main" id="{3FFB6D43-B4DE-431A-899F-6F338DB8A60E}"/>
                </a:ext>
              </a:extLst>
            </p:cNvPr>
            <p:cNvGrpSpPr/>
            <p:nvPr/>
          </p:nvGrpSpPr>
          <p:grpSpPr>
            <a:xfrm>
              <a:off x="39060" y="1026062"/>
              <a:ext cx="2474032" cy="1778946"/>
              <a:chOff x="74067" y="1029694"/>
              <a:chExt cx="2474032" cy="1778946"/>
            </a:xfrm>
          </p:grpSpPr>
          <p:pic>
            <p:nvPicPr>
              <p:cNvPr id="13" name="Imagem 34">
                <a:extLst>
                  <a:ext uri="{FF2B5EF4-FFF2-40B4-BE49-F238E27FC236}">
                    <a16:creationId xmlns:a16="http://schemas.microsoft.com/office/drawing/2014/main" id="{1FC3F26F-84DA-4456-8A0E-147FA3462361}"/>
                  </a:ext>
                </a:extLst>
              </p:cNvPr>
              <p:cNvPicPr>
                <a:picLocks noChangeAspect="1"/>
              </p:cNvPicPr>
              <p:nvPr/>
            </p:nvPicPr>
            <p:blipFill rotWithShape="1">
              <a:blip r:embed="rId2"/>
              <a:srcRect l="46741" t="4355" b="-1"/>
              <a:stretch/>
            </p:blipFill>
            <p:spPr>
              <a:xfrm>
                <a:off x="1742998" y="2150404"/>
                <a:ext cx="595034" cy="255732"/>
              </a:xfrm>
              <a:prstGeom prst="rect">
                <a:avLst/>
              </a:prstGeom>
              <a:ln>
                <a:solidFill>
                  <a:schemeClr val="tx1"/>
                </a:solidFill>
              </a:ln>
            </p:spPr>
          </p:pic>
          <p:pic>
            <p:nvPicPr>
              <p:cNvPr id="14" name="Imagem 44">
                <a:extLst>
                  <a:ext uri="{FF2B5EF4-FFF2-40B4-BE49-F238E27FC236}">
                    <a16:creationId xmlns:a16="http://schemas.microsoft.com/office/drawing/2014/main" id="{33F90174-D7F5-4C88-9092-CDC98B65A096}"/>
                  </a:ext>
                </a:extLst>
              </p:cNvPr>
              <p:cNvPicPr>
                <a:picLocks noChangeAspect="1"/>
              </p:cNvPicPr>
              <p:nvPr/>
            </p:nvPicPr>
            <p:blipFill rotWithShape="1">
              <a:blip r:embed="rId3"/>
              <a:srcRect l="46758" t="-5304"/>
              <a:stretch/>
            </p:blipFill>
            <p:spPr>
              <a:xfrm>
                <a:off x="1743360" y="2520383"/>
                <a:ext cx="595035" cy="281557"/>
              </a:xfrm>
              <a:prstGeom prst="rect">
                <a:avLst/>
              </a:prstGeom>
              <a:ln>
                <a:solidFill>
                  <a:schemeClr val="tx1"/>
                </a:solidFill>
              </a:ln>
            </p:spPr>
          </p:pic>
          <p:pic>
            <p:nvPicPr>
              <p:cNvPr id="15" name="Imagem 38">
                <a:extLst>
                  <a:ext uri="{FF2B5EF4-FFF2-40B4-BE49-F238E27FC236}">
                    <a16:creationId xmlns:a16="http://schemas.microsoft.com/office/drawing/2014/main" id="{A5C64CC3-69A7-4934-BB54-0A36DB5EF77D}"/>
                  </a:ext>
                </a:extLst>
              </p:cNvPr>
              <p:cNvPicPr>
                <a:picLocks noChangeAspect="1"/>
              </p:cNvPicPr>
              <p:nvPr/>
            </p:nvPicPr>
            <p:blipFill rotWithShape="1">
              <a:blip r:embed="rId4">
                <a:clrChange>
                  <a:clrFrom>
                    <a:srgbClr val="626262"/>
                  </a:clrFrom>
                  <a:clrTo>
                    <a:srgbClr val="626262">
                      <a:alpha val="0"/>
                    </a:srgbClr>
                  </a:clrTo>
                </a:clrChange>
              </a:blip>
              <a:srcRect l="50054" t="-6756" b="-32263"/>
              <a:stretch/>
            </p:blipFill>
            <p:spPr>
              <a:xfrm>
                <a:off x="938839" y="2124580"/>
                <a:ext cx="612163" cy="291802"/>
              </a:xfrm>
              <a:prstGeom prst="rect">
                <a:avLst/>
              </a:prstGeom>
              <a:ln>
                <a:solidFill>
                  <a:schemeClr val="tx1"/>
                </a:solidFill>
              </a:ln>
            </p:spPr>
          </p:pic>
          <p:pic>
            <p:nvPicPr>
              <p:cNvPr id="16" name="Imagem 39">
                <a:extLst>
                  <a:ext uri="{FF2B5EF4-FFF2-40B4-BE49-F238E27FC236}">
                    <a16:creationId xmlns:a16="http://schemas.microsoft.com/office/drawing/2014/main" id="{C99C1008-D25F-4198-BE92-634C2FBACA4A}"/>
                  </a:ext>
                </a:extLst>
              </p:cNvPr>
              <p:cNvPicPr>
                <a:picLocks noChangeAspect="1"/>
              </p:cNvPicPr>
              <p:nvPr/>
            </p:nvPicPr>
            <p:blipFill rotWithShape="1">
              <a:blip r:embed="rId5"/>
              <a:srcRect l="49510" b="20936"/>
              <a:stretch/>
            </p:blipFill>
            <p:spPr>
              <a:xfrm>
                <a:off x="938839" y="2534563"/>
                <a:ext cx="625629" cy="274077"/>
              </a:xfrm>
              <a:prstGeom prst="rect">
                <a:avLst/>
              </a:prstGeom>
              <a:ln>
                <a:solidFill>
                  <a:schemeClr val="tx1"/>
                </a:solidFill>
              </a:ln>
            </p:spPr>
          </p:pic>
          <p:pic>
            <p:nvPicPr>
              <p:cNvPr id="17" name="Imagem 1">
                <a:extLst>
                  <a:ext uri="{FF2B5EF4-FFF2-40B4-BE49-F238E27FC236}">
                    <a16:creationId xmlns:a16="http://schemas.microsoft.com/office/drawing/2014/main" id="{D6BDFED4-C441-4F99-BEFA-EB3AAB351FD7}"/>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l="30022" t="16924" r="61544" b="80105"/>
              <a:stretch/>
            </p:blipFill>
            <p:spPr>
              <a:xfrm>
                <a:off x="221930" y="2124579"/>
                <a:ext cx="612163" cy="277621"/>
              </a:xfrm>
              <a:prstGeom prst="rect">
                <a:avLst/>
              </a:prstGeom>
              <a:ln>
                <a:solidFill>
                  <a:schemeClr val="tx1"/>
                </a:solidFill>
              </a:ln>
            </p:spPr>
          </p:pic>
          <p:pic>
            <p:nvPicPr>
              <p:cNvPr id="18" name="Imagem 2">
                <a:extLst>
                  <a:ext uri="{FF2B5EF4-FFF2-40B4-BE49-F238E27FC236}">
                    <a16:creationId xmlns:a16="http://schemas.microsoft.com/office/drawing/2014/main" id="{475D6854-7CA8-4C00-A63A-7D2D827012E7}"/>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l="74907" t="56248" r="16874" b="40970"/>
              <a:stretch/>
            </p:blipFill>
            <p:spPr>
              <a:xfrm>
                <a:off x="221930" y="2520383"/>
                <a:ext cx="612163" cy="274077"/>
              </a:xfrm>
              <a:prstGeom prst="rect">
                <a:avLst/>
              </a:prstGeom>
              <a:ln>
                <a:solidFill>
                  <a:schemeClr val="tx1"/>
                </a:solidFill>
              </a:ln>
            </p:spPr>
          </p:pic>
          <p:grpSp>
            <p:nvGrpSpPr>
              <p:cNvPr id="19" name="Group 18">
                <a:extLst>
                  <a:ext uri="{FF2B5EF4-FFF2-40B4-BE49-F238E27FC236}">
                    <a16:creationId xmlns:a16="http://schemas.microsoft.com/office/drawing/2014/main" id="{109BFBE8-1CE7-4B30-9341-75EC2804B8C0}"/>
                  </a:ext>
                </a:extLst>
              </p:cNvPr>
              <p:cNvGrpSpPr/>
              <p:nvPr/>
            </p:nvGrpSpPr>
            <p:grpSpPr>
              <a:xfrm>
                <a:off x="221931" y="1178008"/>
                <a:ext cx="555880" cy="894459"/>
                <a:chOff x="547658" y="4659458"/>
                <a:chExt cx="555880" cy="894459"/>
              </a:xfrm>
            </p:grpSpPr>
            <p:sp>
              <p:nvSpPr>
                <p:cNvPr id="32" name="TextBox 31">
                  <a:extLst>
                    <a:ext uri="{FF2B5EF4-FFF2-40B4-BE49-F238E27FC236}">
                      <a16:creationId xmlns:a16="http://schemas.microsoft.com/office/drawing/2014/main" id="{09F90D3F-8A4C-46D2-91B6-72F5E1A250CA}"/>
                    </a:ext>
                  </a:extLst>
                </p:cNvPr>
                <p:cNvSpPr txBox="1"/>
                <p:nvPr/>
              </p:nvSpPr>
              <p:spPr>
                <a:xfrm rot="16200000">
                  <a:off x="231233" y="4975883"/>
                  <a:ext cx="894459" cy="261610"/>
                </a:xfrm>
                <a:prstGeom prst="rect">
                  <a:avLst/>
                </a:prstGeom>
                <a:noFill/>
              </p:spPr>
              <p:txBody>
                <a:bodyPr wrap="square" rtlCol="0">
                  <a:spAutoFit/>
                </a:bodyPr>
                <a:lstStyle/>
                <a:p>
                  <a:r>
                    <a:rPr lang="pt-PT" sz="1100" dirty="0" err="1">
                      <a:latin typeface="Arial" panose="020B0604020202020204" pitchFamily="34" charset="0"/>
                      <a:cs typeface="Arial" panose="020B0604020202020204" pitchFamily="34" charset="0"/>
                    </a:rPr>
                    <a:t>siControl</a:t>
                  </a:r>
                  <a:endParaRPr lang="en-US" sz="1100" dirty="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746C9D61-1688-488A-9A82-5BD5DB66A247}"/>
                    </a:ext>
                  </a:extLst>
                </p:cNvPr>
                <p:cNvSpPr txBox="1"/>
                <p:nvPr/>
              </p:nvSpPr>
              <p:spPr>
                <a:xfrm rot="16200000">
                  <a:off x="525503" y="4975883"/>
                  <a:ext cx="894459" cy="261610"/>
                </a:xfrm>
                <a:prstGeom prst="rect">
                  <a:avLst/>
                </a:prstGeom>
                <a:noFill/>
              </p:spPr>
              <p:txBody>
                <a:bodyPr wrap="square" rtlCol="0">
                  <a:spAutoFit/>
                </a:bodyPr>
                <a:lstStyle/>
                <a:p>
                  <a:r>
                    <a:rPr lang="pt-PT" sz="1100" dirty="0">
                      <a:latin typeface="Arial" panose="020B0604020202020204" pitchFamily="34" charset="0"/>
                      <a:cs typeface="Arial" panose="020B0604020202020204" pitchFamily="34" charset="0"/>
                    </a:rPr>
                    <a:t>siKRAS</a:t>
                  </a:r>
                  <a:endParaRPr lang="en-US" sz="1100" dirty="0">
                    <a:latin typeface="Arial" panose="020B0604020202020204" pitchFamily="34" charset="0"/>
                    <a:cs typeface="Arial" panose="020B0604020202020204" pitchFamily="34" charset="0"/>
                  </a:endParaRPr>
                </a:p>
              </p:txBody>
            </p:sp>
          </p:grpSp>
          <p:grpSp>
            <p:nvGrpSpPr>
              <p:cNvPr id="20" name="Group 19">
                <a:extLst>
                  <a:ext uri="{FF2B5EF4-FFF2-40B4-BE49-F238E27FC236}">
                    <a16:creationId xmlns:a16="http://schemas.microsoft.com/office/drawing/2014/main" id="{C9F14968-BC6A-462E-B8EE-391397F13C9E}"/>
                  </a:ext>
                </a:extLst>
              </p:cNvPr>
              <p:cNvGrpSpPr/>
              <p:nvPr/>
            </p:nvGrpSpPr>
            <p:grpSpPr>
              <a:xfrm>
                <a:off x="961783" y="1174424"/>
                <a:ext cx="572209" cy="894459"/>
                <a:chOff x="-11014" y="4659458"/>
                <a:chExt cx="572209" cy="894459"/>
              </a:xfrm>
            </p:grpSpPr>
            <p:sp>
              <p:nvSpPr>
                <p:cNvPr id="30" name="TextBox 29">
                  <a:extLst>
                    <a:ext uri="{FF2B5EF4-FFF2-40B4-BE49-F238E27FC236}">
                      <a16:creationId xmlns:a16="http://schemas.microsoft.com/office/drawing/2014/main" id="{9D4180C7-F046-4E84-8CE6-4EB09AA3300B}"/>
                    </a:ext>
                  </a:extLst>
                </p:cNvPr>
                <p:cNvSpPr txBox="1"/>
                <p:nvPr/>
              </p:nvSpPr>
              <p:spPr>
                <a:xfrm rot="16200000">
                  <a:off x="-327439" y="4975883"/>
                  <a:ext cx="894459" cy="261610"/>
                </a:xfrm>
                <a:prstGeom prst="rect">
                  <a:avLst/>
                </a:prstGeom>
                <a:noFill/>
              </p:spPr>
              <p:txBody>
                <a:bodyPr wrap="square" rtlCol="0">
                  <a:spAutoFit/>
                </a:bodyPr>
                <a:lstStyle/>
                <a:p>
                  <a:r>
                    <a:rPr lang="pt-PT" sz="1100" dirty="0" err="1">
                      <a:latin typeface="Arial" panose="020B0604020202020204" pitchFamily="34" charset="0"/>
                      <a:cs typeface="Arial" panose="020B0604020202020204" pitchFamily="34" charset="0"/>
                    </a:rPr>
                    <a:t>siControl</a:t>
                  </a:r>
                  <a:endParaRPr lang="en-US" sz="1100"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0E2B1853-E9FE-451D-A21D-B66D547F322D}"/>
                    </a:ext>
                  </a:extLst>
                </p:cNvPr>
                <p:cNvSpPr txBox="1"/>
                <p:nvPr/>
              </p:nvSpPr>
              <p:spPr>
                <a:xfrm rot="16200000">
                  <a:off x="-16840" y="4975883"/>
                  <a:ext cx="894459" cy="261610"/>
                </a:xfrm>
                <a:prstGeom prst="rect">
                  <a:avLst/>
                </a:prstGeom>
                <a:noFill/>
              </p:spPr>
              <p:txBody>
                <a:bodyPr wrap="square" rtlCol="0">
                  <a:spAutoFit/>
                </a:bodyPr>
                <a:lstStyle/>
                <a:p>
                  <a:r>
                    <a:rPr lang="pt-PT" sz="1100" dirty="0">
                      <a:latin typeface="Arial" panose="020B0604020202020204" pitchFamily="34" charset="0"/>
                      <a:cs typeface="Arial" panose="020B0604020202020204" pitchFamily="34" charset="0"/>
                    </a:rPr>
                    <a:t>siKRAS</a:t>
                  </a:r>
                  <a:endParaRPr lang="en-US" sz="1100" dirty="0">
                    <a:latin typeface="Arial" panose="020B0604020202020204" pitchFamily="34" charset="0"/>
                    <a:cs typeface="Arial" panose="020B0604020202020204" pitchFamily="34" charset="0"/>
                  </a:endParaRPr>
                </a:p>
              </p:txBody>
            </p:sp>
          </p:grpSp>
          <p:grpSp>
            <p:nvGrpSpPr>
              <p:cNvPr id="21" name="Group 20">
                <a:extLst>
                  <a:ext uri="{FF2B5EF4-FFF2-40B4-BE49-F238E27FC236}">
                    <a16:creationId xmlns:a16="http://schemas.microsoft.com/office/drawing/2014/main" id="{055DCBFC-D609-479E-B777-762E0AB05076}"/>
                  </a:ext>
                </a:extLst>
              </p:cNvPr>
              <p:cNvGrpSpPr/>
              <p:nvPr/>
            </p:nvGrpSpPr>
            <p:grpSpPr>
              <a:xfrm>
                <a:off x="1774445" y="1174425"/>
                <a:ext cx="572209" cy="894459"/>
                <a:chOff x="-535798" y="4659458"/>
                <a:chExt cx="572209" cy="894459"/>
              </a:xfrm>
            </p:grpSpPr>
            <p:sp>
              <p:nvSpPr>
                <p:cNvPr id="28" name="TextBox 27">
                  <a:extLst>
                    <a:ext uri="{FF2B5EF4-FFF2-40B4-BE49-F238E27FC236}">
                      <a16:creationId xmlns:a16="http://schemas.microsoft.com/office/drawing/2014/main" id="{A34FC53F-7477-4578-8E0C-17BF16AD4E0F}"/>
                    </a:ext>
                  </a:extLst>
                </p:cNvPr>
                <p:cNvSpPr txBox="1"/>
                <p:nvPr/>
              </p:nvSpPr>
              <p:spPr>
                <a:xfrm rot="16200000">
                  <a:off x="-852223" y="4975883"/>
                  <a:ext cx="894459" cy="261610"/>
                </a:xfrm>
                <a:prstGeom prst="rect">
                  <a:avLst/>
                </a:prstGeom>
                <a:noFill/>
              </p:spPr>
              <p:txBody>
                <a:bodyPr wrap="square" rtlCol="0">
                  <a:spAutoFit/>
                </a:bodyPr>
                <a:lstStyle/>
                <a:p>
                  <a:r>
                    <a:rPr lang="pt-PT" sz="1100" dirty="0" err="1">
                      <a:latin typeface="Arial" panose="020B0604020202020204" pitchFamily="34" charset="0"/>
                      <a:cs typeface="Arial" panose="020B0604020202020204" pitchFamily="34" charset="0"/>
                    </a:rPr>
                    <a:t>siControl</a:t>
                  </a:r>
                  <a:endParaRPr lang="en-US" sz="110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A14F5F96-55D5-474D-9172-3E220251027B}"/>
                    </a:ext>
                  </a:extLst>
                </p:cNvPr>
                <p:cNvSpPr txBox="1"/>
                <p:nvPr/>
              </p:nvSpPr>
              <p:spPr>
                <a:xfrm rot="16200000">
                  <a:off x="-541624" y="4975883"/>
                  <a:ext cx="894459" cy="261610"/>
                </a:xfrm>
                <a:prstGeom prst="rect">
                  <a:avLst/>
                </a:prstGeom>
                <a:noFill/>
              </p:spPr>
              <p:txBody>
                <a:bodyPr wrap="square" rtlCol="0">
                  <a:spAutoFit/>
                </a:bodyPr>
                <a:lstStyle/>
                <a:p>
                  <a:r>
                    <a:rPr lang="pt-PT" sz="1100" dirty="0">
                      <a:latin typeface="Arial" panose="020B0604020202020204" pitchFamily="34" charset="0"/>
                      <a:cs typeface="Arial" panose="020B0604020202020204" pitchFamily="34" charset="0"/>
                    </a:rPr>
                    <a:t>siKRAS</a:t>
                  </a:r>
                  <a:endParaRPr lang="en-US" sz="1100" dirty="0">
                    <a:latin typeface="Arial" panose="020B0604020202020204" pitchFamily="34" charset="0"/>
                    <a:cs typeface="Arial" panose="020B0604020202020204" pitchFamily="34" charset="0"/>
                  </a:endParaRPr>
                </a:p>
              </p:txBody>
            </p:sp>
          </p:grpSp>
          <p:sp>
            <p:nvSpPr>
              <p:cNvPr id="22" name="CaixaDeTexto 16">
                <a:extLst>
                  <a:ext uri="{FF2B5EF4-FFF2-40B4-BE49-F238E27FC236}">
                    <a16:creationId xmlns:a16="http://schemas.microsoft.com/office/drawing/2014/main" id="{00B3457A-0157-4187-A5AE-828DB2AAFB7F}"/>
                  </a:ext>
                </a:extLst>
              </p:cNvPr>
              <p:cNvSpPr txBox="1"/>
              <p:nvPr/>
            </p:nvSpPr>
            <p:spPr>
              <a:xfrm>
                <a:off x="74067" y="1029694"/>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cxnSp>
            <p:nvCxnSpPr>
              <p:cNvPr id="23" name="Straight Connector 22">
                <a:extLst>
                  <a:ext uri="{FF2B5EF4-FFF2-40B4-BE49-F238E27FC236}">
                    <a16:creationId xmlns:a16="http://schemas.microsoft.com/office/drawing/2014/main" id="{7A14F2BF-B9AA-4DDC-836E-BB813990789D}"/>
                  </a:ext>
                </a:extLst>
              </p:cNvPr>
              <p:cNvCxnSpPr>
                <a:cxnSpLocks/>
              </p:cNvCxnSpPr>
              <p:nvPr/>
            </p:nvCxnSpPr>
            <p:spPr>
              <a:xfrm>
                <a:off x="241959" y="1352245"/>
                <a:ext cx="612000" cy="0"/>
              </a:xfrm>
              <a:prstGeom prst="line">
                <a:avLst/>
              </a:prstGeom>
            </p:spPr>
            <p:style>
              <a:lnRef idx="1">
                <a:schemeClr val="dk1"/>
              </a:lnRef>
              <a:fillRef idx="0">
                <a:schemeClr val="dk1"/>
              </a:fillRef>
              <a:effectRef idx="0">
                <a:schemeClr val="dk1"/>
              </a:effectRef>
              <a:fontRef idx="minor">
                <a:schemeClr val="tx1"/>
              </a:fontRef>
            </p:style>
          </p:cxnSp>
          <p:sp>
            <p:nvSpPr>
              <p:cNvPr id="24" name="CaixaDeTexto 16">
                <a:extLst>
                  <a:ext uri="{FF2B5EF4-FFF2-40B4-BE49-F238E27FC236}">
                    <a16:creationId xmlns:a16="http://schemas.microsoft.com/office/drawing/2014/main" id="{D93A42BA-5A36-4083-B991-ED8F70133AAF}"/>
                  </a:ext>
                </a:extLst>
              </p:cNvPr>
              <p:cNvSpPr txBox="1"/>
              <p:nvPr/>
            </p:nvSpPr>
            <p:spPr>
              <a:xfrm>
                <a:off x="783273" y="1044468"/>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cxnSp>
            <p:nvCxnSpPr>
              <p:cNvPr id="25" name="Straight Connector 24">
                <a:extLst>
                  <a:ext uri="{FF2B5EF4-FFF2-40B4-BE49-F238E27FC236}">
                    <a16:creationId xmlns:a16="http://schemas.microsoft.com/office/drawing/2014/main" id="{0F4E8592-9DD7-4AA7-8AA1-BFB2EECB66E4}"/>
                  </a:ext>
                </a:extLst>
              </p:cNvPr>
              <p:cNvCxnSpPr>
                <a:cxnSpLocks/>
              </p:cNvCxnSpPr>
              <p:nvPr/>
            </p:nvCxnSpPr>
            <p:spPr>
              <a:xfrm>
                <a:off x="959115" y="1357494"/>
                <a:ext cx="612000" cy="0"/>
              </a:xfrm>
              <a:prstGeom prst="line">
                <a:avLst/>
              </a:prstGeom>
            </p:spPr>
            <p:style>
              <a:lnRef idx="1">
                <a:schemeClr val="dk1"/>
              </a:lnRef>
              <a:fillRef idx="0">
                <a:schemeClr val="dk1"/>
              </a:fillRef>
              <a:effectRef idx="0">
                <a:schemeClr val="dk1"/>
              </a:effectRef>
              <a:fontRef idx="minor">
                <a:schemeClr val="tx1"/>
              </a:fontRef>
            </p:style>
          </p:cxnSp>
          <p:sp>
            <p:nvSpPr>
              <p:cNvPr id="26" name="CaixaDeTexto 16">
                <a:extLst>
                  <a:ext uri="{FF2B5EF4-FFF2-40B4-BE49-F238E27FC236}">
                    <a16:creationId xmlns:a16="http://schemas.microsoft.com/office/drawing/2014/main" id="{3DC9739E-04E6-4BB4-B7AE-3F72D11D415A}"/>
                  </a:ext>
                </a:extLst>
              </p:cNvPr>
              <p:cNvSpPr txBox="1"/>
              <p:nvPr/>
            </p:nvSpPr>
            <p:spPr>
              <a:xfrm>
                <a:off x="1564371" y="1058313"/>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LS174T</a:t>
                </a:r>
              </a:p>
            </p:txBody>
          </p:sp>
          <p:cxnSp>
            <p:nvCxnSpPr>
              <p:cNvPr id="27" name="Straight Connector 26">
                <a:extLst>
                  <a:ext uri="{FF2B5EF4-FFF2-40B4-BE49-F238E27FC236}">
                    <a16:creationId xmlns:a16="http://schemas.microsoft.com/office/drawing/2014/main" id="{9E8638AA-9E1A-4576-8F0B-77344DF3675C}"/>
                  </a:ext>
                </a:extLst>
              </p:cNvPr>
              <p:cNvCxnSpPr>
                <a:cxnSpLocks/>
              </p:cNvCxnSpPr>
              <p:nvPr/>
            </p:nvCxnSpPr>
            <p:spPr>
              <a:xfrm>
                <a:off x="1756124" y="1361814"/>
                <a:ext cx="612000" cy="0"/>
              </a:xfrm>
              <a:prstGeom prst="line">
                <a:avLst/>
              </a:prstGeom>
            </p:spPr>
            <p:style>
              <a:lnRef idx="1">
                <a:schemeClr val="dk1"/>
              </a:lnRef>
              <a:fillRef idx="0">
                <a:schemeClr val="dk1"/>
              </a:fillRef>
              <a:effectRef idx="0">
                <a:schemeClr val="dk1"/>
              </a:effectRef>
              <a:fontRef idx="minor">
                <a:schemeClr val="tx1"/>
              </a:fontRef>
            </p:style>
          </p:cxnSp>
        </p:grpSp>
        <p:sp>
          <p:nvSpPr>
            <p:cNvPr id="11" name="TextBox 10">
              <a:extLst>
                <a:ext uri="{FF2B5EF4-FFF2-40B4-BE49-F238E27FC236}">
                  <a16:creationId xmlns:a16="http://schemas.microsoft.com/office/drawing/2014/main" id="{B88EF06E-A9BF-4AF6-8D26-52B220443049}"/>
                </a:ext>
              </a:extLst>
            </p:cNvPr>
            <p:cNvSpPr txBox="1"/>
            <p:nvPr/>
          </p:nvSpPr>
          <p:spPr>
            <a:xfrm>
              <a:off x="2408435" y="2150463"/>
              <a:ext cx="595035" cy="230832"/>
            </a:xfrm>
            <a:prstGeom prst="rect">
              <a:avLst/>
            </a:prstGeom>
            <a:noFill/>
          </p:spPr>
          <p:txBody>
            <a:bodyPr wrap="none" rtlCol="0">
              <a:spAutoFit/>
            </a:bodyPr>
            <a:lstStyle/>
            <a:p>
              <a:r>
                <a:rPr lang="pt-PT" sz="900" dirty="0">
                  <a:latin typeface="Arial" panose="020B0604020202020204" pitchFamily="34" charset="0"/>
                  <a:cs typeface="Arial" panose="020B0604020202020204" pitchFamily="34" charset="0"/>
                </a:rPr>
                <a:t>GAPDH</a:t>
              </a:r>
              <a:endParaRPr lang="en-US" sz="9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58E672EF-CFD8-4109-A0E5-7CCB6D1F83CA}"/>
                </a:ext>
              </a:extLst>
            </p:cNvPr>
            <p:cNvSpPr txBox="1"/>
            <p:nvPr/>
          </p:nvSpPr>
          <p:spPr>
            <a:xfrm>
              <a:off x="2421901" y="2521363"/>
              <a:ext cx="498855" cy="230832"/>
            </a:xfrm>
            <a:prstGeom prst="rect">
              <a:avLst/>
            </a:prstGeom>
            <a:noFill/>
          </p:spPr>
          <p:txBody>
            <a:bodyPr wrap="none" rtlCol="0">
              <a:spAutoFit/>
            </a:bodyPr>
            <a:lstStyle/>
            <a:p>
              <a:r>
                <a:rPr lang="pt-PT" sz="900" dirty="0">
                  <a:latin typeface="Arial" panose="020B0604020202020204" pitchFamily="34" charset="0"/>
                  <a:cs typeface="Arial" panose="020B0604020202020204" pitchFamily="34" charset="0"/>
                </a:rPr>
                <a:t>KRAS</a:t>
              </a:r>
              <a:endParaRPr lang="en-US" sz="900" dirty="0">
                <a:latin typeface="Arial" panose="020B0604020202020204" pitchFamily="34" charset="0"/>
                <a:cs typeface="Arial" panose="020B0604020202020204" pitchFamily="34" charset="0"/>
              </a:endParaRPr>
            </a:p>
          </p:txBody>
        </p:sp>
      </p:grpSp>
      <p:pic>
        <p:nvPicPr>
          <p:cNvPr id="34" name="Picture 33">
            <a:extLst>
              <a:ext uri="{FF2B5EF4-FFF2-40B4-BE49-F238E27FC236}">
                <a16:creationId xmlns:a16="http://schemas.microsoft.com/office/drawing/2014/main" id="{16F23E1D-1F9C-4E18-ABDC-118FEB97BF46}"/>
              </a:ext>
            </a:extLst>
          </p:cNvPr>
          <p:cNvPicPr>
            <a:picLocks noChangeAspect="1"/>
          </p:cNvPicPr>
          <p:nvPr/>
        </p:nvPicPr>
        <p:blipFill>
          <a:blip r:embed="rId8"/>
          <a:stretch>
            <a:fillRect/>
          </a:stretch>
        </p:blipFill>
        <p:spPr>
          <a:xfrm>
            <a:off x="3367217" y="571981"/>
            <a:ext cx="2128058" cy="1800000"/>
          </a:xfrm>
          <a:prstGeom prst="rect">
            <a:avLst/>
          </a:prstGeom>
        </p:spPr>
      </p:pic>
      <p:sp>
        <p:nvSpPr>
          <p:cNvPr id="48" name="CaixaDeTexto 19">
            <a:extLst>
              <a:ext uri="{FF2B5EF4-FFF2-40B4-BE49-F238E27FC236}">
                <a16:creationId xmlns:a16="http://schemas.microsoft.com/office/drawing/2014/main" id="{B7624C53-EE34-4807-BA2B-CDDE8ABF3132}"/>
              </a:ext>
            </a:extLst>
          </p:cNvPr>
          <p:cNvSpPr txBox="1"/>
          <p:nvPr/>
        </p:nvSpPr>
        <p:spPr>
          <a:xfrm>
            <a:off x="3092116" y="339633"/>
            <a:ext cx="336884" cy="369332"/>
          </a:xfrm>
          <a:prstGeom prst="rect">
            <a:avLst/>
          </a:prstGeom>
          <a:noFill/>
        </p:spPr>
        <p:txBody>
          <a:bodyPr wrap="square" rtlCol="0">
            <a:spAutoFit/>
          </a:bodyPr>
          <a:lstStyle/>
          <a:p>
            <a:r>
              <a:rPr lang="en-US" b="1" dirty="0"/>
              <a:t>B</a:t>
            </a:r>
          </a:p>
        </p:txBody>
      </p:sp>
      <p:sp>
        <p:nvSpPr>
          <p:cNvPr id="47" name="TextBox 46">
            <a:extLst>
              <a:ext uri="{FF2B5EF4-FFF2-40B4-BE49-F238E27FC236}">
                <a16:creationId xmlns:a16="http://schemas.microsoft.com/office/drawing/2014/main" id="{B9CBE4CC-CC6E-47A3-AD0E-8D2CAE4337FC}"/>
              </a:ext>
            </a:extLst>
          </p:cNvPr>
          <p:cNvSpPr txBox="1"/>
          <p:nvPr/>
        </p:nvSpPr>
        <p:spPr>
          <a:xfrm>
            <a:off x="0" y="3279333"/>
            <a:ext cx="6585295" cy="646331"/>
          </a:xfrm>
          <a:prstGeom prst="rect">
            <a:avLst/>
          </a:prstGeom>
          <a:noFill/>
        </p:spPr>
        <p:txBody>
          <a:bodyPr wrap="square">
            <a:spAutoFit/>
          </a:bodyPr>
          <a:lstStyle/>
          <a:p>
            <a:pPr algn="just"/>
            <a:r>
              <a:rPr lang="en-US" sz="900" b="1" dirty="0">
                <a:latin typeface="Arial" panose="020B0604020202020204" pitchFamily="34" charset="0"/>
                <a:cs typeface="Arial" panose="020B0604020202020204" pitchFamily="34" charset="0"/>
              </a:rPr>
              <a:t>Figure S1</a:t>
            </a:r>
            <a:r>
              <a:rPr lang="en-US" sz="900" dirty="0">
                <a:latin typeface="Arial" panose="020B0604020202020204" pitchFamily="34" charset="0"/>
                <a:cs typeface="Arial" panose="020B0604020202020204" pitchFamily="34" charset="0"/>
              </a:rPr>
              <a:t>. KRAS inhibition confirmation.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Representative western blotting of KRAS silencing efficacy in HCT116, SW480 and LS174T cells. GAPDH was used as loading control. </a:t>
            </a:r>
            <a:r>
              <a:rPr lang="en-US" sz="900" b="1" dirty="0">
                <a:latin typeface="Arial" panose="020B0604020202020204" pitchFamily="34" charset="0"/>
                <a:cs typeface="Arial" panose="020B0604020202020204" pitchFamily="34" charset="0"/>
              </a:rPr>
              <a:t>B </a:t>
            </a:r>
            <a:r>
              <a:rPr lang="en-US" sz="900" dirty="0">
                <a:latin typeface="Arial" panose="020B0604020202020204" pitchFamily="34" charset="0"/>
                <a:cs typeface="Arial" panose="020B0604020202020204" pitchFamily="34" charset="0"/>
              </a:rPr>
              <a:t>Quantification of KRAS silencing; Data is expressed as mean ± SEM. Graphs represent the fold change relative to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condition of at least four biologic replicates. T-test or its non-parametric equivalent were used to perform all analysis; *P≤0.05; **P ≤0.01; ***P ≤0.001.</a:t>
            </a:r>
          </a:p>
        </p:txBody>
      </p:sp>
      <p:sp>
        <p:nvSpPr>
          <p:cNvPr id="36" name="TextBox 35">
            <a:extLst>
              <a:ext uri="{FF2B5EF4-FFF2-40B4-BE49-F238E27FC236}">
                <a16:creationId xmlns:a16="http://schemas.microsoft.com/office/drawing/2014/main" id="{8009717D-3683-4920-90AF-48545EB03F65}"/>
              </a:ext>
            </a:extLst>
          </p:cNvPr>
          <p:cNvSpPr txBox="1"/>
          <p:nvPr/>
        </p:nvSpPr>
        <p:spPr>
          <a:xfrm>
            <a:off x="0" y="0"/>
            <a:ext cx="1042465" cy="369332"/>
          </a:xfrm>
          <a:prstGeom prst="rect">
            <a:avLst/>
          </a:prstGeom>
          <a:noFill/>
        </p:spPr>
        <p:txBody>
          <a:bodyPr wrap="none" rtlCol="0">
            <a:spAutoFit/>
          </a:bodyPr>
          <a:lstStyle/>
          <a:p>
            <a:r>
              <a:rPr lang="pt-PT" dirty="0"/>
              <a:t>Figure S1</a:t>
            </a:r>
            <a:endParaRPr lang="en-US" dirty="0"/>
          </a:p>
        </p:txBody>
      </p:sp>
    </p:spTree>
    <p:extLst>
      <p:ext uri="{BB962C8B-B14F-4D97-AF65-F5344CB8AC3E}">
        <p14:creationId xmlns:p14="http://schemas.microsoft.com/office/powerpoint/2010/main" val="94483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23D4A33-1B2E-4AF8-B26B-2B983D6B3AB3}"/>
              </a:ext>
            </a:extLst>
          </p:cNvPr>
          <p:cNvSpPr txBox="1"/>
          <p:nvPr/>
        </p:nvSpPr>
        <p:spPr>
          <a:xfrm>
            <a:off x="0" y="0"/>
            <a:ext cx="1042465" cy="369332"/>
          </a:xfrm>
          <a:prstGeom prst="rect">
            <a:avLst/>
          </a:prstGeom>
          <a:noFill/>
        </p:spPr>
        <p:txBody>
          <a:bodyPr wrap="none" rtlCol="0">
            <a:spAutoFit/>
          </a:bodyPr>
          <a:lstStyle/>
          <a:p>
            <a:r>
              <a:rPr lang="pt-PT" dirty="0"/>
              <a:t>Figure S2</a:t>
            </a:r>
            <a:endParaRPr lang="en-US" dirty="0"/>
          </a:p>
        </p:txBody>
      </p:sp>
      <p:sp>
        <p:nvSpPr>
          <p:cNvPr id="54" name="TextBox 53">
            <a:extLst>
              <a:ext uri="{FF2B5EF4-FFF2-40B4-BE49-F238E27FC236}">
                <a16:creationId xmlns:a16="http://schemas.microsoft.com/office/drawing/2014/main" id="{5FB28471-72BA-40A8-BA87-FFCFDCA805EC}"/>
              </a:ext>
            </a:extLst>
          </p:cNvPr>
          <p:cNvSpPr txBox="1"/>
          <p:nvPr/>
        </p:nvSpPr>
        <p:spPr>
          <a:xfrm>
            <a:off x="0" y="2554375"/>
            <a:ext cx="6585295" cy="646331"/>
          </a:xfrm>
          <a:prstGeom prst="rect">
            <a:avLst/>
          </a:prstGeom>
          <a:noFill/>
        </p:spPr>
        <p:txBody>
          <a:bodyPr wrap="square">
            <a:spAutoFit/>
          </a:bodyPr>
          <a:lstStyle/>
          <a:p>
            <a:pPr algn="just"/>
            <a:r>
              <a:rPr lang="en-US" sz="900" b="1" dirty="0">
                <a:latin typeface="Arial" panose="020B0604020202020204" pitchFamily="34" charset="0"/>
                <a:cs typeface="Arial" panose="020B0604020202020204" pitchFamily="34" charset="0"/>
              </a:rPr>
              <a:t>Figure S2</a:t>
            </a:r>
            <a:r>
              <a:rPr lang="en-US" sz="900" dirty="0">
                <a:latin typeface="Arial" panose="020B0604020202020204" pitchFamily="34" charset="0"/>
                <a:cs typeface="Arial" panose="020B0604020202020204" pitchFamily="34" charset="0"/>
              </a:rPr>
              <a:t>. Quantification of spheroid circularity and solidity. Circularity and solidity of spheroids were calculated using Fiji upon acquisition of spheroids images with an automated widefield microscope (IN Cell Analyzer 2000). Data is expressed as mean ± SEM. Graphs represent quantification of three biologic replicates. T-test or its non-parametric equivalent were used to perform all analysis; *P≤0.05; **P ≤0.01; ***P ≤0.001. </a:t>
            </a:r>
          </a:p>
        </p:txBody>
      </p:sp>
      <p:pic>
        <p:nvPicPr>
          <p:cNvPr id="33" name="Picture 32">
            <a:extLst>
              <a:ext uri="{FF2B5EF4-FFF2-40B4-BE49-F238E27FC236}">
                <a16:creationId xmlns:a16="http://schemas.microsoft.com/office/drawing/2014/main" id="{8565F312-BF9D-4B77-9BFC-43207CCE848B}"/>
              </a:ext>
            </a:extLst>
          </p:cNvPr>
          <p:cNvPicPr>
            <a:picLocks noChangeAspect="1"/>
          </p:cNvPicPr>
          <p:nvPr/>
        </p:nvPicPr>
        <p:blipFill>
          <a:blip r:embed="rId2"/>
          <a:stretch>
            <a:fillRect/>
          </a:stretch>
        </p:blipFill>
        <p:spPr>
          <a:xfrm>
            <a:off x="2004325" y="690100"/>
            <a:ext cx="1800000" cy="1681274"/>
          </a:xfrm>
          <a:prstGeom prst="rect">
            <a:avLst/>
          </a:prstGeom>
        </p:spPr>
      </p:pic>
      <p:sp>
        <p:nvSpPr>
          <p:cNvPr id="35" name="TextBox 34">
            <a:extLst>
              <a:ext uri="{FF2B5EF4-FFF2-40B4-BE49-F238E27FC236}">
                <a16:creationId xmlns:a16="http://schemas.microsoft.com/office/drawing/2014/main" id="{F2B96416-918E-4E9E-ADF6-AD55B00A59B1}"/>
              </a:ext>
            </a:extLst>
          </p:cNvPr>
          <p:cNvSpPr txBox="1"/>
          <p:nvPr/>
        </p:nvSpPr>
        <p:spPr>
          <a:xfrm>
            <a:off x="2758122" y="552333"/>
            <a:ext cx="540373" cy="216693"/>
          </a:xfrm>
          <a:prstGeom prst="rect">
            <a:avLst/>
          </a:prstGeom>
          <a:noFill/>
        </p:spPr>
        <p:txBody>
          <a:bodyPr wrap="square" rtlCol="0">
            <a:spAutoFit/>
          </a:bodyPr>
          <a:lstStyle/>
          <a:p>
            <a:r>
              <a:rPr lang="pt-PT" sz="800" dirty="0" err="1">
                <a:latin typeface="Arial" panose="020B0604020202020204" pitchFamily="34" charset="0"/>
                <a:cs typeface="Arial" panose="020B0604020202020204" pitchFamily="34" charset="0"/>
              </a:rPr>
              <a:t>Solidity</a:t>
            </a:r>
            <a:endParaRPr lang="en-US" sz="800" dirty="0">
              <a:latin typeface="Arial" panose="020B0604020202020204" pitchFamily="34" charset="0"/>
              <a:cs typeface="Arial" panose="020B0604020202020204" pitchFamily="34" charset="0"/>
            </a:endParaRPr>
          </a:p>
        </p:txBody>
      </p:sp>
      <p:pic>
        <p:nvPicPr>
          <p:cNvPr id="38" name="Picture 37">
            <a:extLst>
              <a:ext uri="{FF2B5EF4-FFF2-40B4-BE49-F238E27FC236}">
                <a16:creationId xmlns:a16="http://schemas.microsoft.com/office/drawing/2014/main" id="{408F1049-7614-40F9-84A3-AE3C635B1E2C}"/>
              </a:ext>
            </a:extLst>
          </p:cNvPr>
          <p:cNvPicPr>
            <a:picLocks noChangeAspect="1"/>
          </p:cNvPicPr>
          <p:nvPr/>
        </p:nvPicPr>
        <p:blipFill>
          <a:blip r:embed="rId3"/>
          <a:stretch>
            <a:fillRect/>
          </a:stretch>
        </p:blipFill>
        <p:spPr>
          <a:xfrm>
            <a:off x="190500" y="768276"/>
            <a:ext cx="1800000" cy="1600850"/>
          </a:xfrm>
          <a:prstGeom prst="rect">
            <a:avLst/>
          </a:prstGeom>
        </p:spPr>
      </p:pic>
      <p:sp>
        <p:nvSpPr>
          <p:cNvPr id="41" name="TextBox 40">
            <a:extLst>
              <a:ext uri="{FF2B5EF4-FFF2-40B4-BE49-F238E27FC236}">
                <a16:creationId xmlns:a16="http://schemas.microsoft.com/office/drawing/2014/main" id="{84FABE95-1A1E-4D16-8FC6-D3F3A4869ECB}"/>
              </a:ext>
            </a:extLst>
          </p:cNvPr>
          <p:cNvSpPr txBox="1"/>
          <p:nvPr/>
        </p:nvSpPr>
        <p:spPr>
          <a:xfrm>
            <a:off x="879326" y="552333"/>
            <a:ext cx="639263" cy="215444"/>
          </a:xfrm>
          <a:prstGeom prst="rect">
            <a:avLst/>
          </a:prstGeom>
          <a:noFill/>
        </p:spPr>
        <p:txBody>
          <a:bodyPr wrap="square" rtlCol="0">
            <a:spAutoFit/>
          </a:bodyPr>
          <a:lstStyle/>
          <a:p>
            <a:r>
              <a:rPr lang="pt-PT" sz="800" dirty="0" err="1">
                <a:latin typeface="Arial" panose="020B0604020202020204" pitchFamily="34" charset="0"/>
                <a:cs typeface="Arial" panose="020B0604020202020204" pitchFamily="34" charset="0"/>
              </a:rPr>
              <a:t>Circularity</a:t>
            </a:r>
            <a:endParaRPr lang="en-US"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9126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20">
            <a:extLst>
              <a:ext uri="{FF2B5EF4-FFF2-40B4-BE49-F238E27FC236}">
                <a16:creationId xmlns:a16="http://schemas.microsoft.com/office/drawing/2014/main" id="{CDCC7EE4-A880-4BF6-B04A-127B5074EAC2}"/>
              </a:ext>
            </a:extLst>
          </p:cNvPr>
          <p:cNvSpPr txBox="1"/>
          <p:nvPr/>
        </p:nvSpPr>
        <p:spPr>
          <a:xfrm>
            <a:off x="4944050" y="7424758"/>
            <a:ext cx="1853813" cy="261610"/>
          </a:xfrm>
          <a:prstGeom prst="rect">
            <a:avLst/>
          </a:prstGeom>
          <a:noFill/>
        </p:spPr>
        <p:txBody>
          <a:bodyPr wrap="square" rtlCol="0">
            <a:spAutoFit/>
          </a:bodyPr>
          <a:lstStyle/>
          <a:p>
            <a:endParaRPr lang="en-US" sz="1100" dirty="0">
              <a:latin typeface="Arial" panose="020B0604020202020204" pitchFamily="34" charset="0"/>
              <a:cs typeface="Arial" panose="020B0604020202020204" pitchFamily="34" charset="0"/>
            </a:endParaRPr>
          </a:p>
        </p:txBody>
      </p:sp>
      <p:sp>
        <p:nvSpPr>
          <p:cNvPr id="5" name="CaixaDeTexto 100">
            <a:extLst>
              <a:ext uri="{FF2B5EF4-FFF2-40B4-BE49-F238E27FC236}">
                <a16:creationId xmlns:a16="http://schemas.microsoft.com/office/drawing/2014/main" id="{52C103A8-D7BB-4246-9C3F-93371A40FCFA}"/>
              </a:ext>
            </a:extLst>
          </p:cNvPr>
          <p:cNvSpPr txBox="1"/>
          <p:nvPr/>
        </p:nvSpPr>
        <p:spPr>
          <a:xfrm>
            <a:off x="-63792" y="6531005"/>
            <a:ext cx="6858000" cy="1338828"/>
          </a:xfrm>
          <a:prstGeom prst="rect">
            <a:avLst/>
          </a:prstGeom>
          <a:noFill/>
        </p:spPr>
        <p:txBody>
          <a:bodyPr wrap="square" rtlCol="0">
            <a:spAutoFit/>
          </a:bodyPr>
          <a:lstStyle/>
          <a:p>
            <a:pPr algn="just"/>
            <a:r>
              <a:rPr lang="en-US" sz="900" b="1" dirty="0">
                <a:latin typeface="Arial" panose="020B0604020202020204" pitchFamily="34" charset="0"/>
                <a:cs typeface="Arial" panose="020B0604020202020204" pitchFamily="34" charset="0"/>
              </a:rPr>
              <a:t>Figure S3</a:t>
            </a:r>
            <a:r>
              <a:rPr lang="en-US" sz="900" dirty="0">
                <a:latin typeface="Arial" panose="020B0604020202020204" pitchFamily="34" charset="0"/>
                <a:cs typeface="Arial" panose="020B0604020202020204" pitchFamily="34" charset="0"/>
              </a:rPr>
              <a:t>. Gating strategy and representative plots of cell cycle and apoptosis analysis by flow-cytometry.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Cell cycle analysis by Click it Edu 462/Propidium Iodide (PI) double staining. Pseudo-color plots display the gating strategy created with Flow Jo for flow cytometry. Cell population was selected based on FSC-A/SSC-A, which represents the distribution of cells in the light scatter based on cell size and granularity, respectively. Single cells were selected based on FSC-A/FSC-H. Pseudo-color plots with representation of Click it Edu and Propidium Iodide staining in all conditions. </a:t>
            </a:r>
            <a:r>
              <a:rPr lang="en-US" sz="900" b="1" dirty="0">
                <a:latin typeface="Arial" panose="020B0604020202020204" pitchFamily="34" charset="0"/>
                <a:cs typeface="Arial" panose="020B0604020202020204" pitchFamily="34" charset="0"/>
              </a:rPr>
              <a:t>B</a:t>
            </a:r>
            <a:r>
              <a:rPr lang="en-US" sz="900" dirty="0">
                <a:latin typeface="Arial" panose="020B0604020202020204" pitchFamily="34" charset="0"/>
                <a:cs typeface="Arial" panose="020B0604020202020204" pitchFamily="34" charset="0"/>
              </a:rPr>
              <a:t> </a:t>
            </a:r>
            <a:r>
              <a:rPr lang="en-US" sz="900" b="0" i="0" dirty="0">
                <a:solidFill>
                  <a:srgbClr val="333333"/>
                </a:solidFill>
                <a:effectLst/>
                <a:latin typeface="Arial" panose="020B0604020202020204" pitchFamily="34" charset="0"/>
                <a:cs typeface="Arial" panose="020B0604020202020204" pitchFamily="34" charset="0"/>
              </a:rPr>
              <a:t>Apoptosis analysis by Annexin-V/PI double staining. </a:t>
            </a:r>
            <a:r>
              <a:rPr lang="en-US" sz="900" dirty="0">
                <a:latin typeface="Arial" panose="020B0604020202020204" pitchFamily="34" charset="0"/>
                <a:cs typeface="Arial" panose="020B0604020202020204" pitchFamily="34" charset="0"/>
              </a:rPr>
              <a:t>Pseudo-color plots display the gating strategy created with Flow Jo for flow cytometry. Cell population was selected based on FSC-A/SSC-A, which represents the distribution of cells in the light scatter based on cell size and granularity, respectively. Single cells were selected based on FSC-A/FSC-H. Pseudo-color plots with representation of Annexin V and Propidium Iodide staining in all conditions. </a:t>
            </a:r>
          </a:p>
        </p:txBody>
      </p:sp>
      <p:sp>
        <p:nvSpPr>
          <p:cNvPr id="6" name="CaixaDeTexto 68">
            <a:extLst>
              <a:ext uri="{FF2B5EF4-FFF2-40B4-BE49-F238E27FC236}">
                <a16:creationId xmlns:a16="http://schemas.microsoft.com/office/drawing/2014/main" id="{427D79A1-C69B-457E-9759-8C0293C66277}"/>
              </a:ext>
            </a:extLst>
          </p:cNvPr>
          <p:cNvSpPr txBox="1"/>
          <p:nvPr/>
        </p:nvSpPr>
        <p:spPr>
          <a:xfrm>
            <a:off x="-53238" y="329441"/>
            <a:ext cx="336884" cy="369332"/>
          </a:xfrm>
          <a:prstGeom prst="rect">
            <a:avLst/>
          </a:prstGeom>
          <a:noFill/>
        </p:spPr>
        <p:txBody>
          <a:bodyPr wrap="square" rtlCol="0">
            <a:spAutoFit/>
          </a:bodyPr>
          <a:lstStyle/>
          <a:p>
            <a:r>
              <a:rPr lang="en-US" b="1" dirty="0"/>
              <a:t>A</a:t>
            </a:r>
          </a:p>
        </p:txBody>
      </p:sp>
      <p:grpSp>
        <p:nvGrpSpPr>
          <p:cNvPr id="7" name="Group 6">
            <a:extLst>
              <a:ext uri="{FF2B5EF4-FFF2-40B4-BE49-F238E27FC236}">
                <a16:creationId xmlns:a16="http://schemas.microsoft.com/office/drawing/2014/main" id="{DE292FCC-85C0-45F8-BA04-4E0BFA843AE3}"/>
              </a:ext>
            </a:extLst>
          </p:cNvPr>
          <p:cNvGrpSpPr/>
          <p:nvPr/>
        </p:nvGrpSpPr>
        <p:grpSpPr>
          <a:xfrm>
            <a:off x="-79991" y="3330887"/>
            <a:ext cx="7030198" cy="2916129"/>
            <a:chOff x="-79991" y="3330887"/>
            <a:chExt cx="7030198" cy="2916129"/>
          </a:xfrm>
        </p:grpSpPr>
        <p:sp>
          <p:nvSpPr>
            <p:cNvPr id="8" name="CaixaDeTexto 51">
              <a:extLst>
                <a:ext uri="{FF2B5EF4-FFF2-40B4-BE49-F238E27FC236}">
                  <a16:creationId xmlns:a16="http://schemas.microsoft.com/office/drawing/2014/main" id="{EDE7C485-293D-485D-9FB4-243E562B5BE6}"/>
                </a:ext>
              </a:extLst>
            </p:cNvPr>
            <p:cNvSpPr txBox="1"/>
            <p:nvPr/>
          </p:nvSpPr>
          <p:spPr>
            <a:xfrm>
              <a:off x="5777329" y="4572544"/>
              <a:ext cx="1172878" cy="1260000"/>
            </a:xfrm>
            <a:prstGeom prst="rect">
              <a:avLst/>
            </a:prstGeom>
            <a:noFill/>
          </p:spPr>
          <p:txBody>
            <a:bodyPr wrap="square" rtlCol="0">
              <a:spAutoFit/>
            </a:bodyPr>
            <a:lstStyle/>
            <a:p>
              <a:pPr algn="ctr"/>
              <a:r>
                <a:rPr lang="en-US" sz="1200" dirty="0"/>
                <a:t>3D </a:t>
              </a:r>
              <a:r>
                <a:rPr lang="en-US" sz="1200" dirty="0" err="1"/>
                <a:t>siKRAS</a:t>
              </a:r>
              <a:endParaRPr lang="en-US" sz="1200" dirty="0"/>
            </a:p>
          </p:txBody>
        </p:sp>
        <p:pic>
          <p:nvPicPr>
            <p:cNvPr id="9" name="Imagem 54">
              <a:extLst>
                <a:ext uri="{FF2B5EF4-FFF2-40B4-BE49-F238E27FC236}">
                  <a16:creationId xmlns:a16="http://schemas.microsoft.com/office/drawing/2014/main" id="{DE9F6F9C-D992-44CB-89FD-D0CB9168944C}"/>
                </a:ext>
              </a:extLst>
            </p:cNvPr>
            <p:cNvPicPr>
              <a:picLocks noChangeAspect="1"/>
            </p:cNvPicPr>
            <p:nvPr/>
          </p:nvPicPr>
          <p:blipFill rotWithShape="1">
            <a:blip r:embed="rId2"/>
            <a:srcRect l="10088" b="12364"/>
            <a:stretch/>
          </p:blipFill>
          <p:spPr>
            <a:xfrm>
              <a:off x="4608902" y="4669168"/>
              <a:ext cx="1193553" cy="1260000"/>
            </a:xfrm>
            <a:prstGeom prst="rect">
              <a:avLst/>
            </a:prstGeom>
          </p:spPr>
        </p:pic>
        <p:pic>
          <p:nvPicPr>
            <p:cNvPr id="10" name="Imagem 55">
              <a:extLst>
                <a:ext uri="{FF2B5EF4-FFF2-40B4-BE49-F238E27FC236}">
                  <a16:creationId xmlns:a16="http://schemas.microsoft.com/office/drawing/2014/main" id="{A342239F-73E3-422E-A5ED-60FB89C7C0DF}"/>
                </a:ext>
              </a:extLst>
            </p:cNvPr>
            <p:cNvPicPr>
              <a:picLocks noChangeAspect="1"/>
            </p:cNvPicPr>
            <p:nvPr/>
          </p:nvPicPr>
          <p:blipFill rotWithShape="1">
            <a:blip r:embed="rId3"/>
            <a:srcRect l="10897" b="12364"/>
            <a:stretch/>
          </p:blipFill>
          <p:spPr>
            <a:xfrm>
              <a:off x="5731177" y="4675643"/>
              <a:ext cx="1182813" cy="1260000"/>
            </a:xfrm>
            <a:prstGeom prst="rect">
              <a:avLst/>
            </a:prstGeom>
          </p:spPr>
        </p:pic>
        <p:sp>
          <p:nvSpPr>
            <p:cNvPr id="11" name="CaixaDeTexto 35">
              <a:extLst>
                <a:ext uri="{FF2B5EF4-FFF2-40B4-BE49-F238E27FC236}">
                  <a16:creationId xmlns:a16="http://schemas.microsoft.com/office/drawing/2014/main" id="{2C18580E-F875-4189-92E5-AE107E971900}"/>
                </a:ext>
              </a:extLst>
            </p:cNvPr>
            <p:cNvSpPr txBox="1"/>
            <p:nvPr/>
          </p:nvSpPr>
          <p:spPr>
            <a:xfrm rot="16200000">
              <a:off x="-538916" y="5302091"/>
              <a:ext cx="1194850" cy="276999"/>
            </a:xfrm>
            <a:prstGeom prst="rect">
              <a:avLst/>
            </a:prstGeom>
            <a:noFill/>
          </p:spPr>
          <p:txBody>
            <a:bodyPr wrap="square" rtlCol="0">
              <a:spAutoFit/>
            </a:bodyPr>
            <a:lstStyle/>
            <a:p>
              <a:r>
                <a:rPr lang="en-US" sz="1200" dirty="0" err="1">
                  <a:latin typeface="Arial" panose="020B0604020202020204" pitchFamily="34" charset="0"/>
                  <a:cs typeface="Arial" panose="020B0604020202020204" pitchFamily="34" charset="0"/>
                </a:rPr>
                <a:t>Annexin</a:t>
              </a:r>
              <a:r>
                <a:rPr lang="en-US" sz="1200" dirty="0">
                  <a:latin typeface="Arial" panose="020B0604020202020204" pitchFamily="34" charset="0"/>
                  <a:cs typeface="Arial" panose="020B0604020202020204" pitchFamily="34" charset="0"/>
                </a:rPr>
                <a:t> V</a:t>
              </a:r>
            </a:p>
          </p:txBody>
        </p:sp>
        <p:sp>
          <p:nvSpPr>
            <p:cNvPr id="12" name="CaixaDeTexto 39">
              <a:extLst>
                <a:ext uri="{FF2B5EF4-FFF2-40B4-BE49-F238E27FC236}">
                  <a16:creationId xmlns:a16="http://schemas.microsoft.com/office/drawing/2014/main" id="{68A020AC-D968-4BC5-AB19-11E9E4079DDE}"/>
                </a:ext>
              </a:extLst>
            </p:cNvPr>
            <p:cNvSpPr txBox="1"/>
            <p:nvPr/>
          </p:nvSpPr>
          <p:spPr>
            <a:xfrm>
              <a:off x="129928" y="5970017"/>
              <a:ext cx="1593057" cy="276999"/>
            </a:xfrm>
            <a:prstGeom prst="rect">
              <a:avLst/>
            </a:prstGeom>
            <a:noFill/>
          </p:spPr>
          <p:txBody>
            <a:bodyPr wrap="square" rtlCol="0">
              <a:spAutoFit/>
            </a:bodyPr>
            <a:lstStyle/>
            <a:p>
              <a:r>
                <a:rPr lang="en-US" sz="1200" dirty="0" err="1">
                  <a:latin typeface="Arial" panose="020B0604020202020204" pitchFamily="34" charset="0"/>
                  <a:cs typeface="Arial" panose="020B0604020202020204" pitchFamily="34" charset="0"/>
                </a:rPr>
                <a:t>Propidium</a:t>
              </a:r>
              <a:r>
                <a:rPr lang="en-US" sz="1200" dirty="0">
                  <a:latin typeface="Arial" panose="020B0604020202020204" pitchFamily="34" charset="0"/>
                  <a:cs typeface="Arial" panose="020B0604020202020204" pitchFamily="34" charset="0"/>
                </a:rPr>
                <a:t> Iodide</a:t>
              </a:r>
            </a:p>
          </p:txBody>
        </p:sp>
        <p:cxnSp>
          <p:nvCxnSpPr>
            <p:cNvPr id="13" name="Conexão reta unidirecional 40">
              <a:extLst>
                <a:ext uri="{FF2B5EF4-FFF2-40B4-BE49-F238E27FC236}">
                  <a16:creationId xmlns:a16="http://schemas.microsoft.com/office/drawing/2014/main" id="{622D34B3-E9CF-4635-9B7F-52891E7957B4}"/>
                </a:ext>
              </a:extLst>
            </p:cNvPr>
            <p:cNvCxnSpPr>
              <a:cxnSpLocks/>
            </p:cNvCxnSpPr>
            <p:nvPr/>
          </p:nvCxnSpPr>
          <p:spPr>
            <a:xfrm flipV="1">
              <a:off x="156899" y="3533901"/>
              <a:ext cx="0" cy="2448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Conexão reta unidirecional 41">
              <a:extLst>
                <a:ext uri="{FF2B5EF4-FFF2-40B4-BE49-F238E27FC236}">
                  <a16:creationId xmlns:a16="http://schemas.microsoft.com/office/drawing/2014/main" id="{7F57E0B9-0AF1-407E-AB52-45763E840FDB}"/>
                </a:ext>
              </a:extLst>
            </p:cNvPr>
            <p:cNvCxnSpPr>
              <a:cxnSpLocks/>
            </p:cNvCxnSpPr>
            <p:nvPr/>
          </p:nvCxnSpPr>
          <p:spPr>
            <a:xfrm>
              <a:off x="156899" y="5981901"/>
              <a:ext cx="6480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15" name="Agrupar 11">
              <a:extLst>
                <a:ext uri="{FF2B5EF4-FFF2-40B4-BE49-F238E27FC236}">
                  <a16:creationId xmlns:a16="http://schemas.microsoft.com/office/drawing/2014/main" id="{9B03C99B-1145-4E48-89D4-F3C0268FFE20}"/>
                </a:ext>
              </a:extLst>
            </p:cNvPr>
            <p:cNvGrpSpPr/>
            <p:nvPr/>
          </p:nvGrpSpPr>
          <p:grpSpPr>
            <a:xfrm>
              <a:off x="162986" y="4598999"/>
              <a:ext cx="1174536" cy="1336644"/>
              <a:chOff x="624081" y="2940318"/>
              <a:chExt cx="1174536" cy="1336644"/>
            </a:xfrm>
          </p:grpSpPr>
          <p:pic>
            <p:nvPicPr>
              <p:cNvPr id="35" name="Imagem 31">
                <a:extLst>
                  <a:ext uri="{FF2B5EF4-FFF2-40B4-BE49-F238E27FC236}">
                    <a16:creationId xmlns:a16="http://schemas.microsoft.com/office/drawing/2014/main" id="{B67B0B6A-635F-499F-9356-CA899DCD06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187" b="13986"/>
              <a:stretch/>
            </p:blipFill>
            <p:spPr bwMode="auto">
              <a:xfrm>
                <a:off x="624081" y="3016962"/>
                <a:ext cx="1174536" cy="12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CaixaDeTexto 44">
                <a:extLst>
                  <a:ext uri="{FF2B5EF4-FFF2-40B4-BE49-F238E27FC236}">
                    <a16:creationId xmlns:a16="http://schemas.microsoft.com/office/drawing/2014/main" id="{35D4710A-17C4-4F9A-8B88-A2C356E191C6}"/>
                  </a:ext>
                </a:extLst>
              </p:cNvPr>
              <p:cNvSpPr txBox="1"/>
              <p:nvPr/>
            </p:nvSpPr>
            <p:spPr>
              <a:xfrm>
                <a:off x="708451" y="2940318"/>
                <a:ext cx="1056662" cy="276999"/>
              </a:xfrm>
              <a:prstGeom prst="rect">
                <a:avLst/>
              </a:prstGeom>
              <a:noFill/>
            </p:spPr>
            <p:txBody>
              <a:bodyPr wrap="square" rtlCol="0">
                <a:spAutoFit/>
              </a:bodyPr>
              <a:lstStyle/>
              <a:p>
                <a:pPr algn="ctr"/>
                <a:r>
                  <a:rPr lang="en-US" sz="1200" dirty="0"/>
                  <a:t>3D </a:t>
                </a:r>
                <a:r>
                  <a:rPr lang="en-US" sz="1200" dirty="0" err="1"/>
                  <a:t>siControl</a:t>
                </a:r>
                <a:endParaRPr lang="en-US" sz="1200" dirty="0"/>
              </a:p>
            </p:txBody>
          </p:sp>
        </p:grpSp>
        <p:grpSp>
          <p:nvGrpSpPr>
            <p:cNvPr id="16" name="Agrupar 12">
              <a:extLst>
                <a:ext uri="{FF2B5EF4-FFF2-40B4-BE49-F238E27FC236}">
                  <a16:creationId xmlns:a16="http://schemas.microsoft.com/office/drawing/2014/main" id="{2D549BA2-C7C1-4FAF-A0BA-DFDFB2CA2E7E}"/>
                </a:ext>
              </a:extLst>
            </p:cNvPr>
            <p:cNvGrpSpPr/>
            <p:nvPr/>
          </p:nvGrpSpPr>
          <p:grpSpPr>
            <a:xfrm>
              <a:off x="1230380" y="4598999"/>
              <a:ext cx="1196031" cy="1336644"/>
              <a:chOff x="1968585" y="2940318"/>
              <a:chExt cx="1196031" cy="1336644"/>
            </a:xfrm>
          </p:grpSpPr>
          <p:pic>
            <p:nvPicPr>
              <p:cNvPr id="33" name="Imagem 32">
                <a:extLst>
                  <a:ext uri="{FF2B5EF4-FFF2-40B4-BE49-F238E27FC236}">
                    <a16:creationId xmlns:a16="http://schemas.microsoft.com/office/drawing/2014/main" id="{D0DAA3D2-578A-4551-8176-C19E3DA12F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118" b="13986"/>
              <a:stretch/>
            </p:blipFill>
            <p:spPr bwMode="auto">
              <a:xfrm>
                <a:off x="1990080" y="3016962"/>
                <a:ext cx="1174536" cy="12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aixaDeTexto 45">
                <a:extLst>
                  <a:ext uri="{FF2B5EF4-FFF2-40B4-BE49-F238E27FC236}">
                    <a16:creationId xmlns:a16="http://schemas.microsoft.com/office/drawing/2014/main" id="{DCBFF489-1629-4012-BC0F-1E099CEA5EFC}"/>
                  </a:ext>
                </a:extLst>
              </p:cNvPr>
              <p:cNvSpPr txBox="1"/>
              <p:nvPr/>
            </p:nvSpPr>
            <p:spPr>
              <a:xfrm>
                <a:off x="1968585" y="2940318"/>
                <a:ext cx="1172878" cy="276999"/>
              </a:xfrm>
              <a:prstGeom prst="rect">
                <a:avLst/>
              </a:prstGeom>
              <a:noFill/>
            </p:spPr>
            <p:txBody>
              <a:bodyPr wrap="square" rtlCol="0">
                <a:spAutoFit/>
              </a:bodyPr>
              <a:lstStyle/>
              <a:p>
                <a:pPr algn="ctr"/>
                <a:r>
                  <a:rPr lang="en-US" sz="1200" dirty="0"/>
                  <a:t>3D </a:t>
                </a:r>
                <a:r>
                  <a:rPr lang="en-US" sz="1200" dirty="0" err="1"/>
                  <a:t>siKRAS</a:t>
                </a:r>
                <a:endParaRPr lang="en-US" sz="1200" dirty="0"/>
              </a:p>
            </p:txBody>
          </p:sp>
        </p:grpSp>
        <p:sp>
          <p:nvSpPr>
            <p:cNvPr id="17" name="CaixaDeTexto 66">
              <a:extLst>
                <a:ext uri="{FF2B5EF4-FFF2-40B4-BE49-F238E27FC236}">
                  <a16:creationId xmlns:a16="http://schemas.microsoft.com/office/drawing/2014/main" id="{EF318C68-CBE9-487F-AB38-1D3EF231AF14}"/>
                </a:ext>
              </a:extLst>
            </p:cNvPr>
            <p:cNvSpPr txBox="1"/>
            <p:nvPr/>
          </p:nvSpPr>
          <p:spPr>
            <a:xfrm>
              <a:off x="796551" y="3330887"/>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pic>
          <p:nvPicPr>
            <p:cNvPr id="18" name="Imagem 67">
              <a:extLst>
                <a:ext uri="{FF2B5EF4-FFF2-40B4-BE49-F238E27FC236}">
                  <a16:creationId xmlns:a16="http://schemas.microsoft.com/office/drawing/2014/main" id="{485B9157-9B52-47E9-8C07-08D7872B10A1}"/>
                </a:ext>
              </a:extLst>
            </p:cNvPr>
            <p:cNvPicPr>
              <a:picLocks noChangeAspect="1"/>
            </p:cNvPicPr>
            <p:nvPr/>
          </p:nvPicPr>
          <p:blipFill>
            <a:blip r:embed="rId6"/>
            <a:stretch>
              <a:fillRect/>
            </a:stretch>
          </p:blipFill>
          <p:spPr>
            <a:xfrm>
              <a:off x="2376553" y="3471854"/>
              <a:ext cx="1172640" cy="1260000"/>
            </a:xfrm>
            <a:prstGeom prst="rect">
              <a:avLst/>
            </a:prstGeom>
          </p:spPr>
        </p:pic>
        <p:pic>
          <p:nvPicPr>
            <p:cNvPr id="19" name="Imagem 69">
              <a:extLst>
                <a:ext uri="{FF2B5EF4-FFF2-40B4-BE49-F238E27FC236}">
                  <a16:creationId xmlns:a16="http://schemas.microsoft.com/office/drawing/2014/main" id="{44D2CD7D-8198-4298-A96F-6492C46E8A78}"/>
                </a:ext>
              </a:extLst>
            </p:cNvPr>
            <p:cNvPicPr>
              <a:picLocks noChangeAspect="1"/>
            </p:cNvPicPr>
            <p:nvPr/>
          </p:nvPicPr>
          <p:blipFill>
            <a:blip r:embed="rId7"/>
            <a:stretch>
              <a:fillRect/>
            </a:stretch>
          </p:blipFill>
          <p:spPr>
            <a:xfrm>
              <a:off x="3473199" y="3466270"/>
              <a:ext cx="1173333" cy="1260000"/>
            </a:xfrm>
            <a:prstGeom prst="rect">
              <a:avLst/>
            </a:prstGeom>
          </p:spPr>
        </p:pic>
        <p:grpSp>
          <p:nvGrpSpPr>
            <p:cNvPr id="20" name="Agrupar 16">
              <a:extLst>
                <a:ext uri="{FF2B5EF4-FFF2-40B4-BE49-F238E27FC236}">
                  <a16:creationId xmlns:a16="http://schemas.microsoft.com/office/drawing/2014/main" id="{FDF878B3-A985-4C10-990C-371C3979C83C}"/>
                </a:ext>
              </a:extLst>
            </p:cNvPr>
            <p:cNvGrpSpPr/>
            <p:nvPr/>
          </p:nvGrpSpPr>
          <p:grpSpPr>
            <a:xfrm>
              <a:off x="2384781" y="4599471"/>
              <a:ext cx="1205248" cy="1336172"/>
              <a:chOff x="3662020" y="2940318"/>
              <a:chExt cx="1205248" cy="1336172"/>
            </a:xfrm>
          </p:grpSpPr>
          <p:pic>
            <p:nvPicPr>
              <p:cNvPr id="31" name="Imagem 78">
                <a:extLst>
                  <a:ext uri="{FF2B5EF4-FFF2-40B4-BE49-F238E27FC236}">
                    <a16:creationId xmlns:a16="http://schemas.microsoft.com/office/drawing/2014/main" id="{642DB52D-2DD7-45CB-A5AA-A03F39748BB8}"/>
                  </a:ext>
                </a:extLst>
              </p:cNvPr>
              <p:cNvPicPr>
                <a:picLocks noChangeAspect="1"/>
              </p:cNvPicPr>
              <p:nvPr/>
            </p:nvPicPr>
            <p:blipFill rotWithShape="1">
              <a:blip r:embed="rId8"/>
              <a:srcRect l="10557" b="13668"/>
              <a:stretch/>
            </p:blipFill>
            <p:spPr>
              <a:xfrm>
                <a:off x="3662020" y="3016490"/>
                <a:ext cx="1205248" cy="1260000"/>
              </a:xfrm>
              <a:prstGeom prst="rect">
                <a:avLst/>
              </a:prstGeom>
            </p:spPr>
          </p:pic>
          <p:sp>
            <p:nvSpPr>
              <p:cNvPr id="32" name="CaixaDeTexto 87">
                <a:extLst>
                  <a:ext uri="{FF2B5EF4-FFF2-40B4-BE49-F238E27FC236}">
                    <a16:creationId xmlns:a16="http://schemas.microsoft.com/office/drawing/2014/main" id="{20AB0727-3D19-4F39-B8E4-627514B2AA83}"/>
                  </a:ext>
                </a:extLst>
              </p:cNvPr>
              <p:cNvSpPr txBox="1"/>
              <p:nvPr/>
            </p:nvSpPr>
            <p:spPr>
              <a:xfrm>
                <a:off x="3773722" y="2940318"/>
                <a:ext cx="1056662" cy="276999"/>
              </a:xfrm>
              <a:prstGeom prst="rect">
                <a:avLst/>
              </a:prstGeom>
              <a:noFill/>
            </p:spPr>
            <p:txBody>
              <a:bodyPr wrap="square" rtlCol="0">
                <a:spAutoFit/>
              </a:bodyPr>
              <a:lstStyle/>
              <a:p>
                <a:pPr algn="ctr"/>
                <a:r>
                  <a:rPr lang="en-US" sz="1200" dirty="0"/>
                  <a:t>3D </a:t>
                </a:r>
                <a:r>
                  <a:rPr lang="en-US" sz="1200" dirty="0" err="1"/>
                  <a:t>siControl</a:t>
                </a:r>
                <a:endParaRPr lang="en-US" sz="1200" dirty="0"/>
              </a:p>
            </p:txBody>
          </p:sp>
        </p:grpSp>
        <p:grpSp>
          <p:nvGrpSpPr>
            <p:cNvPr id="21" name="Agrupar 17">
              <a:extLst>
                <a:ext uri="{FF2B5EF4-FFF2-40B4-BE49-F238E27FC236}">
                  <a16:creationId xmlns:a16="http://schemas.microsoft.com/office/drawing/2014/main" id="{99C68FF4-67C6-4AFC-8E94-CDFFB33C1F21}"/>
                </a:ext>
              </a:extLst>
            </p:cNvPr>
            <p:cNvGrpSpPr/>
            <p:nvPr/>
          </p:nvGrpSpPr>
          <p:grpSpPr>
            <a:xfrm>
              <a:off x="3489910" y="4599471"/>
              <a:ext cx="1194901" cy="1336172"/>
              <a:chOff x="5056260" y="2940318"/>
              <a:chExt cx="1194901" cy="1336172"/>
            </a:xfrm>
          </p:grpSpPr>
          <p:pic>
            <p:nvPicPr>
              <p:cNvPr id="29" name="Imagem 79">
                <a:extLst>
                  <a:ext uri="{FF2B5EF4-FFF2-40B4-BE49-F238E27FC236}">
                    <a16:creationId xmlns:a16="http://schemas.microsoft.com/office/drawing/2014/main" id="{23ABAFEF-860A-439D-A4A2-AAA2A442230B}"/>
                  </a:ext>
                </a:extLst>
              </p:cNvPr>
              <p:cNvPicPr>
                <a:picLocks noChangeAspect="1"/>
              </p:cNvPicPr>
              <p:nvPr/>
            </p:nvPicPr>
            <p:blipFill rotWithShape="1">
              <a:blip r:embed="rId9"/>
              <a:srcRect l="9986" b="12364"/>
              <a:stretch/>
            </p:blipFill>
            <p:spPr>
              <a:xfrm>
                <a:off x="5056260" y="3016490"/>
                <a:ext cx="1194901" cy="1260000"/>
              </a:xfrm>
              <a:prstGeom prst="rect">
                <a:avLst/>
              </a:prstGeom>
            </p:spPr>
          </p:pic>
          <p:sp>
            <p:nvSpPr>
              <p:cNvPr id="30" name="CaixaDeTexto 88">
                <a:extLst>
                  <a:ext uri="{FF2B5EF4-FFF2-40B4-BE49-F238E27FC236}">
                    <a16:creationId xmlns:a16="http://schemas.microsoft.com/office/drawing/2014/main" id="{FCD8D34B-F5F5-415F-9760-CB91116F9AA0}"/>
                  </a:ext>
                </a:extLst>
              </p:cNvPr>
              <p:cNvSpPr txBox="1"/>
              <p:nvPr/>
            </p:nvSpPr>
            <p:spPr>
              <a:xfrm>
                <a:off x="5071956" y="2940318"/>
                <a:ext cx="1172878" cy="276999"/>
              </a:xfrm>
              <a:prstGeom prst="rect">
                <a:avLst/>
              </a:prstGeom>
              <a:noFill/>
            </p:spPr>
            <p:txBody>
              <a:bodyPr wrap="square" rtlCol="0">
                <a:spAutoFit/>
              </a:bodyPr>
              <a:lstStyle/>
              <a:p>
                <a:pPr algn="ctr"/>
                <a:r>
                  <a:rPr lang="en-US" sz="1200" dirty="0"/>
                  <a:t>3D </a:t>
                </a:r>
                <a:r>
                  <a:rPr lang="en-US" sz="1200" dirty="0" err="1"/>
                  <a:t>siKRAS</a:t>
                </a:r>
                <a:endParaRPr lang="en-US" sz="1200" dirty="0"/>
              </a:p>
            </p:txBody>
          </p:sp>
        </p:grpSp>
        <p:sp>
          <p:nvSpPr>
            <p:cNvPr id="22" name="CaixaDeTexto 105">
              <a:extLst>
                <a:ext uri="{FF2B5EF4-FFF2-40B4-BE49-F238E27FC236}">
                  <a16:creationId xmlns:a16="http://schemas.microsoft.com/office/drawing/2014/main" id="{9B65AE7C-7220-44D5-9DAA-D62AC2E5B2E4}"/>
                </a:ext>
              </a:extLst>
            </p:cNvPr>
            <p:cNvSpPr txBox="1"/>
            <p:nvPr/>
          </p:nvSpPr>
          <p:spPr>
            <a:xfrm>
              <a:off x="3009424" y="3330887"/>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pic>
          <p:nvPicPr>
            <p:cNvPr id="23" name="Imagem 106">
              <a:extLst>
                <a:ext uri="{FF2B5EF4-FFF2-40B4-BE49-F238E27FC236}">
                  <a16:creationId xmlns:a16="http://schemas.microsoft.com/office/drawing/2014/main" id="{0555AB11-6966-4980-B127-646FE6A01150}"/>
                </a:ext>
              </a:extLst>
            </p:cNvPr>
            <p:cNvPicPr>
              <a:picLocks noChangeAspect="1"/>
            </p:cNvPicPr>
            <p:nvPr/>
          </p:nvPicPr>
          <p:blipFill>
            <a:blip r:embed="rId10"/>
            <a:stretch>
              <a:fillRect/>
            </a:stretch>
          </p:blipFill>
          <p:spPr>
            <a:xfrm>
              <a:off x="142237" y="3486135"/>
              <a:ext cx="1172640" cy="1260000"/>
            </a:xfrm>
            <a:prstGeom prst="rect">
              <a:avLst/>
            </a:prstGeom>
          </p:spPr>
        </p:pic>
        <p:pic>
          <p:nvPicPr>
            <p:cNvPr id="24" name="Imagem 93">
              <a:extLst>
                <a:ext uri="{FF2B5EF4-FFF2-40B4-BE49-F238E27FC236}">
                  <a16:creationId xmlns:a16="http://schemas.microsoft.com/office/drawing/2014/main" id="{D910167B-9A03-40DA-AA49-AC31E7617995}"/>
                </a:ext>
              </a:extLst>
            </p:cNvPr>
            <p:cNvPicPr>
              <a:picLocks noChangeAspect="1"/>
            </p:cNvPicPr>
            <p:nvPr/>
          </p:nvPicPr>
          <p:blipFill>
            <a:blip r:embed="rId11"/>
            <a:stretch>
              <a:fillRect/>
            </a:stretch>
          </p:blipFill>
          <p:spPr>
            <a:xfrm>
              <a:off x="1246504" y="3473641"/>
              <a:ext cx="1173333" cy="1260000"/>
            </a:xfrm>
            <a:prstGeom prst="rect">
              <a:avLst/>
            </a:prstGeom>
          </p:spPr>
        </p:pic>
        <p:pic>
          <p:nvPicPr>
            <p:cNvPr id="25" name="Imagem 46">
              <a:extLst>
                <a:ext uri="{FF2B5EF4-FFF2-40B4-BE49-F238E27FC236}">
                  <a16:creationId xmlns:a16="http://schemas.microsoft.com/office/drawing/2014/main" id="{A31F71A0-E513-4813-AD03-8375D79DB507}"/>
                </a:ext>
              </a:extLst>
            </p:cNvPr>
            <p:cNvPicPr>
              <a:picLocks noChangeAspect="1"/>
            </p:cNvPicPr>
            <p:nvPr/>
          </p:nvPicPr>
          <p:blipFill>
            <a:blip r:embed="rId12"/>
            <a:stretch>
              <a:fillRect/>
            </a:stretch>
          </p:blipFill>
          <p:spPr>
            <a:xfrm>
              <a:off x="4609819" y="3482040"/>
              <a:ext cx="1172640" cy="1260000"/>
            </a:xfrm>
            <a:prstGeom prst="rect">
              <a:avLst/>
            </a:prstGeom>
          </p:spPr>
        </p:pic>
        <p:pic>
          <p:nvPicPr>
            <p:cNvPr id="26" name="Imagem 47">
              <a:extLst>
                <a:ext uri="{FF2B5EF4-FFF2-40B4-BE49-F238E27FC236}">
                  <a16:creationId xmlns:a16="http://schemas.microsoft.com/office/drawing/2014/main" id="{EDAE18D5-8FEA-4CF6-917E-F00404B5450C}"/>
                </a:ext>
              </a:extLst>
            </p:cNvPr>
            <p:cNvPicPr>
              <a:picLocks noChangeAspect="1"/>
            </p:cNvPicPr>
            <p:nvPr/>
          </p:nvPicPr>
          <p:blipFill>
            <a:blip r:embed="rId13"/>
            <a:stretch>
              <a:fillRect/>
            </a:stretch>
          </p:blipFill>
          <p:spPr>
            <a:xfrm>
              <a:off x="5726208" y="3482040"/>
              <a:ext cx="1173334" cy="1260000"/>
            </a:xfrm>
            <a:prstGeom prst="rect">
              <a:avLst/>
            </a:prstGeom>
          </p:spPr>
        </p:pic>
        <p:sp>
          <p:nvSpPr>
            <p:cNvPr id="27" name="CaixaDeTexto 50">
              <a:extLst>
                <a:ext uri="{FF2B5EF4-FFF2-40B4-BE49-F238E27FC236}">
                  <a16:creationId xmlns:a16="http://schemas.microsoft.com/office/drawing/2014/main" id="{588EB13A-14EE-4FED-A467-0C62301369BA}"/>
                </a:ext>
              </a:extLst>
            </p:cNvPr>
            <p:cNvSpPr txBox="1"/>
            <p:nvPr/>
          </p:nvSpPr>
          <p:spPr>
            <a:xfrm>
              <a:off x="4749623" y="4586110"/>
              <a:ext cx="1056662" cy="1260000"/>
            </a:xfrm>
            <a:prstGeom prst="rect">
              <a:avLst/>
            </a:prstGeom>
            <a:noFill/>
          </p:spPr>
          <p:txBody>
            <a:bodyPr wrap="square" rtlCol="0">
              <a:spAutoFit/>
            </a:bodyPr>
            <a:lstStyle/>
            <a:p>
              <a:pPr algn="ctr"/>
              <a:r>
                <a:rPr lang="en-US" sz="1200" dirty="0"/>
                <a:t>3D </a:t>
              </a:r>
              <a:r>
                <a:rPr lang="en-US" sz="1200" dirty="0" err="1"/>
                <a:t>siControl</a:t>
              </a:r>
              <a:endParaRPr lang="en-US" sz="1200" dirty="0"/>
            </a:p>
          </p:txBody>
        </p:sp>
        <p:sp>
          <p:nvSpPr>
            <p:cNvPr id="28" name="CaixaDeTexto 56">
              <a:extLst>
                <a:ext uri="{FF2B5EF4-FFF2-40B4-BE49-F238E27FC236}">
                  <a16:creationId xmlns:a16="http://schemas.microsoft.com/office/drawing/2014/main" id="{6415A633-88FD-4C3F-A94A-7E999EC0A855}"/>
                </a:ext>
              </a:extLst>
            </p:cNvPr>
            <p:cNvSpPr txBox="1"/>
            <p:nvPr/>
          </p:nvSpPr>
          <p:spPr>
            <a:xfrm>
              <a:off x="5411010" y="3330887"/>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LS174T</a:t>
              </a:r>
            </a:p>
          </p:txBody>
        </p:sp>
      </p:grpSp>
      <p:sp>
        <p:nvSpPr>
          <p:cNvPr id="37" name="CaixaDeTexto 68">
            <a:extLst>
              <a:ext uri="{FF2B5EF4-FFF2-40B4-BE49-F238E27FC236}">
                <a16:creationId xmlns:a16="http://schemas.microsoft.com/office/drawing/2014/main" id="{799EF6CB-392F-4EA3-8930-0D8A7EA5496D}"/>
              </a:ext>
            </a:extLst>
          </p:cNvPr>
          <p:cNvSpPr txBox="1"/>
          <p:nvPr/>
        </p:nvSpPr>
        <p:spPr>
          <a:xfrm>
            <a:off x="-79991" y="3208091"/>
            <a:ext cx="336884" cy="369332"/>
          </a:xfrm>
          <a:prstGeom prst="rect">
            <a:avLst/>
          </a:prstGeom>
          <a:noFill/>
        </p:spPr>
        <p:txBody>
          <a:bodyPr wrap="square" rtlCol="0">
            <a:spAutoFit/>
          </a:bodyPr>
          <a:lstStyle/>
          <a:p>
            <a:r>
              <a:rPr lang="pt-PT" b="1" dirty="0"/>
              <a:t>B</a:t>
            </a:r>
            <a:endParaRPr lang="en-US" b="1" dirty="0"/>
          </a:p>
        </p:txBody>
      </p:sp>
      <p:grpSp>
        <p:nvGrpSpPr>
          <p:cNvPr id="38" name="Group 37">
            <a:extLst>
              <a:ext uri="{FF2B5EF4-FFF2-40B4-BE49-F238E27FC236}">
                <a16:creationId xmlns:a16="http://schemas.microsoft.com/office/drawing/2014/main" id="{A1C2883A-88A4-4762-86D5-7F56ECF147AD}"/>
              </a:ext>
            </a:extLst>
          </p:cNvPr>
          <p:cNvGrpSpPr/>
          <p:nvPr/>
        </p:nvGrpSpPr>
        <p:grpSpPr>
          <a:xfrm>
            <a:off x="-63792" y="388996"/>
            <a:ext cx="6991602" cy="2910069"/>
            <a:chOff x="-63792" y="388996"/>
            <a:chExt cx="6991602" cy="2910069"/>
          </a:xfrm>
        </p:grpSpPr>
        <p:pic>
          <p:nvPicPr>
            <p:cNvPr id="39" name="Picture 38">
              <a:extLst>
                <a:ext uri="{FF2B5EF4-FFF2-40B4-BE49-F238E27FC236}">
                  <a16:creationId xmlns:a16="http://schemas.microsoft.com/office/drawing/2014/main" id="{A4DB81BC-6916-4F19-A473-3A233298CAF1}"/>
                </a:ext>
              </a:extLst>
            </p:cNvPr>
            <p:cNvPicPr>
              <a:picLocks noChangeAspect="1"/>
            </p:cNvPicPr>
            <p:nvPr/>
          </p:nvPicPr>
          <p:blipFill rotWithShape="1">
            <a:blip r:embed="rId14"/>
            <a:srcRect l="10368" b="31475"/>
            <a:stretch/>
          </p:blipFill>
          <p:spPr>
            <a:xfrm>
              <a:off x="4614397" y="1727361"/>
              <a:ext cx="1203314" cy="1260000"/>
            </a:xfrm>
            <a:prstGeom prst="rect">
              <a:avLst/>
            </a:prstGeom>
          </p:spPr>
        </p:pic>
        <p:sp>
          <p:nvSpPr>
            <p:cNvPr id="40" name="CaixaDeTexto 51">
              <a:extLst>
                <a:ext uri="{FF2B5EF4-FFF2-40B4-BE49-F238E27FC236}">
                  <a16:creationId xmlns:a16="http://schemas.microsoft.com/office/drawing/2014/main" id="{D02B6351-3725-4655-A651-EE7437D17EDC}"/>
                </a:ext>
              </a:extLst>
            </p:cNvPr>
            <p:cNvSpPr txBox="1"/>
            <p:nvPr/>
          </p:nvSpPr>
          <p:spPr>
            <a:xfrm>
              <a:off x="5743058" y="1634118"/>
              <a:ext cx="1172878" cy="1260000"/>
            </a:xfrm>
            <a:prstGeom prst="rect">
              <a:avLst/>
            </a:prstGeom>
            <a:noFill/>
          </p:spPr>
          <p:txBody>
            <a:bodyPr wrap="square" rtlCol="0">
              <a:spAutoFit/>
            </a:bodyPr>
            <a:lstStyle/>
            <a:p>
              <a:pPr algn="ctr"/>
              <a:r>
                <a:rPr lang="en-US" sz="1200" dirty="0"/>
                <a:t>3D </a:t>
              </a:r>
              <a:r>
                <a:rPr lang="en-US" sz="1200" dirty="0" err="1"/>
                <a:t>siKRAS</a:t>
              </a:r>
              <a:endParaRPr lang="en-US" sz="1200" dirty="0"/>
            </a:p>
          </p:txBody>
        </p:sp>
        <p:sp>
          <p:nvSpPr>
            <p:cNvPr id="41" name="CaixaDeTexto 35">
              <a:extLst>
                <a:ext uri="{FF2B5EF4-FFF2-40B4-BE49-F238E27FC236}">
                  <a16:creationId xmlns:a16="http://schemas.microsoft.com/office/drawing/2014/main" id="{A1669662-6BD7-45B5-8345-97D7EA8A5722}"/>
                </a:ext>
              </a:extLst>
            </p:cNvPr>
            <p:cNvSpPr txBox="1"/>
            <p:nvPr/>
          </p:nvSpPr>
          <p:spPr>
            <a:xfrm rot="16200000">
              <a:off x="-1033643" y="1843214"/>
              <a:ext cx="2216702"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Click it </a:t>
              </a:r>
              <a:r>
                <a:rPr lang="en-US" sz="1200" dirty="0" err="1">
                  <a:latin typeface="Arial" panose="020B0604020202020204" pitchFamily="34" charset="0"/>
                  <a:cs typeface="Arial" panose="020B0604020202020204" pitchFamily="34" charset="0"/>
                </a:rPr>
                <a:t>EdU</a:t>
              </a:r>
              <a:r>
                <a:rPr lang="en-US" sz="1200" dirty="0">
                  <a:latin typeface="Arial" panose="020B0604020202020204" pitchFamily="34" charset="0"/>
                  <a:cs typeface="Arial" panose="020B0604020202020204" pitchFamily="34" charset="0"/>
                </a:rPr>
                <a:t> 462 (APC)</a:t>
              </a:r>
            </a:p>
          </p:txBody>
        </p:sp>
        <p:sp>
          <p:nvSpPr>
            <p:cNvPr id="42" name="CaixaDeTexto 39">
              <a:extLst>
                <a:ext uri="{FF2B5EF4-FFF2-40B4-BE49-F238E27FC236}">
                  <a16:creationId xmlns:a16="http://schemas.microsoft.com/office/drawing/2014/main" id="{68CFA2A4-9E86-4EB4-961D-30CE0428B892}"/>
                </a:ext>
              </a:extLst>
            </p:cNvPr>
            <p:cNvSpPr txBox="1"/>
            <p:nvPr/>
          </p:nvSpPr>
          <p:spPr>
            <a:xfrm>
              <a:off x="105182" y="3022066"/>
              <a:ext cx="1593057" cy="276999"/>
            </a:xfrm>
            <a:prstGeom prst="rect">
              <a:avLst/>
            </a:prstGeom>
            <a:noFill/>
          </p:spPr>
          <p:txBody>
            <a:bodyPr wrap="square" rtlCol="0">
              <a:spAutoFit/>
            </a:bodyPr>
            <a:lstStyle/>
            <a:p>
              <a:r>
                <a:rPr lang="en-US" sz="1200" dirty="0" err="1">
                  <a:latin typeface="Arial" panose="020B0604020202020204" pitchFamily="34" charset="0"/>
                  <a:cs typeface="Arial" panose="020B0604020202020204" pitchFamily="34" charset="0"/>
                </a:rPr>
                <a:t>Propidium</a:t>
              </a:r>
              <a:r>
                <a:rPr lang="en-US" sz="1200" dirty="0">
                  <a:latin typeface="Arial" panose="020B0604020202020204" pitchFamily="34" charset="0"/>
                  <a:cs typeface="Arial" panose="020B0604020202020204" pitchFamily="34" charset="0"/>
                </a:rPr>
                <a:t> Iodide</a:t>
              </a:r>
            </a:p>
          </p:txBody>
        </p:sp>
        <p:cxnSp>
          <p:nvCxnSpPr>
            <p:cNvPr id="43" name="Conexão reta unidirecional 40">
              <a:extLst>
                <a:ext uri="{FF2B5EF4-FFF2-40B4-BE49-F238E27FC236}">
                  <a16:creationId xmlns:a16="http://schemas.microsoft.com/office/drawing/2014/main" id="{42A26B33-EFDB-4960-BD5D-A3C19CAECD59}"/>
                </a:ext>
              </a:extLst>
            </p:cNvPr>
            <p:cNvCxnSpPr>
              <a:cxnSpLocks/>
            </p:cNvCxnSpPr>
            <p:nvPr/>
          </p:nvCxnSpPr>
          <p:spPr>
            <a:xfrm flipV="1">
              <a:off x="132153" y="719300"/>
              <a:ext cx="0" cy="2304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Conexão reta unidirecional 41">
              <a:extLst>
                <a:ext uri="{FF2B5EF4-FFF2-40B4-BE49-F238E27FC236}">
                  <a16:creationId xmlns:a16="http://schemas.microsoft.com/office/drawing/2014/main" id="{B0E3FF5E-6ACE-420D-81B2-A1E04840C641}"/>
                </a:ext>
              </a:extLst>
            </p:cNvPr>
            <p:cNvCxnSpPr>
              <a:cxnSpLocks/>
            </p:cNvCxnSpPr>
            <p:nvPr/>
          </p:nvCxnSpPr>
          <p:spPr>
            <a:xfrm>
              <a:off x="132153" y="3033950"/>
              <a:ext cx="6480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5" name="CaixaDeTexto 44">
              <a:extLst>
                <a:ext uri="{FF2B5EF4-FFF2-40B4-BE49-F238E27FC236}">
                  <a16:creationId xmlns:a16="http://schemas.microsoft.com/office/drawing/2014/main" id="{C90342F0-6832-4DAC-8586-5A857CEC1D3B}"/>
                </a:ext>
              </a:extLst>
            </p:cNvPr>
            <p:cNvSpPr txBox="1"/>
            <p:nvPr/>
          </p:nvSpPr>
          <p:spPr>
            <a:xfrm>
              <a:off x="213085" y="1660573"/>
              <a:ext cx="1056662" cy="276999"/>
            </a:xfrm>
            <a:prstGeom prst="rect">
              <a:avLst/>
            </a:prstGeom>
            <a:noFill/>
          </p:spPr>
          <p:txBody>
            <a:bodyPr wrap="square" rtlCol="0">
              <a:spAutoFit/>
            </a:bodyPr>
            <a:lstStyle/>
            <a:p>
              <a:pPr algn="ctr"/>
              <a:r>
                <a:rPr lang="en-US" sz="1200" dirty="0"/>
                <a:t>3D </a:t>
              </a:r>
              <a:r>
                <a:rPr lang="en-US" sz="1200" dirty="0" err="1"/>
                <a:t>siControl</a:t>
              </a:r>
              <a:endParaRPr lang="en-US" sz="1200" dirty="0"/>
            </a:p>
          </p:txBody>
        </p:sp>
        <p:sp>
          <p:nvSpPr>
            <p:cNvPr id="46" name="CaixaDeTexto 45">
              <a:extLst>
                <a:ext uri="{FF2B5EF4-FFF2-40B4-BE49-F238E27FC236}">
                  <a16:creationId xmlns:a16="http://schemas.microsoft.com/office/drawing/2014/main" id="{672B230B-75F9-434A-B500-FCEEC3D608E4}"/>
                </a:ext>
              </a:extLst>
            </p:cNvPr>
            <p:cNvSpPr txBox="1"/>
            <p:nvPr/>
          </p:nvSpPr>
          <p:spPr>
            <a:xfrm>
              <a:off x="1196109" y="1660573"/>
              <a:ext cx="1172878" cy="276999"/>
            </a:xfrm>
            <a:prstGeom prst="rect">
              <a:avLst/>
            </a:prstGeom>
            <a:noFill/>
          </p:spPr>
          <p:txBody>
            <a:bodyPr wrap="square" rtlCol="0">
              <a:spAutoFit/>
            </a:bodyPr>
            <a:lstStyle/>
            <a:p>
              <a:pPr algn="ctr"/>
              <a:r>
                <a:rPr lang="en-US" sz="1200" dirty="0"/>
                <a:t>3D </a:t>
              </a:r>
              <a:r>
                <a:rPr lang="en-US" sz="1200" dirty="0" err="1"/>
                <a:t>siKRAS</a:t>
              </a:r>
              <a:endParaRPr lang="en-US" sz="1200" dirty="0"/>
            </a:p>
          </p:txBody>
        </p:sp>
        <p:sp>
          <p:nvSpPr>
            <p:cNvPr id="47" name="CaixaDeTexto 66">
              <a:extLst>
                <a:ext uri="{FF2B5EF4-FFF2-40B4-BE49-F238E27FC236}">
                  <a16:creationId xmlns:a16="http://schemas.microsoft.com/office/drawing/2014/main" id="{BCC9F7D6-3FE6-4334-8F2A-EEF72B2018E7}"/>
                </a:ext>
              </a:extLst>
            </p:cNvPr>
            <p:cNvSpPr txBox="1"/>
            <p:nvPr/>
          </p:nvSpPr>
          <p:spPr>
            <a:xfrm>
              <a:off x="762280" y="388996"/>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sp>
          <p:nvSpPr>
            <p:cNvPr id="48" name="CaixaDeTexto 87">
              <a:extLst>
                <a:ext uri="{FF2B5EF4-FFF2-40B4-BE49-F238E27FC236}">
                  <a16:creationId xmlns:a16="http://schemas.microsoft.com/office/drawing/2014/main" id="{22134090-86C7-40A2-A0ED-1D42E821D3FD}"/>
                </a:ext>
              </a:extLst>
            </p:cNvPr>
            <p:cNvSpPr txBox="1"/>
            <p:nvPr/>
          </p:nvSpPr>
          <p:spPr>
            <a:xfrm>
              <a:off x="2462212" y="1661045"/>
              <a:ext cx="1056662" cy="276999"/>
            </a:xfrm>
            <a:prstGeom prst="rect">
              <a:avLst/>
            </a:prstGeom>
            <a:noFill/>
          </p:spPr>
          <p:txBody>
            <a:bodyPr wrap="square" rtlCol="0">
              <a:spAutoFit/>
            </a:bodyPr>
            <a:lstStyle/>
            <a:p>
              <a:pPr algn="ctr"/>
              <a:r>
                <a:rPr lang="en-US" sz="1200" dirty="0"/>
                <a:t>3D </a:t>
              </a:r>
              <a:r>
                <a:rPr lang="en-US" sz="1200" dirty="0" err="1"/>
                <a:t>siControl</a:t>
              </a:r>
              <a:endParaRPr lang="en-US" sz="1200" dirty="0"/>
            </a:p>
          </p:txBody>
        </p:sp>
        <p:sp>
          <p:nvSpPr>
            <p:cNvPr id="49" name="CaixaDeTexto 88">
              <a:extLst>
                <a:ext uri="{FF2B5EF4-FFF2-40B4-BE49-F238E27FC236}">
                  <a16:creationId xmlns:a16="http://schemas.microsoft.com/office/drawing/2014/main" id="{B9C13158-8760-4AED-B156-0C7480748ABF}"/>
                </a:ext>
              </a:extLst>
            </p:cNvPr>
            <p:cNvSpPr txBox="1"/>
            <p:nvPr/>
          </p:nvSpPr>
          <p:spPr>
            <a:xfrm>
              <a:off x="3471335" y="1661045"/>
              <a:ext cx="1172878" cy="276999"/>
            </a:xfrm>
            <a:prstGeom prst="rect">
              <a:avLst/>
            </a:prstGeom>
            <a:noFill/>
          </p:spPr>
          <p:txBody>
            <a:bodyPr wrap="square" rtlCol="0">
              <a:spAutoFit/>
            </a:bodyPr>
            <a:lstStyle/>
            <a:p>
              <a:pPr algn="ctr"/>
              <a:r>
                <a:rPr lang="en-US" sz="1200" dirty="0"/>
                <a:t>3D </a:t>
              </a:r>
              <a:r>
                <a:rPr lang="en-US" sz="1200" dirty="0" err="1"/>
                <a:t>siKRAS</a:t>
              </a:r>
              <a:endParaRPr lang="en-US" sz="1200" dirty="0"/>
            </a:p>
          </p:txBody>
        </p:sp>
        <p:sp>
          <p:nvSpPr>
            <p:cNvPr id="50" name="CaixaDeTexto 105">
              <a:extLst>
                <a:ext uri="{FF2B5EF4-FFF2-40B4-BE49-F238E27FC236}">
                  <a16:creationId xmlns:a16="http://schemas.microsoft.com/office/drawing/2014/main" id="{BD735943-157A-4FD2-86B7-5406109CF117}"/>
                </a:ext>
              </a:extLst>
            </p:cNvPr>
            <p:cNvSpPr txBox="1"/>
            <p:nvPr/>
          </p:nvSpPr>
          <p:spPr>
            <a:xfrm>
              <a:off x="2975153" y="388996"/>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sp>
          <p:nvSpPr>
            <p:cNvPr id="51" name="CaixaDeTexto 56">
              <a:extLst>
                <a:ext uri="{FF2B5EF4-FFF2-40B4-BE49-F238E27FC236}">
                  <a16:creationId xmlns:a16="http://schemas.microsoft.com/office/drawing/2014/main" id="{9D498433-77C4-4803-8C35-B6B247B13E1A}"/>
                </a:ext>
              </a:extLst>
            </p:cNvPr>
            <p:cNvSpPr txBox="1"/>
            <p:nvPr/>
          </p:nvSpPr>
          <p:spPr>
            <a:xfrm>
              <a:off x="5376739" y="388996"/>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LS174T</a:t>
              </a:r>
            </a:p>
          </p:txBody>
        </p:sp>
        <p:sp>
          <p:nvSpPr>
            <p:cNvPr id="52" name="CaixaDeTexto 48">
              <a:extLst>
                <a:ext uri="{FF2B5EF4-FFF2-40B4-BE49-F238E27FC236}">
                  <a16:creationId xmlns:a16="http://schemas.microsoft.com/office/drawing/2014/main" id="{3BA35057-23C0-4EE3-8B97-4FF43931FCE1}"/>
                </a:ext>
              </a:extLst>
            </p:cNvPr>
            <p:cNvSpPr txBox="1"/>
            <p:nvPr/>
          </p:nvSpPr>
          <p:spPr>
            <a:xfrm>
              <a:off x="4741856" y="1662175"/>
              <a:ext cx="1026844" cy="276999"/>
            </a:xfrm>
            <a:prstGeom prst="rect">
              <a:avLst/>
            </a:prstGeom>
            <a:noFill/>
          </p:spPr>
          <p:txBody>
            <a:bodyPr wrap="square" rtlCol="0">
              <a:spAutoFit/>
            </a:bodyPr>
            <a:lstStyle/>
            <a:p>
              <a:pPr algn="ctr"/>
              <a:r>
                <a:rPr lang="en-US" sz="1200" dirty="0"/>
                <a:t>3D </a:t>
              </a:r>
              <a:r>
                <a:rPr lang="en-US" sz="1200" dirty="0" err="1"/>
                <a:t>siControl</a:t>
              </a:r>
              <a:endParaRPr lang="en-US" sz="1200" dirty="0"/>
            </a:p>
          </p:txBody>
        </p:sp>
        <p:pic>
          <p:nvPicPr>
            <p:cNvPr id="53" name="Imagem 11">
              <a:extLst>
                <a:ext uri="{FF2B5EF4-FFF2-40B4-BE49-F238E27FC236}">
                  <a16:creationId xmlns:a16="http://schemas.microsoft.com/office/drawing/2014/main" id="{71815995-5AB1-4E7C-9D03-3C662EF8111C}"/>
                </a:ext>
              </a:extLst>
            </p:cNvPr>
            <p:cNvPicPr>
              <a:picLocks noChangeAspect="1"/>
            </p:cNvPicPr>
            <p:nvPr/>
          </p:nvPicPr>
          <p:blipFill>
            <a:blip r:embed="rId15"/>
            <a:stretch>
              <a:fillRect/>
            </a:stretch>
          </p:blipFill>
          <p:spPr>
            <a:xfrm>
              <a:off x="104018" y="533039"/>
              <a:ext cx="1186666" cy="1260000"/>
            </a:xfrm>
            <a:prstGeom prst="rect">
              <a:avLst/>
            </a:prstGeom>
          </p:spPr>
        </p:pic>
        <p:pic>
          <p:nvPicPr>
            <p:cNvPr id="54" name="Imagem 13">
              <a:extLst>
                <a:ext uri="{FF2B5EF4-FFF2-40B4-BE49-F238E27FC236}">
                  <a16:creationId xmlns:a16="http://schemas.microsoft.com/office/drawing/2014/main" id="{C10B4789-DE48-412B-87BA-411D93AED934}"/>
                </a:ext>
              </a:extLst>
            </p:cNvPr>
            <p:cNvPicPr>
              <a:picLocks noChangeAspect="1"/>
            </p:cNvPicPr>
            <p:nvPr/>
          </p:nvPicPr>
          <p:blipFill>
            <a:blip r:embed="rId16"/>
            <a:stretch>
              <a:fillRect/>
            </a:stretch>
          </p:blipFill>
          <p:spPr>
            <a:xfrm>
              <a:off x="1210853" y="533039"/>
              <a:ext cx="1186666" cy="1260000"/>
            </a:xfrm>
            <a:prstGeom prst="rect">
              <a:avLst/>
            </a:prstGeom>
          </p:spPr>
        </p:pic>
        <p:pic>
          <p:nvPicPr>
            <p:cNvPr id="55" name="Imagem 32">
              <a:extLst>
                <a:ext uri="{FF2B5EF4-FFF2-40B4-BE49-F238E27FC236}">
                  <a16:creationId xmlns:a16="http://schemas.microsoft.com/office/drawing/2014/main" id="{31CBDF1E-686E-49EF-86D9-9E1652E694D1}"/>
                </a:ext>
              </a:extLst>
            </p:cNvPr>
            <p:cNvPicPr>
              <a:picLocks noChangeAspect="1"/>
            </p:cNvPicPr>
            <p:nvPr/>
          </p:nvPicPr>
          <p:blipFill rotWithShape="1">
            <a:blip r:embed="rId17"/>
            <a:srcRect l="10112" b="12364"/>
            <a:stretch/>
          </p:blipFill>
          <p:spPr>
            <a:xfrm>
              <a:off x="133110" y="1727361"/>
              <a:ext cx="1193221" cy="1260000"/>
            </a:xfrm>
            <a:prstGeom prst="rect">
              <a:avLst/>
            </a:prstGeom>
          </p:spPr>
        </p:pic>
        <p:pic>
          <p:nvPicPr>
            <p:cNvPr id="56" name="Imagem 34">
              <a:extLst>
                <a:ext uri="{FF2B5EF4-FFF2-40B4-BE49-F238E27FC236}">
                  <a16:creationId xmlns:a16="http://schemas.microsoft.com/office/drawing/2014/main" id="{F06D92EC-59A6-4B3B-A5DD-EE2FA4811AF3}"/>
                </a:ext>
              </a:extLst>
            </p:cNvPr>
            <p:cNvPicPr>
              <a:picLocks noChangeAspect="1"/>
            </p:cNvPicPr>
            <p:nvPr/>
          </p:nvPicPr>
          <p:blipFill rotWithShape="1">
            <a:blip r:embed="rId18"/>
            <a:srcRect l="9785" b="11776"/>
            <a:stretch/>
          </p:blipFill>
          <p:spPr>
            <a:xfrm>
              <a:off x="1257496" y="1727361"/>
              <a:ext cx="1189595" cy="1260000"/>
            </a:xfrm>
            <a:prstGeom prst="rect">
              <a:avLst/>
            </a:prstGeom>
          </p:spPr>
        </p:pic>
        <p:pic>
          <p:nvPicPr>
            <p:cNvPr id="57" name="Imagem 2">
              <a:extLst>
                <a:ext uri="{FF2B5EF4-FFF2-40B4-BE49-F238E27FC236}">
                  <a16:creationId xmlns:a16="http://schemas.microsoft.com/office/drawing/2014/main" id="{9A692334-A701-4939-BF68-3E1B0107F4BF}"/>
                </a:ext>
              </a:extLst>
            </p:cNvPr>
            <p:cNvPicPr>
              <a:picLocks noChangeAspect="1"/>
            </p:cNvPicPr>
            <p:nvPr/>
          </p:nvPicPr>
          <p:blipFill>
            <a:blip r:embed="rId19"/>
            <a:stretch>
              <a:fillRect/>
            </a:stretch>
          </p:blipFill>
          <p:spPr>
            <a:xfrm>
              <a:off x="2403813" y="533039"/>
              <a:ext cx="1186666" cy="1260000"/>
            </a:xfrm>
            <a:prstGeom prst="rect">
              <a:avLst/>
            </a:prstGeom>
          </p:spPr>
        </p:pic>
        <p:pic>
          <p:nvPicPr>
            <p:cNvPr id="58" name="Imagem 6">
              <a:extLst>
                <a:ext uri="{FF2B5EF4-FFF2-40B4-BE49-F238E27FC236}">
                  <a16:creationId xmlns:a16="http://schemas.microsoft.com/office/drawing/2014/main" id="{EA2CBAB8-AA24-43A7-87F6-CF5CB1A887DB}"/>
                </a:ext>
              </a:extLst>
            </p:cNvPr>
            <p:cNvPicPr>
              <a:picLocks noChangeAspect="1"/>
            </p:cNvPicPr>
            <p:nvPr/>
          </p:nvPicPr>
          <p:blipFill>
            <a:blip r:embed="rId20"/>
            <a:stretch>
              <a:fillRect/>
            </a:stretch>
          </p:blipFill>
          <p:spPr>
            <a:xfrm>
              <a:off x="3504354" y="533039"/>
              <a:ext cx="1186666" cy="1260000"/>
            </a:xfrm>
            <a:prstGeom prst="rect">
              <a:avLst/>
            </a:prstGeom>
          </p:spPr>
        </p:pic>
        <p:pic>
          <p:nvPicPr>
            <p:cNvPr id="59" name="Imagem 27">
              <a:extLst>
                <a:ext uri="{FF2B5EF4-FFF2-40B4-BE49-F238E27FC236}">
                  <a16:creationId xmlns:a16="http://schemas.microsoft.com/office/drawing/2014/main" id="{B9E93659-BA74-441C-8B0D-F7FA824E5A25}"/>
                </a:ext>
              </a:extLst>
            </p:cNvPr>
            <p:cNvPicPr>
              <a:picLocks noChangeAspect="1"/>
            </p:cNvPicPr>
            <p:nvPr/>
          </p:nvPicPr>
          <p:blipFill rotWithShape="1">
            <a:blip r:embed="rId21"/>
            <a:srcRect l="11669" b="12394"/>
            <a:stretch/>
          </p:blipFill>
          <p:spPr>
            <a:xfrm>
              <a:off x="2378256" y="1727361"/>
              <a:ext cx="1172971" cy="1260000"/>
            </a:xfrm>
            <a:prstGeom prst="rect">
              <a:avLst/>
            </a:prstGeom>
          </p:spPr>
        </p:pic>
        <p:pic>
          <p:nvPicPr>
            <p:cNvPr id="60" name="Imagem 29">
              <a:extLst>
                <a:ext uri="{FF2B5EF4-FFF2-40B4-BE49-F238E27FC236}">
                  <a16:creationId xmlns:a16="http://schemas.microsoft.com/office/drawing/2014/main" id="{DD9D2B1C-B831-424A-9E07-F64B09B06749}"/>
                </a:ext>
              </a:extLst>
            </p:cNvPr>
            <p:cNvPicPr>
              <a:picLocks noChangeAspect="1"/>
            </p:cNvPicPr>
            <p:nvPr/>
          </p:nvPicPr>
          <p:blipFill rotWithShape="1">
            <a:blip r:embed="rId22"/>
            <a:srcRect l="10483" b="13279"/>
            <a:stretch/>
          </p:blipFill>
          <p:spPr>
            <a:xfrm>
              <a:off x="3482392" y="1727361"/>
              <a:ext cx="1200840" cy="1260000"/>
            </a:xfrm>
            <a:prstGeom prst="rect">
              <a:avLst/>
            </a:prstGeom>
          </p:spPr>
        </p:pic>
        <p:pic>
          <p:nvPicPr>
            <p:cNvPr id="61" name="Picture 60">
              <a:extLst>
                <a:ext uri="{FF2B5EF4-FFF2-40B4-BE49-F238E27FC236}">
                  <a16:creationId xmlns:a16="http://schemas.microsoft.com/office/drawing/2014/main" id="{0DB4DF0E-B7BC-42BE-BA28-31218DEE6F1B}"/>
                </a:ext>
              </a:extLst>
            </p:cNvPr>
            <p:cNvPicPr>
              <a:picLocks noChangeAspect="1"/>
            </p:cNvPicPr>
            <p:nvPr/>
          </p:nvPicPr>
          <p:blipFill rotWithShape="1">
            <a:blip r:embed="rId23"/>
            <a:srcRect l="4336" t="1" b="26383"/>
            <a:stretch/>
          </p:blipFill>
          <p:spPr>
            <a:xfrm>
              <a:off x="4654864" y="535036"/>
              <a:ext cx="1136697" cy="1174486"/>
            </a:xfrm>
            <a:prstGeom prst="rect">
              <a:avLst/>
            </a:prstGeom>
          </p:spPr>
        </p:pic>
        <p:pic>
          <p:nvPicPr>
            <p:cNvPr id="62" name="Picture 61">
              <a:extLst>
                <a:ext uri="{FF2B5EF4-FFF2-40B4-BE49-F238E27FC236}">
                  <a16:creationId xmlns:a16="http://schemas.microsoft.com/office/drawing/2014/main" id="{A09A782E-6BF6-4C4F-A433-A9F4868D24C7}"/>
                </a:ext>
              </a:extLst>
            </p:cNvPr>
            <p:cNvPicPr>
              <a:picLocks noChangeAspect="1"/>
            </p:cNvPicPr>
            <p:nvPr/>
          </p:nvPicPr>
          <p:blipFill rotWithShape="1">
            <a:blip r:embed="rId24"/>
            <a:srcRect l="4234" t="-1" b="26326"/>
            <a:stretch/>
          </p:blipFill>
          <p:spPr>
            <a:xfrm>
              <a:off x="5761414" y="531042"/>
              <a:ext cx="1136165" cy="1173600"/>
            </a:xfrm>
            <a:prstGeom prst="rect">
              <a:avLst/>
            </a:prstGeom>
          </p:spPr>
        </p:pic>
        <p:pic>
          <p:nvPicPr>
            <p:cNvPr id="63" name="Picture 62">
              <a:extLst>
                <a:ext uri="{FF2B5EF4-FFF2-40B4-BE49-F238E27FC236}">
                  <a16:creationId xmlns:a16="http://schemas.microsoft.com/office/drawing/2014/main" id="{C1EBE825-B787-4E62-AB1F-65147C0FFB10}"/>
                </a:ext>
              </a:extLst>
            </p:cNvPr>
            <p:cNvPicPr>
              <a:picLocks noChangeAspect="1"/>
            </p:cNvPicPr>
            <p:nvPr/>
          </p:nvPicPr>
          <p:blipFill rotWithShape="1">
            <a:blip r:embed="rId25"/>
            <a:srcRect l="10368" b="30423"/>
            <a:stretch/>
          </p:blipFill>
          <p:spPr>
            <a:xfrm>
              <a:off x="5742677" y="1736683"/>
              <a:ext cx="1185133" cy="1260000"/>
            </a:xfrm>
            <a:prstGeom prst="rect">
              <a:avLst/>
            </a:prstGeom>
          </p:spPr>
        </p:pic>
      </p:grpSp>
      <p:sp>
        <p:nvSpPr>
          <p:cNvPr id="64" name="TextBox 63">
            <a:extLst>
              <a:ext uri="{FF2B5EF4-FFF2-40B4-BE49-F238E27FC236}">
                <a16:creationId xmlns:a16="http://schemas.microsoft.com/office/drawing/2014/main" id="{3E5D1723-308E-4D8B-B2C9-C45721C4CBCF}"/>
              </a:ext>
            </a:extLst>
          </p:cNvPr>
          <p:cNvSpPr txBox="1"/>
          <p:nvPr/>
        </p:nvSpPr>
        <p:spPr>
          <a:xfrm>
            <a:off x="-31865" y="-22668"/>
            <a:ext cx="1042465" cy="369332"/>
          </a:xfrm>
          <a:prstGeom prst="rect">
            <a:avLst/>
          </a:prstGeom>
          <a:noFill/>
        </p:spPr>
        <p:txBody>
          <a:bodyPr wrap="none" rtlCol="0">
            <a:spAutoFit/>
          </a:bodyPr>
          <a:lstStyle/>
          <a:p>
            <a:r>
              <a:rPr lang="pt-PT" dirty="0"/>
              <a:t>Figure S3</a:t>
            </a:r>
            <a:endParaRPr lang="en-US" dirty="0"/>
          </a:p>
        </p:txBody>
      </p:sp>
    </p:spTree>
    <p:extLst>
      <p:ext uri="{BB962C8B-B14F-4D97-AF65-F5344CB8AC3E}">
        <p14:creationId xmlns:p14="http://schemas.microsoft.com/office/powerpoint/2010/main" val="1273210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D35134-49F4-4E4B-9456-6C0E2DD322E4}"/>
              </a:ext>
            </a:extLst>
          </p:cNvPr>
          <p:cNvSpPr txBox="1"/>
          <p:nvPr/>
        </p:nvSpPr>
        <p:spPr>
          <a:xfrm>
            <a:off x="0" y="19565"/>
            <a:ext cx="1042465" cy="369332"/>
          </a:xfrm>
          <a:prstGeom prst="rect">
            <a:avLst/>
          </a:prstGeom>
          <a:noFill/>
        </p:spPr>
        <p:txBody>
          <a:bodyPr wrap="none" rtlCol="0">
            <a:spAutoFit/>
          </a:bodyPr>
          <a:lstStyle/>
          <a:p>
            <a:r>
              <a:rPr lang="pt-PT" dirty="0"/>
              <a:t>Figure S4</a:t>
            </a:r>
            <a:endParaRPr lang="en-US" dirty="0"/>
          </a:p>
        </p:txBody>
      </p:sp>
      <p:sp>
        <p:nvSpPr>
          <p:cNvPr id="5" name="TextBox 4">
            <a:extLst>
              <a:ext uri="{FF2B5EF4-FFF2-40B4-BE49-F238E27FC236}">
                <a16:creationId xmlns:a16="http://schemas.microsoft.com/office/drawing/2014/main" id="{72CC4287-CC47-4FC1-89A2-582688F7F914}"/>
              </a:ext>
            </a:extLst>
          </p:cNvPr>
          <p:cNvSpPr txBox="1"/>
          <p:nvPr/>
        </p:nvSpPr>
        <p:spPr>
          <a:xfrm>
            <a:off x="0" y="3245504"/>
            <a:ext cx="6585295" cy="507831"/>
          </a:xfrm>
          <a:prstGeom prst="rect">
            <a:avLst/>
          </a:prstGeom>
          <a:noFill/>
        </p:spPr>
        <p:txBody>
          <a:bodyPr wrap="square">
            <a:spAutoFit/>
          </a:bodyPr>
          <a:lstStyle/>
          <a:p>
            <a:pPr algn="just"/>
            <a:r>
              <a:rPr lang="en-US" sz="900" b="1" dirty="0">
                <a:latin typeface="Arial" panose="020B0604020202020204" pitchFamily="34" charset="0"/>
                <a:cs typeface="Arial" panose="020B0604020202020204" pitchFamily="34" charset="0"/>
              </a:rPr>
              <a:t>Figure S4</a:t>
            </a:r>
            <a:r>
              <a:rPr lang="en-US" sz="900" dirty="0">
                <a:latin typeface="Arial" panose="020B0604020202020204" pitchFamily="34" charset="0"/>
                <a:cs typeface="Arial" panose="020B0604020202020204" pitchFamily="34" charset="0"/>
              </a:rPr>
              <a:t>. G0 arrest levels of cells. The generic G0 arrest score refers to scores calculated using the original list of 139 genes differentially expressed across all forms of G0 arrest [28]. The other G0 arrest scores refers to scores calculated using subset of those 139 genes, as identified in [28]. </a:t>
            </a:r>
          </a:p>
        </p:txBody>
      </p:sp>
      <p:pic>
        <p:nvPicPr>
          <p:cNvPr id="2" name="Picture 1">
            <a:extLst>
              <a:ext uri="{FF2B5EF4-FFF2-40B4-BE49-F238E27FC236}">
                <a16:creationId xmlns:a16="http://schemas.microsoft.com/office/drawing/2014/main" id="{622E8F97-E9D5-4C7A-A5E8-36377340C034}"/>
              </a:ext>
            </a:extLst>
          </p:cNvPr>
          <p:cNvPicPr>
            <a:picLocks noChangeAspect="1"/>
          </p:cNvPicPr>
          <p:nvPr/>
        </p:nvPicPr>
        <p:blipFill rotWithShape="1">
          <a:blip r:embed="rId2"/>
          <a:srcRect t="14235"/>
          <a:stretch/>
        </p:blipFill>
        <p:spPr>
          <a:xfrm>
            <a:off x="-193040" y="319160"/>
            <a:ext cx="3250634" cy="2728840"/>
          </a:xfrm>
          <a:prstGeom prst="rect">
            <a:avLst/>
          </a:prstGeom>
        </p:spPr>
      </p:pic>
    </p:spTree>
    <p:extLst>
      <p:ext uri="{BB962C8B-B14F-4D97-AF65-F5344CB8AC3E}">
        <p14:creationId xmlns:p14="http://schemas.microsoft.com/office/powerpoint/2010/main" val="20058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E5E12B9-5C80-BE2C-2CFB-15E4ABC2AE09}"/>
              </a:ext>
            </a:extLst>
          </p:cNvPr>
          <p:cNvGrpSpPr/>
          <p:nvPr/>
        </p:nvGrpSpPr>
        <p:grpSpPr>
          <a:xfrm>
            <a:off x="457662" y="463994"/>
            <a:ext cx="5892339" cy="2293012"/>
            <a:chOff x="-40178" y="616437"/>
            <a:chExt cx="5892339" cy="2293012"/>
          </a:xfrm>
        </p:grpSpPr>
        <p:sp>
          <p:nvSpPr>
            <p:cNvPr id="8" name="CaixaDeTexto 43">
              <a:extLst>
                <a:ext uri="{FF2B5EF4-FFF2-40B4-BE49-F238E27FC236}">
                  <a16:creationId xmlns:a16="http://schemas.microsoft.com/office/drawing/2014/main" id="{D68EFF6A-96CC-4C83-AF9C-9EE92F186D02}"/>
                </a:ext>
              </a:extLst>
            </p:cNvPr>
            <p:cNvSpPr txBox="1"/>
            <p:nvPr/>
          </p:nvSpPr>
          <p:spPr>
            <a:xfrm>
              <a:off x="-40178" y="616437"/>
              <a:ext cx="336884" cy="369332"/>
            </a:xfrm>
            <a:prstGeom prst="rect">
              <a:avLst/>
            </a:prstGeom>
            <a:noFill/>
          </p:spPr>
          <p:txBody>
            <a:bodyPr wrap="square" rtlCol="0">
              <a:spAutoFit/>
            </a:bodyPr>
            <a:lstStyle/>
            <a:p>
              <a:r>
                <a:rPr lang="en-US" b="1" dirty="0"/>
                <a:t>A</a:t>
              </a:r>
            </a:p>
          </p:txBody>
        </p:sp>
        <p:grpSp>
          <p:nvGrpSpPr>
            <p:cNvPr id="4" name="Group 3">
              <a:extLst>
                <a:ext uri="{FF2B5EF4-FFF2-40B4-BE49-F238E27FC236}">
                  <a16:creationId xmlns:a16="http://schemas.microsoft.com/office/drawing/2014/main" id="{E2D85509-F141-6BA0-FB1E-674EEAFD7582}"/>
                </a:ext>
              </a:extLst>
            </p:cNvPr>
            <p:cNvGrpSpPr/>
            <p:nvPr/>
          </p:nvGrpSpPr>
          <p:grpSpPr>
            <a:xfrm>
              <a:off x="441902" y="861015"/>
              <a:ext cx="5410259" cy="2048434"/>
              <a:chOff x="441902" y="861015"/>
              <a:chExt cx="5410259" cy="2048434"/>
            </a:xfrm>
          </p:grpSpPr>
          <p:pic>
            <p:nvPicPr>
              <p:cNvPr id="36" name="Picture 35">
                <a:extLst>
                  <a:ext uri="{FF2B5EF4-FFF2-40B4-BE49-F238E27FC236}">
                    <a16:creationId xmlns:a16="http://schemas.microsoft.com/office/drawing/2014/main" id="{C819E54B-EB9A-4B86-BCB5-9185A7A5AE2A}"/>
                  </a:ext>
                </a:extLst>
              </p:cNvPr>
              <p:cNvPicPr>
                <a:picLocks noChangeAspect="1"/>
              </p:cNvPicPr>
              <p:nvPr/>
            </p:nvPicPr>
            <p:blipFill>
              <a:blip r:embed="rId2"/>
              <a:stretch>
                <a:fillRect/>
              </a:stretch>
            </p:blipFill>
            <p:spPr>
              <a:xfrm>
                <a:off x="441902" y="945129"/>
                <a:ext cx="3240000" cy="1771017"/>
              </a:xfrm>
              <a:prstGeom prst="rect">
                <a:avLst/>
              </a:prstGeom>
            </p:spPr>
          </p:pic>
          <p:pic>
            <p:nvPicPr>
              <p:cNvPr id="107" name="Picture 106">
                <a:extLst>
                  <a:ext uri="{FF2B5EF4-FFF2-40B4-BE49-F238E27FC236}">
                    <a16:creationId xmlns:a16="http://schemas.microsoft.com/office/drawing/2014/main" id="{78032DF1-8652-40A5-B5B4-0D4C093AE723}"/>
                  </a:ext>
                </a:extLst>
              </p:cNvPr>
              <p:cNvPicPr>
                <a:picLocks noChangeAspect="1"/>
              </p:cNvPicPr>
              <p:nvPr/>
            </p:nvPicPr>
            <p:blipFill rotWithShape="1">
              <a:blip r:embed="rId3"/>
              <a:srcRect r="24601"/>
              <a:stretch/>
            </p:blipFill>
            <p:spPr>
              <a:xfrm>
                <a:off x="4123805" y="861015"/>
                <a:ext cx="1728356" cy="2048434"/>
              </a:xfrm>
              <a:prstGeom prst="rect">
                <a:avLst/>
              </a:prstGeom>
            </p:spPr>
          </p:pic>
        </p:grpSp>
      </p:grpSp>
      <p:grpSp>
        <p:nvGrpSpPr>
          <p:cNvPr id="9" name="Group 8">
            <a:extLst>
              <a:ext uri="{FF2B5EF4-FFF2-40B4-BE49-F238E27FC236}">
                <a16:creationId xmlns:a16="http://schemas.microsoft.com/office/drawing/2014/main" id="{E41BC51E-81C3-E520-B986-970653FDE606}"/>
              </a:ext>
            </a:extLst>
          </p:cNvPr>
          <p:cNvGrpSpPr/>
          <p:nvPr/>
        </p:nvGrpSpPr>
        <p:grpSpPr>
          <a:xfrm>
            <a:off x="497840" y="3221000"/>
            <a:ext cx="5852161" cy="2346164"/>
            <a:chOff x="0" y="2909640"/>
            <a:chExt cx="5852161" cy="2346164"/>
          </a:xfrm>
        </p:grpSpPr>
        <p:sp>
          <p:nvSpPr>
            <p:cNvPr id="21" name="CaixaDeTexto 43">
              <a:extLst>
                <a:ext uri="{FF2B5EF4-FFF2-40B4-BE49-F238E27FC236}">
                  <a16:creationId xmlns:a16="http://schemas.microsoft.com/office/drawing/2014/main" id="{97C276CE-3274-4E51-861A-187FDD41D0CD}"/>
                </a:ext>
              </a:extLst>
            </p:cNvPr>
            <p:cNvSpPr txBox="1"/>
            <p:nvPr/>
          </p:nvSpPr>
          <p:spPr>
            <a:xfrm>
              <a:off x="0" y="2909640"/>
              <a:ext cx="336884" cy="369332"/>
            </a:xfrm>
            <a:prstGeom prst="rect">
              <a:avLst/>
            </a:prstGeom>
            <a:noFill/>
          </p:spPr>
          <p:txBody>
            <a:bodyPr wrap="square" rtlCol="0">
              <a:spAutoFit/>
            </a:bodyPr>
            <a:lstStyle/>
            <a:p>
              <a:r>
                <a:rPr lang="en-US" b="1" dirty="0"/>
                <a:t>B</a:t>
              </a:r>
            </a:p>
          </p:txBody>
        </p:sp>
        <p:grpSp>
          <p:nvGrpSpPr>
            <p:cNvPr id="3" name="Group 2">
              <a:extLst>
                <a:ext uri="{FF2B5EF4-FFF2-40B4-BE49-F238E27FC236}">
                  <a16:creationId xmlns:a16="http://schemas.microsoft.com/office/drawing/2014/main" id="{AABA5906-3D46-2972-6B8B-85639B1A620C}"/>
                </a:ext>
              </a:extLst>
            </p:cNvPr>
            <p:cNvGrpSpPr/>
            <p:nvPr/>
          </p:nvGrpSpPr>
          <p:grpSpPr>
            <a:xfrm>
              <a:off x="441902" y="3198873"/>
              <a:ext cx="5410259" cy="2056931"/>
              <a:chOff x="441902" y="3198873"/>
              <a:chExt cx="5410259" cy="2056931"/>
            </a:xfrm>
          </p:grpSpPr>
          <p:pic>
            <p:nvPicPr>
              <p:cNvPr id="92" name="Picture 91">
                <a:extLst>
                  <a:ext uri="{FF2B5EF4-FFF2-40B4-BE49-F238E27FC236}">
                    <a16:creationId xmlns:a16="http://schemas.microsoft.com/office/drawing/2014/main" id="{EAC3B0C2-9138-42D9-96F8-223CE69C057A}"/>
                  </a:ext>
                </a:extLst>
              </p:cNvPr>
              <p:cNvPicPr>
                <a:picLocks noChangeAspect="1"/>
              </p:cNvPicPr>
              <p:nvPr/>
            </p:nvPicPr>
            <p:blipFill>
              <a:blip r:embed="rId4"/>
              <a:stretch>
                <a:fillRect/>
              </a:stretch>
            </p:blipFill>
            <p:spPr>
              <a:xfrm>
                <a:off x="441902" y="3198873"/>
                <a:ext cx="3240000" cy="1892015"/>
              </a:xfrm>
              <a:prstGeom prst="rect">
                <a:avLst/>
              </a:prstGeom>
            </p:spPr>
          </p:pic>
          <p:pic>
            <p:nvPicPr>
              <p:cNvPr id="108" name="Picture 107">
                <a:extLst>
                  <a:ext uri="{FF2B5EF4-FFF2-40B4-BE49-F238E27FC236}">
                    <a16:creationId xmlns:a16="http://schemas.microsoft.com/office/drawing/2014/main" id="{15926856-C6C6-4230-9DD4-692FA47566B5}"/>
                  </a:ext>
                </a:extLst>
              </p:cNvPr>
              <p:cNvPicPr>
                <a:picLocks noChangeAspect="1"/>
              </p:cNvPicPr>
              <p:nvPr/>
            </p:nvPicPr>
            <p:blipFill rotWithShape="1">
              <a:blip r:embed="rId5"/>
              <a:srcRect r="24601"/>
              <a:stretch/>
            </p:blipFill>
            <p:spPr>
              <a:xfrm>
                <a:off x="4123804" y="3262239"/>
                <a:ext cx="1728357" cy="1993565"/>
              </a:xfrm>
              <a:prstGeom prst="rect">
                <a:avLst/>
              </a:prstGeom>
            </p:spPr>
          </p:pic>
        </p:grpSp>
      </p:grpSp>
      <p:sp>
        <p:nvSpPr>
          <p:cNvPr id="13" name="TextBox 12">
            <a:extLst>
              <a:ext uri="{FF2B5EF4-FFF2-40B4-BE49-F238E27FC236}">
                <a16:creationId xmlns:a16="http://schemas.microsoft.com/office/drawing/2014/main" id="{78816AFC-6A31-46CF-AD73-1F8185148F02}"/>
              </a:ext>
            </a:extLst>
          </p:cNvPr>
          <p:cNvSpPr txBox="1"/>
          <p:nvPr/>
        </p:nvSpPr>
        <p:spPr>
          <a:xfrm>
            <a:off x="-40178" y="9273"/>
            <a:ext cx="1042465" cy="369332"/>
          </a:xfrm>
          <a:prstGeom prst="rect">
            <a:avLst/>
          </a:prstGeom>
          <a:noFill/>
        </p:spPr>
        <p:txBody>
          <a:bodyPr wrap="none" rtlCol="0">
            <a:spAutoFit/>
          </a:bodyPr>
          <a:lstStyle/>
          <a:p>
            <a:r>
              <a:rPr lang="pt-PT" dirty="0"/>
              <a:t>Figure S5</a:t>
            </a:r>
            <a:endParaRPr lang="en-US" dirty="0"/>
          </a:p>
        </p:txBody>
      </p:sp>
      <p:sp>
        <p:nvSpPr>
          <p:cNvPr id="14" name="TextBox 13">
            <a:extLst>
              <a:ext uri="{FF2B5EF4-FFF2-40B4-BE49-F238E27FC236}">
                <a16:creationId xmlns:a16="http://schemas.microsoft.com/office/drawing/2014/main" id="{B548EA5D-8D52-4F2B-9CA4-50B2FFAEB179}"/>
              </a:ext>
            </a:extLst>
          </p:cNvPr>
          <p:cNvSpPr txBox="1"/>
          <p:nvPr/>
        </p:nvSpPr>
        <p:spPr>
          <a:xfrm>
            <a:off x="462" y="8795676"/>
            <a:ext cx="6858000" cy="646331"/>
          </a:xfrm>
          <a:prstGeom prst="rect">
            <a:avLst/>
          </a:prstGeom>
          <a:noFill/>
        </p:spPr>
        <p:txBody>
          <a:bodyPr wrap="square" rtlCol="0">
            <a:spAutoFit/>
          </a:bodyPr>
          <a:lstStyle/>
          <a:p>
            <a:pPr algn="just"/>
            <a:r>
              <a:rPr lang="pt-PT" sz="900" b="1" dirty="0">
                <a:latin typeface="Arial" panose="020B0604020202020204" pitchFamily="34" charset="0"/>
                <a:cs typeface="Arial" panose="020B0604020202020204" pitchFamily="34" charset="0"/>
              </a:rPr>
              <a:t>Figure S5</a:t>
            </a:r>
            <a:r>
              <a:rPr lang="pt-PT" sz="900" dirty="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Principal component analysis (PCA)</a:t>
            </a:r>
            <a:r>
              <a:rPr lang="pt-PT" sz="900" dirty="0">
                <a:latin typeface="Arial" panose="020B0604020202020204" pitchFamily="34" charset="0"/>
                <a:cs typeface="Arial" panose="020B0604020202020204" pitchFamily="34" charset="0"/>
              </a:rPr>
              <a:t> for </a:t>
            </a:r>
            <a:r>
              <a:rPr lang="pt-PT" sz="900" dirty="0" err="1">
                <a:latin typeface="Arial" panose="020B0604020202020204" pitchFamily="34" charset="0"/>
                <a:cs typeface="Arial" panose="020B0604020202020204" pitchFamily="34" charset="0"/>
              </a:rPr>
              <a:t>all</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proteins</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identified</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and</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number</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of</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identified</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proteins</a:t>
            </a:r>
            <a:r>
              <a:rPr lang="pt-PT" sz="900" dirty="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PCA plot of the first two principal components (PC1 and PC2) illustrating the distribution of proteins identified in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cells (green dots) and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cells (red dots); replicates are identified as individual dots.</a:t>
            </a:r>
            <a:r>
              <a:rPr lang="pt-PT" sz="900" dirty="0">
                <a:latin typeface="Arial" panose="020B0604020202020204" pitchFamily="34" charset="0"/>
                <a:cs typeface="Arial" panose="020B0604020202020204" pitchFamily="34" charset="0"/>
              </a:rPr>
              <a:t> Bar </a:t>
            </a:r>
            <a:r>
              <a:rPr lang="pt-PT" sz="900" dirty="0" err="1">
                <a:latin typeface="Arial" panose="020B0604020202020204" pitchFamily="34" charset="0"/>
                <a:cs typeface="Arial" panose="020B0604020202020204" pitchFamily="34" charset="0"/>
              </a:rPr>
              <a:t>plot</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depicting</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the</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number</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of</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identified</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proteins</a:t>
            </a:r>
            <a:r>
              <a:rPr lang="pt-PT" sz="900" dirty="0">
                <a:latin typeface="Arial" panose="020B0604020202020204" pitchFamily="34" charset="0"/>
                <a:cs typeface="Arial" panose="020B0604020202020204" pitchFamily="34" charset="0"/>
              </a:rPr>
              <a:t> in </a:t>
            </a:r>
            <a:r>
              <a:rPr lang="pt-PT" sz="900" dirty="0" err="1">
                <a:latin typeface="Arial" panose="020B0604020202020204" pitchFamily="34" charset="0"/>
                <a:cs typeface="Arial" panose="020B0604020202020204" pitchFamily="34" charset="0"/>
              </a:rPr>
              <a:t>proteomic</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analysis</a:t>
            </a:r>
            <a:r>
              <a:rPr lang="pt-PT" sz="900" dirty="0">
                <a:latin typeface="Arial" panose="020B0604020202020204" pitchFamily="34" charset="0"/>
                <a:cs typeface="Arial" panose="020B0604020202020204" pitchFamily="34" charset="0"/>
              </a:rPr>
              <a:t> for </a:t>
            </a:r>
            <a:r>
              <a:rPr lang="pt-PT" sz="900" dirty="0" err="1">
                <a:latin typeface="Arial" panose="020B0604020202020204" pitchFamily="34" charset="0"/>
                <a:cs typeface="Arial" panose="020B0604020202020204" pitchFamily="34" charset="0"/>
              </a:rPr>
              <a:t>each</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cell</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line</a:t>
            </a:r>
            <a:r>
              <a:rPr lang="pt-PT" sz="900" dirty="0">
                <a:latin typeface="Arial" panose="020B0604020202020204" pitchFamily="34" charset="0"/>
                <a:cs typeface="Arial" panose="020B0604020202020204" pitchFamily="34" charset="0"/>
              </a:rPr>
              <a:t> in </a:t>
            </a:r>
            <a:r>
              <a:rPr lang="pt-PT" sz="900" dirty="0" err="1">
                <a:latin typeface="Arial" panose="020B0604020202020204" pitchFamily="34" charset="0"/>
                <a:cs typeface="Arial" panose="020B0604020202020204" pitchFamily="34" charset="0"/>
              </a:rPr>
              <a:t>each</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condition</a:t>
            </a:r>
            <a:r>
              <a:rPr lang="pt-PT" sz="900" dirty="0">
                <a:latin typeface="Arial" panose="020B0604020202020204" pitchFamily="34" charset="0"/>
                <a:cs typeface="Arial" panose="020B0604020202020204" pitchFamily="34" charset="0"/>
              </a:rPr>
              <a:t>. </a:t>
            </a:r>
            <a:r>
              <a:rPr lang="pt-PT" sz="900" b="1" dirty="0">
                <a:latin typeface="Arial" panose="020B0604020202020204" pitchFamily="34" charset="0"/>
                <a:cs typeface="Arial" panose="020B0604020202020204" pitchFamily="34" charset="0"/>
              </a:rPr>
              <a:t>A</a:t>
            </a:r>
            <a:r>
              <a:rPr lang="pt-PT" sz="900" dirty="0">
                <a:latin typeface="Arial" panose="020B0604020202020204" pitchFamily="34" charset="0"/>
                <a:cs typeface="Arial" panose="020B0604020202020204" pitchFamily="34" charset="0"/>
              </a:rPr>
              <a:t> HCT116. </a:t>
            </a:r>
            <a:r>
              <a:rPr lang="pt-PT" sz="900" b="1" dirty="0">
                <a:latin typeface="Arial" panose="020B0604020202020204" pitchFamily="34" charset="0"/>
                <a:cs typeface="Arial" panose="020B0604020202020204" pitchFamily="34" charset="0"/>
              </a:rPr>
              <a:t>B</a:t>
            </a:r>
            <a:r>
              <a:rPr lang="pt-PT" sz="900" dirty="0">
                <a:latin typeface="Arial" panose="020B0604020202020204" pitchFamily="34" charset="0"/>
                <a:cs typeface="Arial" panose="020B0604020202020204" pitchFamily="34" charset="0"/>
              </a:rPr>
              <a:t> SW480. </a:t>
            </a:r>
            <a:r>
              <a:rPr lang="pt-PT" sz="900" b="1" dirty="0">
                <a:latin typeface="Arial" panose="020B0604020202020204" pitchFamily="34" charset="0"/>
                <a:cs typeface="Arial" panose="020B0604020202020204" pitchFamily="34" charset="0"/>
              </a:rPr>
              <a:t>C</a:t>
            </a:r>
            <a:r>
              <a:rPr lang="pt-PT" sz="900" dirty="0">
                <a:latin typeface="Arial" panose="020B0604020202020204" pitchFamily="34" charset="0"/>
                <a:cs typeface="Arial" panose="020B0604020202020204" pitchFamily="34" charset="0"/>
              </a:rPr>
              <a:t> LS174T.</a:t>
            </a:r>
            <a:endParaRPr lang="en-US" sz="900"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3536E0C2-14EB-D6CB-5BEE-EE82A9B6F149}"/>
              </a:ext>
            </a:extLst>
          </p:cNvPr>
          <p:cNvGrpSpPr/>
          <p:nvPr/>
        </p:nvGrpSpPr>
        <p:grpSpPr>
          <a:xfrm>
            <a:off x="496287" y="6031158"/>
            <a:ext cx="5853714" cy="2300524"/>
            <a:chOff x="-1553" y="5275724"/>
            <a:chExt cx="5853714" cy="2300524"/>
          </a:xfrm>
        </p:grpSpPr>
        <p:grpSp>
          <p:nvGrpSpPr>
            <p:cNvPr id="2" name="Group 1">
              <a:extLst>
                <a:ext uri="{FF2B5EF4-FFF2-40B4-BE49-F238E27FC236}">
                  <a16:creationId xmlns:a16="http://schemas.microsoft.com/office/drawing/2014/main" id="{1AE134F1-F1B3-90D6-B003-D47EBCF903B5}"/>
                </a:ext>
              </a:extLst>
            </p:cNvPr>
            <p:cNvGrpSpPr/>
            <p:nvPr/>
          </p:nvGrpSpPr>
          <p:grpSpPr>
            <a:xfrm>
              <a:off x="443934" y="5570490"/>
              <a:ext cx="5408227" cy="2005758"/>
              <a:chOff x="443934" y="5570490"/>
              <a:chExt cx="5408227" cy="2005758"/>
            </a:xfrm>
          </p:grpSpPr>
          <p:pic>
            <p:nvPicPr>
              <p:cNvPr id="93" name="Picture 92">
                <a:extLst>
                  <a:ext uri="{FF2B5EF4-FFF2-40B4-BE49-F238E27FC236}">
                    <a16:creationId xmlns:a16="http://schemas.microsoft.com/office/drawing/2014/main" id="{80ECF6E2-577E-4ADC-B1FE-3D58DD9AD73F}"/>
                  </a:ext>
                </a:extLst>
              </p:cNvPr>
              <p:cNvPicPr>
                <a:picLocks noChangeAspect="1"/>
              </p:cNvPicPr>
              <p:nvPr/>
            </p:nvPicPr>
            <p:blipFill>
              <a:blip r:embed="rId6"/>
              <a:stretch>
                <a:fillRect/>
              </a:stretch>
            </p:blipFill>
            <p:spPr>
              <a:xfrm>
                <a:off x="443934" y="5570490"/>
                <a:ext cx="3240000" cy="1865271"/>
              </a:xfrm>
              <a:prstGeom prst="rect">
                <a:avLst/>
              </a:prstGeom>
            </p:spPr>
          </p:pic>
          <p:pic>
            <p:nvPicPr>
              <p:cNvPr id="109" name="Picture 108">
                <a:extLst>
                  <a:ext uri="{FF2B5EF4-FFF2-40B4-BE49-F238E27FC236}">
                    <a16:creationId xmlns:a16="http://schemas.microsoft.com/office/drawing/2014/main" id="{7FA27FCA-E412-445D-8D35-CA94EB136EDE}"/>
                  </a:ext>
                </a:extLst>
              </p:cNvPr>
              <p:cNvPicPr>
                <a:picLocks noChangeAspect="1"/>
              </p:cNvPicPr>
              <p:nvPr/>
            </p:nvPicPr>
            <p:blipFill rotWithShape="1">
              <a:blip r:embed="rId7"/>
              <a:srcRect r="24578"/>
              <a:stretch/>
            </p:blipFill>
            <p:spPr>
              <a:xfrm>
                <a:off x="4127868" y="5570490"/>
                <a:ext cx="1724293" cy="2005758"/>
              </a:xfrm>
              <a:prstGeom prst="rect">
                <a:avLst/>
              </a:prstGeom>
            </p:spPr>
          </p:pic>
        </p:grpSp>
        <p:sp>
          <p:nvSpPr>
            <p:cNvPr id="6" name="CaixaDeTexto 43">
              <a:extLst>
                <a:ext uri="{FF2B5EF4-FFF2-40B4-BE49-F238E27FC236}">
                  <a16:creationId xmlns:a16="http://schemas.microsoft.com/office/drawing/2014/main" id="{45846C60-3CA3-9C78-8449-9AF91361891D}"/>
                </a:ext>
              </a:extLst>
            </p:cNvPr>
            <p:cNvSpPr txBox="1"/>
            <p:nvPr/>
          </p:nvSpPr>
          <p:spPr>
            <a:xfrm>
              <a:off x="-1553" y="5275724"/>
              <a:ext cx="336884" cy="369332"/>
            </a:xfrm>
            <a:prstGeom prst="rect">
              <a:avLst/>
            </a:prstGeom>
            <a:noFill/>
          </p:spPr>
          <p:txBody>
            <a:bodyPr wrap="square" rtlCol="0">
              <a:spAutoFit/>
            </a:bodyPr>
            <a:lstStyle/>
            <a:p>
              <a:r>
                <a:rPr lang="en-US" b="1" dirty="0"/>
                <a:t>C</a:t>
              </a:r>
            </a:p>
          </p:txBody>
        </p:sp>
      </p:grpSp>
    </p:spTree>
    <p:extLst>
      <p:ext uri="{BB962C8B-B14F-4D97-AF65-F5344CB8AC3E}">
        <p14:creationId xmlns:p14="http://schemas.microsoft.com/office/powerpoint/2010/main" val="137338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orma Livre: Forma 31">
            <a:extLst>
              <a:ext uri="{FF2B5EF4-FFF2-40B4-BE49-F238E27FC236}">
                <a16:creationId xmlns:a16="http://schemas.microsoft.com/office/drawing/2014/main" id="{9EAED538-7BD1-47A5-A5FC-EA1B8C35A518}"/>
              </a:ext>
            </a:extLst>
          </p:cNvPr>
          <p:cNvSpPr/>
          <p:nvPr/>
        </p:nvSpPr>
        <p:spPr>
          <a:xfrm>
            <a:off x="7667631" y="3589786"/>
            <a:ext cx="1471887" cy="1047565"/>
          </a:xfrm>
          <a:custGeom>
            <a:avLst/>
            <a:gdLst>
              <a:gd name="connsiteX0" fmla="*/ 86971 w 1471887"/>
              <a:gd name="connsiteY0" fmla="*/ 727969 h 1047565"/>
              <a:gd name="connsiteX1" fmla="*/ 69215 w 1471887"/>
              <a:gd name="connsiteY1" fmla="*/ 674703 h 1047565"/>
              <a:gd name="connsiteX2" fmla="*/ 60338 w 1471887"/>
              <a:gd name="connsiteY2" fmla="*/ 630314 h 1047565"/>
              <a:gd name="connsiteX3" fmla="*/ 33705 w 1471887"/>
              <a:gd name="connsiteY3" fmla="*/ 577048 h 1047565"/>
              <a:gd name="connsiteX4" fmla="*/ 24827 w 1471887"/>
              <a:gd name="connsiteY4" fmla="*/ 514905 h 1047565"/>
              <a:gd name="connsiteX5" fmla="*/ 24827 w 1471887"/>
              <a:gd name="connsiteY5" fmla="*/ 221942 h 1047565"/>
              <a:gd name="connsiteX6" fmla="*/ 42582 w 1471887"/>
              <a:gd name="connsiteY6" fmla="*/ 204186 h 1047565"/>
              <a:gd name="connsiteX7" fmla="*/ 86971 w 1471887"/>
              <a:gd name="connsiteY7" fmla="*/ 159798 h 1047565"/>
              <a:gd name="connsiteX8" fmla="*/ 157992 w 1471887"/>
              <a:gd name="connsiteY8" fmla="*/ 115409 h 1047565"/>
              <a:gd name="connsiteX9" fmla="*/ 211258 w 1471887"/>
              <a:gd name="connsiteY9" fmla="*/ 79899 h 1047565"/>
              <a:gd name="connsiteX10" fmla="*/ 246769 w 1471887"/>
              <a:gd name="connsiteY10" fmla="*/ 71021 h 1047565"/>
              <a:gd name="connsiteX11" fmla="*/ 282279 w 1471887"/>
              <a:gd name="connsiteY11" fmla="*/ 44388 h 1047565"/>
              <a:gd name="connsiteX12" fmla="*/ 371056 w 1471887"/>
              <a:gd name="connsiteY12" fmla="*/ 8877 h 1047565"/>
              <a:gd name="connsiteX13" fmla="*/ 406567 w 1471887"/>
              <a:gd name="connsiteY13" fmla="*/ 0 h 1047565"/>
              <a:gd name="connsiteX14" fmla="*/ 664019 w 1471887"/>
              <a:gd name="connsiteY14" fmla="*/ 8877 h 1047565"/>
              <a:gd name="connsiteX15" fmla="*/ 699530 w 1471887"/>
              <a:gd name="connsiteY15" fmla="*/ 17755 h 1047565"/>
              <a:gd name="connsiteX16" fmla="*/ 726163 w 1471887"/>
              <a:gd name="connsiteY16" fmla="*/ 53266 h 1047565"/>
              <a:gd name="connsiteX17" fmla="*/ 752796 w 1471887"/>
              <a:gd name="connsiteY17" fmla="*/ 115409 h 1047565"/>
              <a:gd name="connsiteX18" fmla="*/ 779429 w 1471887"/>
              <a:gd name="connsiteY18" fmla="*/ 213064 h 1047565"/>
              <a:gd name="connsiteX19" fmla="*/ 797184 w 1471887"/>
              <a:gd name="connsiteY19" fmla="*/ 266330 h 1047565"/>
              <a:gd name="connsiteX20" fmla="*/ 797184 w 1471887"/>
              <a:gd name="connsiteY20" fmla="*/ 470516 h 1047565"/>
              <a:gd name="connsiteX21" fmla="*/ 779429 w 1471887"/>
              <a:gd name="connsiteY21" fmla="*/ 488272 h 1047565"/>
              <a:gd name="connsiteX22" fmla="*/ 726163 w 1471887"/>
              <a:gd name="connsiteY22" fmla="*/ 523782 h 1047565"/>
              <a:gd name="connsiteX23" fmla="*/ 699530 w 1471887"/>
              <a:gd name="connsiteY23" fmla="*/ 550415 h 1047565"/>
              <a:gd name="connsiteX24" fmla="*/ 637386 w 1471887"/>
              <a:gd name="connsiteY24" fmla="*/ 568171 h 1047565"/>
              <a:gd name="connsiteX25" fmla="*/ 539732 w 1471887"/>
              <a:gd name="connsiteY25" fmla="*/ 594804 h 1047565"/>
              <a:gd name="connsiteX26" fmla="*/ 477588 w 1471887"/>
              <a:gd name="connsiteY26" fmla="*/ 621437 h 1047565"/>
              <a:gd name="connsiteX27" fmla="*/ 459833 w 1471887"/>
              <a:gd name="connsiteY27" fmla="*/ 648070 h 1047565"/>
              <a:gd name="connsiteX28" fmla="*/ 450955 w 1471887"/>
              <a:gd name="connsiteY28" fmla="*/ 692458 h 1047565"/>
              <a:gd name="connsiteX29" fmla="*/ 433200 w 1471887"/>
              <a:gd name="connsiteY29" fmla="*/ 727969 h 1047565"/>
              <a:gd name="connsiteX30" fmla="*/ 442078 w 1471887"/>
              <a:gd name="connsiteY30" fmla="*/ 941033 h 1047565"/>
              <a:gd name="connsiteX31" fmla="*/ 459833 w 1471887"/>
              <a:gd name="connsiteY31" fmla="*/ 985421 h 1047565"/>
              <a:gd name="connsiteX32" fmla="*/ 486466 w 1471887"/>
              <a:gd name="connsiteY32" fmla="*/ 1003176 h 1047565"/>
              <a:gd name="connsiteX33" fmla="*/ 504221 w 1471887"/>
              <a:gd name="connsiteY33" fmla="*/ 1029809 h 1047565"/>
              <a:gd name="connsiteX34" fmla="*/ 584120 w 1471887"/>
              <a:gd name="connsiteY34" fmla="*/ 1047565 h 1047565"/>
              <a:gd name="connsiteX35" fmla="*/ 814940 w 1471887"/>
              <a:gd name="connsiteY35" fmla="*/ 1012054 h 1047565"/>
              <a:gd name="connsiteX36" fmla="*/ 956982 w 1471887"/>
              <a:gd name="connsiteY36" fmla="*/ 976543 h 1047565"/>
              <a:gd name="connsiteX37" fmla="*/ 1028004 w 1471887"/>
              <a:gd name="connsiteY37" fmla="*/ 887767 h 1047565"/>
              <a:gd name="connsiteX38" fmla="*/ 1045759 w 1471887"/>
              <a:gd name="connsiteY38" fmla="*/ 861134 h 1047565"/>
              <a:gd name="connsiteX39" fmla="*/ 1081270 w 1471887"/>
              <a:gd name="connsiteY39" fmla="*/ 736846 h 1047565"/>
              <a:gd name="connsiteX40" fmla="*/ 1090147 w 1471887"/>
              <a:gd name="connsiteY40" fmla="*/ 692458 h 1047565"/>
              <a:gd name="connsiteX41" fmla="*/ 1107903 w 1471887"/>
              <a:gd name="connsiteY41" fmla="*/ 639192 h 1047565"/>
              <a:gd name="connsiteX42" fmla="*/ 1116780 w 1471887"/>
              <a:gd name="connsiteY42" fmla="*/ 577048 h 1047565"/>
              <a:gd name="connsiteX43" fmla="*/ 1125658 w 1471887"/>
              <a:gd name="connsiteY43" fmla="*/ 479394 h 1047565"/>
              <a:gd name="connsiteX44" fmla="*/ 1143413 w 1471887"/>
              <a:gd name="connsiteY44" fmla="*/ 452761 h 1047565"/>
              <a:gd name="connsiteX45" fmla="*/ 1161169 w 1471887"/>
              <a:gd name="connsiteY45" fmla="*/ 408373 h 1047565"/>
              <a:gd name="connsiteX46" fmla="*/ 1170046 w 1471887"/>
              <a:gd name="connsiteY46" fmla="*/ 372862 h 1047565"/>
              <a:gd name="connsiteX47" fmla="*/ 1187802 w 1471887"/>
              <a:gd name="connsiteY47" fmla="*/ 355107 h 1047565"/>
              <a:gd name="connsiteX48" fmla="*/ 1223312 w 1471887"/>
              <a:gd name="connsiteY48" fmla="*/ 310718 h 1047565"/>
              <a:gd name="connsiteX49" fmla="*/ 1249945 w 1471887"/>
              <a:gd name="connsiteY49" fmla="*/ 292963 h 1047565"/>
              <a:gd name="connsiteX50" fmla="*/ 1312089 w 1471887"/>
              <a:gd name="connsiteY50" fmla="*/ 248575 h 1047565"/>
              <a:gd name="connsiteX51" fmla="*/ 1400866 w 1471887"/>
              <a:gd name="connsiteY51" fmla="*/ 239697 h 1047565"/>
              <a:gd name="connsiteX52" fmla="*/ 1436377 w 1471887"/>
              <a:gd name="connsiteY52" fmla="*/ 292963 h 1047565"/>
              <a:gd name="connsiteX53" fmla="*/ 1445254 w 1471887"/>
              <a:gd name="connsiteY53" fmla="*/ 319596 h 1047565"/>
              <a:gd name="connsiteX54" fmla="*/ 1463010 w 1471887"/>
              <a:gd name="connsiteY54" fmla="*/ 337351 h 1047565"/>
              <a:gd name="connsiteX55" fmla="*/ 1471887 w 1471887"/>
              <a:gd name="connsiteY55" fmla="*/ 408373 h 1047565"/>
              <a:gd name="connsiteX56" fmla="*/ 1463010 w 1471887"/>
              <a:gd name="connsiteY56" fmla="*/ 612559 h 1047565"/>
              <a:gd name="connsiteX57" fmla="*/ 1454132 w 1471887"/>
              <a:gd name="connsiteY57" fmla="*/ 639192 h 1047565"/>
              <a:gd name="connsiteX58" fmla="*/ 1436377 w 1471887"/>
              <a:gd name="connsiteY58" fmla="*/ 648070 h 104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471887" h="1047565">
                <a:moveTo>
                  <a:pt x="86971" y="727969"/>
                </a:moveTo>
                <a:cubicBezTo>
                  <a:pt x="81052" y="710214"/>
                  <a:pt x="74139" y="692759"/>
                  <a:pt x="69215" y="674703"/>
                </a:cubicBezTo>
                <a:cubicBezTo>
                  <a:pt x="65245" y="660145"/>
                  <a:pt x="65495" y="644495"/>
                  <a:pt x="60338" y="630314"/>
                </a:cubicBezTo>
                <a:cubicBezTo>
                  <a:pt x="53554" y="611658"/>
                  <a:pt x="42583" y="594803"/>
                  <a:pt x="33705" y="577048"/>
                </a:cubicBezTo>
                <a:cubicBezTo>
                  <a:pt x="30746" y="556334"/>
                  <a:pt x="28570" y="535492"/>
                  <a:pt x="24827" y="514905"/>
                </a:cubicBezTo>
                <a:cubicBezTo>
                  <a:pt x="-506" y="375579"/>
                  <a:pt x="-15237" y="635937"/>
                  <a:pt x="24827" y="221942"/>
                </a:cubicBezTo>
                <a:cubicBezTo>
                  <a:pt x="25633" y="213611"/>
                  <a:pt x="36664" y="210105"/>
                  <a:pt x="42582" y="204186"/>
                </a:cubicBezTo>
                <a:cubicBezTo>
                  <a:pt x="56715" y="161788"/>
                  <a:pt x="41576" y="186278"/>
                  <a:pt x="86971" y="159798"/>
                </a:cubicBezTo>
                <a:cubicBezTo>
                  <a:pt x="111085" y="145731"/>
                  <a:pt x="134763" y="130895"/>
                  <a:pt x="157992" y="115409"/>
                </a:cubicBezTo>
                <a:cubicBezTo>
                  <a:pt x="175747" y="103572"/>
                  <a:pt x="190556" y="85075"/>
                  <a:pt x="211258" y="79899"/>
                </a:cubicBezTo>
                <a:lnTo>
                  <a:pt x="246769" y="71021"/>
                </a:lnTo>
                <a:cubicBezTo>
                  <a:pt x="258606" y="62143"/>
                  <a:pt x="269290" y="51473"/>
                  <a:pt x="282279" y="44388"/>
                </a:cubicBezTo>
                <a:cubicBezTo>
                  <a:pt x="299982" y="34732"/>
                  <a:pt x="345067" y="16302"/>
                  <a:pt x="371056" y="8877"/>
                </a:cubicBezTo>
                <a:cubicBezTo>
                  <a:pt x="382788" y="5525"/>
                  <a:pt x="394730" y="2959"/>
                  <a:pt x="406567" y="0"/>
                </a:cubicBezTo>
                <a:cubicBezTo>
                  <a:pt x="492384" y="2959"/>
                  <a:pt x="578308" y="3682"/>
                  <a:pt x="664019" y="8877"/>
                </a:cubicBezTo>
                <a:cubicBezTo>
                  <a:pt x="676198" y="9615"/>
                  <a:pt x="689601" y="10663"/>
                  <a:pt x="699530" y="17755"/>
                </a:cubicBezTo>
                <a:cubicBezTo>
                  <a:pt x="711570" y="26355"/>
                  <a:pt x="717285" y="41429"/>
                  <a:pt x="726163" y="53266"/>
                </a:cubicBezTo>
                <a:cubicBezTo>
                  <a:pt x="746985" y="115729"/>
                  <a:pt x="719884" y="38613"/>
                  <a:pt x="752796" y="115409"/>
                </a:cubicBezTo>
                <a:cubicBezTo>
                  <a:pt x="764316" y="142289"/>
                  <a:pt x="772637" y="192689"/>
                  <a:pt x="779429" y="213064"/>
                </a:cubicBezTo>
                <a:lnTo>
                  <a:pt x="797184" y="266330"/>
                </a:lnTo>
                <a:cubicBezTo>
                  <a:pt x="806441" y="349639"/>
                  <a:pt x="814494" y="378198"/>
                  <a:pt x="797184" y="470516"/>
                </a:cubicBezTo>
                <a:cubicBezTo>
                  <a:pt x="795642" y="478743"/>
                  <a:pt x="786125" y="483250"/>
                  <a:pt x="779429" y="488272"/>
                </a:cubicBezTo>
                <a:cubicBezTo>
                  <a:pt x="762358" y="501076"/>
                  <a:pt x="741252" y="508693"/>
                  <a:pt x="726163" y="523782"/>
                </a:cubicBezTo>
                <a:cubicBezTo>
                  <a:pt x="717285" y="532660"/>
                  <a:pt x="709976" y="543451"/>
                  <a:pt x="699530" y="550415"/>
                </a:cubicBezTo>
                <a:cubicBezTo>
                  <a:pt x="690331" y="556548"/>
                  <a:pt x="644152" y="565634"/>
                  <a:pt x="637386" y="568171"/>
                </a:cubicBezTo>
                <a:cubicBezTo>
                  <a:pt x="553962" y="599455"/>
                  <a:pt x="661145" y="577459"/>
                  <a:pt x="539732" y="594804"/>
                </a:cubicBezTo>
                <a:cubicBezTo>
                  <a:pt x="521227" y="600972"/>
                  <a:pt x="492217" y="609246"/>
                  <a:pt x="477588" y="621437"/>
                </a:cubicBezTo>
                <a:cubicBezTo>
                  <a:pt x="469391" y="628268"/>
                  <a:pt x="465751" y="639192"/>
                  <a:pt x="459833" y="648070"/>
                </a:cubicBezTo>
                <a:cubicBezTo>
                  <a:pt x="456874" y="662866"/>
                  <a:pt x="455727" y="678143"/>
                  <a:pt x="450955" y="692458"/>
                </a:cubicBezTo>
                <a:cubicBezTo>
                  <a:pt x="446770" y="705013"/>
                  <a:pt x="433672" y="714743"/>
                  <a:pt x="433200" y="727969"/>
                </a:cubicBezTo>
                <a:cubicBezTo>
                  <a:pt x="430663" y="799007"/>
                  <a:pt x="434764" y="870327"/>
                  <a:pt x="442078" y="941033"/>
                </a:cubicBezTo>
                <a:cubicBezTo>
                  <a:pt x="443718" y="956884"/>
                  <a:pt x="450571" y="972454"/>
                  <a:pt x="459833" y="985421"/>
                </a:cubicBezTo>
                <a:cubicBezTo>
                  <a:pt x="466035" y="994103"/>
                  <a:pt x="477588" y="997258"/>
                  <a:pt x="486466" y="1003176"/>
                </a:cubicBezTo>
                <a:cubicBezTo>
                  <a:pt x="492384" y="1012054"/>
                  <a:pt x="495343" y="1023891"/>
                  <a:pt x="504221" y="1029809"/>
                </a:cubicBezTo>
                <a:cubicBezTo>
                  <a:pt x="509594" y="1033391"/>
                  <a:pt x="583142" y="1047369"/>
                  <a:pt x="584120" y="1047565"/>
                </a:cubicBezTo>
                <a:lnTo>
                  <a:pt x="814940" y="1012054"/>
                </a:lnTo>
                <a:cubicBezTo>
                  <a:pt x="918908" y="995194"/>
                  <a:pt x="886386" y="1004783"/>
                  <a:pt x="956982" y="976543"/>
                </a:cubicBezTo>
                <a:cubicBezTo>
                  <a:pt x="990168" y="943359"/>
                  <a:pt x="989146" y="946055"/>
                  <a:pt x="1028004" y="887767"/>
                </a:cubicBezTo>
                <a:cubicBezTo>
                  <a:pt x="1033922" y="878889"/>
                  <a:pt x="1041426" y="870884"/>
                  <a:pt x="1045759" y="861134"/>
                </a:cubicBezTo>
                <a:cubicBezTo>
                  <a:pt x="1058064" y="833447"/>
                  <a:pt x="1076142" y="762489"/>
                  <a:pt x="1081270" y="736846"/>
                </a:cubicBezTo>
                <a:cubicBezTo>
                  <a:pt x="1084229" y="722050"/>
                  <a:pt x="1086177" y="707015"/>
                  <a:pt x="1090147" y="692458"/>
                </a:cubicBezTo>
                <a:cubicBezTo>
                  <a:pt x="1095071" y="674402"/>
                  <a:pt x="1101984" y="656947"/>
                  <a:pt x="1107903" y="639192"/>
                </a:cubicBezTo>
                <a:cubicBezTo>
                  <a:pt x="1110862" y="618477"/>
                  <a:pt x="1114469" y="597845"/>
                  <a:pt x="1116780" y="577048"/>
                </a:cubicBezTo>
                <a:cubicBezTo>
                  <a:pt x="1120389" y="544562"/>
                  <a:pt x="1118809" y="511354"/>
                  <a:pt x="1125658" y="479394"/>
                </a:cubicBezTo>
                <a:cubicBezTo>
                  <a:pt x="1127894" y="468961"/>
                  <a:pt x="1138641" y="462304"/>
                  <a:pt x="1143413" y="452761"/>
                </a:cubicBezTo>
                <a:cubicBezTo>
                  <a:pt x="1150540" y="438508"/>
                  <a:pt x="1156130" y="423491"/>
                  <a:pt x="1161169" y="408373"/>
                </a:cubicBezTo>
                <a:cubicBezTo>
                  <a:pt x="1165027" y="396798"/>
                  <a:pt x="1164589" y="383775"/>
                  <a:pt x="1170046" y="372862"/>
                </a:cubicBezTo>
                <a:cubicBezTo>
                  <a:pt x="1173789" y="365376"/>
                  <a:pt x="1182573" y="361643"/>
                  <a:pt x="1187802" y="355107"/>
                </a:cubicBezTo>
                <a:cubicBezTo>
                  <a:pt x="1208309" y="329474"/>
                  <a:pt x="1199496" y="329771"/>
                  <a:pt x="1223312" y="310718"/>
                </a:cubicBezTo>
                <a:cubicBezTo>
                  <a:pt x="1231643" y="304053"/>
                  <a:pt x="1241844" y="299907"/>
                  <a:pt x="1249945" y="292963"/>
                </a:cubicBezTo>
                <a:cubicBezTo>
                  <a:pt x="1303562" y="247006"/>
                  <a:pt x="1263152" y="264886"/>
                  <a:pt x="1312089" y="248575"/>
                </a:cubicBezTo>
                <a:cubicBezTo>
                  <a:pt x="1338659" y="222005"/>
                  <a:pt x="1344502" y="206818"/>
                  <a:pt x="1400866" y="239697"/>
                </a:cubicBezTo>
                <a:cubicBezTo>
                  <a:pt x="1419298" y="250449"/>
                  <a:pt x="1436377" y="292963"/>
                  <a:pt x="1436377" y="292963"/>
                </a:cubicBezTo>
                <a:cubicBezTo>
                  <a:pt x="1439336" y="301841"/>
                  <a:pt x="1440439" y="311572"/>
                  <a:pt x="1445254" y="319596"/>
                </a:cubicBezTo>
                <a:cubicBezTo>
                  <a:pt x="1449560" y="326773"/>
                  <a:pt x="1460605" y="329334"/>
                  <a:pt x="1463010" y="337351"/>
                </a:cubicBezTo>
                <a:cubicBezTo>
                  <a:pt x="1469866" y="360203"/>
                  <a:pt x="1468928" y="384699"/>
                  <a:pt x="1471887" y="408373"/>
                </a:cubicBezTo>
                <a:cubicBezTo>
                  <a:pt x="1468928" y="476435"/>
                  <a:pt x="1468235" y="544633"/>
                  <a:pt x="1463010" y="612559"/>
                </a:cubicBezTo>
                <a:cubicBezTo>
                  <a:pt x="1462292" y="621889"/>
                  <a:pt x="1459747" y="631706"/>
                  <a:pt x="1454132" y="639192"/>
                </a:cubicBezTo>
                <a:cubicBezTo>
                  <a:pt x="1450162" y="644486"/>
                  <a:pt x="1442295" y="645111"/>
                  <a:pt x="1436377" y="64807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D5A01634-4E7B-4A49-9CA6-115ABDDEC93E}"/>
              </a:ext>
            </a:extLst>
          </p:cNvPr>
          <p:cNvGrpSpPr/>
          <p:nvPr/>
        </p:nvGrpSpPr>
        <p:grpSpPr>
          <a:xfrm>
            <a:off x="446691" y="634308"/>
            <a:ext cx="1824685" cy="4488734"/>
            <a:chOff x="190945" y="634308"/>
            <a:chExt cx="1824685" cy="4488734"/>
          </a:xfrm>
        </p:grpSpPr>
        <p:sp>
          <p:nvSpPr>
            <p:cNvPr id="38" name="CaixaDeTexto 16">
              <a:extLst>
                <a:ext uri="{FF2B5EF4-FFF2-40B4-BE49-F238E27FC236}">
                  <a16:creationId xmlns:a16="http://schemas.microsoft.com/office/drawing/2014/main" id="{6BF73776-3792-419C-9EB6-49DABEEB3CD7}"/>
                </a:ext>
              </a:extLst>
            </p:cNvPr>
            <p:cNvSpPr txBox="1"/>
            <p:nvPr/>
          </p:nvSpPr>
          <p:spPr>
            <a:xfrm>
              <a:off x="264358" y="634308"/>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cxnSp>
          <p:nvCxnSpPr>
            <p:cNvPr id="39" name="Straight Connector 38">
              <a:extLst>
                <a:ext uri="{FF2B5EF4-FFF2-40B4-BE49-F238E27FC236}">
                  <a16:creationId xmlns:a16="http://schemas.microsoft.com/office/drawing/2014/main" id="{04949B54-26D2-418D-9FB6-DA35622CD4EE}"/>
                </a:ext>
              </a:extLst>
            </p:cNvPr>
            <p:cNvCxnSpPr>
              <a:cxnSpLocks/>
            </p:cNvCxnSpPr>
            <p:nvPr/>
          </p:nvCxnSpPr>
          <p:spPr>
            <a:xfrm>
              <a:off x="193711" y="956859"/>
              <a:ext cx="1089864" cy="0"/>
            </a:xfrm>
            <a:prstGeom prst="line">
              <a:avLst/>
            </a:prstGeom>
          </p:spPr>
          <p:style>
            <a:lnRef idx="1">
              <a:schemeClr val="dk1"/>
            </a:lnRef>
            <a:fillRef idx="0">
              <a:schemeClr val="dk1"/>
            </a:fillRef>
            <a:effectRef idx="0">
              <a:schemeClr val="dk1"/>
            </a:effectRef>
            <a:fontRef idx="minor">
              <a:schemeClr val="tx1"/>
            </a:fontRef>
          </p:style>
        </p:cxnSp>
        <p:grpSp>
          <p:nvGrpSpPr>
            <p:cNvPr id="53" name="Group 52">
              <a:extLst>
                <a:ext uri="{FF2B5EF4-FFF2-40B4-BE49-F238E27FC236}">
                  <a16:creationId xmlns:a16="http://schemas.microsoft.com/office/drawing/2014/main" id="{A5C45BFA-E0E5-4412-A117-8A340A130266}"/>
                </a:ext>
              </a:extLst>
            </p:cNvPr>
            <p:cNvGrpSpPr/>
            <p:nvPr/>
          </p:nvGrpSpPr>
          <p:grpSpPr>
            <a:xfrm>
              <a:off x="251581" y="773744"/>
              <a:ext cx="572209" cy="894459"/>
              <a:chOff x="537629" y="4659458"/>
              <a:chExt cx="572209" cy="894459"/>
            </a:xfrm>
          </p:grpSpPr>
          <p:sp>
            <p:nvSpPr>
              <p:cNvPr id="58" name="TextBox 57">
                <a:extLst>
                  <a:ext uri="{FF2B5EF4-FFF2-40B4-BE49-F238E27FC236}">
                    <a16:creationId xmlns:a16="http://schemas.microsoft.com/office/drawing/2014/main" id="{05165A85-C3DB-4BD7-9478-04C902B43B75}"/>
                  </a:ext>
                </a:extLst>
              </p:cNvPr>
              <p:cNvSpPr txBox="1"/>
              <p:nvPr/>
            </p:nvSpPr>
            <p:spPr>
              <a:xfrm rot="16200000">
                <a:off x="221204" y="4975883"/>
                <a:ext cx="894459" cy="261610"/>
              </a:xfrm>
              <a:prstGeom prst="rect">
                <a:avLst/>
              </a:prstGeom>
              <a:noFill/>
            </p:spPr>
            <p:txBody>
              <a:bodyPr wrap="square" rtlCol="0">
                <a:spAutoFit/>
              </a:bodyPr>
              <a:lstStyle/>
              <a:p>
                <a:r>
                  <a:rPr lang="pt-PT" sz="1100" dirty="0" err="1">
                    <a:latin typeface="Arial" panose="020B0604020202020204" pitchFamily="34" charset="0"/>
                    <a:cs typeface="Arial" panose="020B0604020202020204" pitchFamily="34" charset="0"/>
                  </a:rPr>
                  <a:t>siControl</a:t>
                </a:r>
                <a:endParaRPr lang="en-US" sz="1100" dirty="0">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C7832CFE-D4B1-4D22-89DC-1BF15F468D89}"/>
                  </a:ext>
                </a:extLst>
              </p:cNvPr>
              <p:cNvSpPr txBox="1"/>
              <p:nvPr/>
            </p:nvSpPr>
            <p:spPr>
              <a:xfrm rot="16200000">
                <a:off x="531803" y="4975883"/>
                <a:ext cx="894459" cy="261610"/>
              </a:xfrm>
              <a:prstGeom prst="rect">
                <a:avLst/>
              </a:prstGeom>
              <a:noFill/>
            </p:spPr>
            <p:txBody>
              <a:bodyPr wrap="square" rtlCol="0">
                <a:spAutoFit/>
              </a:bodyPr>
              <a:lstStyle/>
              <a:p>
                <a:r>
                  <a:rPr lang="pt-PT" sz="1100" dirty="0">
                    <a:latin typeface="Arial" panose="020B0604020202020204" pitchFamily="34" charset="0"/>
                    <a:cs typeface="Arial" panose="020B0604020202020204" pitchFamily="34" charset="0"/>
                  </a:rPr>
                  <a:t>siKRAS</a:t>
                </a:r>
                <a:endParaRPr lang="en-US" sz="1100" dirty="0">
                  <a:latin typeface="Arial" panose="020B0604020202020204" pitchFamily="34" charset="0"/>
                  <a:cs typeface="Arial" panose="020B0604020202020204" pitchFamily="34" charset="0"/>
                </a:endParaRPr>
              </a:p>
            </p:txBody>
          </p:sp>
        </p:grpSp>
        <p:grpSp>
          <p:nvGrpSpPr>
            <p:cNvPr id="2" name="Group 1">
              <a:extLst>
                <a:ext uri="{FF2B5EF4-FFF2-40B4-BE49-F238E27FC236}">
                  <a16:creationId xmlns:a16="http://schemas.microsoft.com/office/drawing/2014/main" id="{69280D03-BC77-47BE-9FD5-A83AE0CDEEBC}"/>
                </a:ext>
              </a:extLst>
            </p:cNvPr>
            <p:cNvGrpSpPr/>
            <p:nvPr/>
          </p:nvGrpSpPr>
          <p:grpSpPr>
            <a:xfrm>
              <a:off x="190945" y="1681677"/>
              <a:ext cx="1824685" cy="3441365"/>
              <a:chOff x="724345" y="1704238"/>
              <a:chExt cx="1824685" cy="3441365"/>
            </a:xfrm>
          </p:grpSpPr>
          <p:sp>
            <p:nvSpPr>
              <p:cNvPr id="44" name="CaixaDeTexto 4">
                <a:extLst>
                  <a:ext uri="{FF2B5EF4-FFF2-40B4-BE49-F238E27FC236}">
                    <a16:creationId xmlns:a16="http://schemas.microsoft.com/office/drawing/2014/main" id="{8EE01B67-7AA4-4E46-A0F1-76B001F3F7D3}"/>
                  </a:ext>
                </a:extLst>
              </p:cNvPr>
              <p:cNvSpPr txBox="1"/>
              <p:nvPr/>
            </p:nvSpPr>
            <p:spPr>
              <a:xfrm>
                <a:off x="1485567" y="3338491"/>
                <a:ext cx="681445" cy="307777"/>
              </a:xfrm>
              <a:prstGeom prst="rect">
                <a:avLst/>
              </a:prstGeom>
              <a:noFill/>
            </p:spPr>
            <p:txBody>
              <a:bodyPr wrap="square" rtlCol="0">
                <a:spAutoFit/>
              </a:bodyPr>
              <a:lstStyle/>
              <a:p>
                <a:r>
                  <a:rPr lang="en-US" sz="1400" dirty="0"/>
                  <a:t>EPHA2</a:t>
                </a:r>
              </a:p>
            </p:txBody>
          </p:sp>
          <p:sp>
            <p:nvSpPr>
              <p:cNvPr id="45" name="CaixaDeTexto 5">
                <a:extLst>
                  <a:ext uri="{FF2B5EF4-FFF2-40B4-BE49-F238E27FC236}">
                    <a16:creationId xmlns:a16="http://schemas.microsoft.com/office/drawing/2014/main" id="{E564CFF0-3D1A-43BF-B55C-8193A798B516}"/>
                  </a:ext>
                </a:extLst>
              </p:cNvPr>
              <p:cNvSpPr txBox="1"/>
              <p:nvPr/>
            </p:nvSpPr>
            <p:spPr>
              <a:xfrm>
                <a:off x="1485567" y="2969159"/>
                <a:ext cx="658794" cy="307777"/>
              </a:xfrm>
              <a:prstGeom prst="rect">
                <a:avLst/>
              </a:prstGeom>
              <a:noFill/>
            </p:spPr>
            <p:txBody>
              <a:bodyPr wrap="square" rtlCol="0">
                <a:spAutoFit/>
              </a:bodyPr>
              <a:lstStyle/>
              <a:p>
                <a:r>
                  <a:rPr lang="en-US" sz="1400" dirty="0"/>
                  <a:t>ITG</a:t>
                </a:r>
                <a:r>
                  <a:rPr lang="en-US" sz="1400" dirty="0">
                    <a:latin typeface="Symbol" panose="05050102010706020507" pitchFamily="18" charset="2"/>
                  </a:rPr>
                  <a:t>b</a:t>
                </a:r>
                <a:r>
                  <a:rPr lang="en-US" sz="1400" dirty="0"/>
                  <a:t>4</a:t>
                </a:r>
              </a:p>
            </p:txBody>
          </p:sp>
          <p:sp>
            <p:nvSpPr>
              <p:cNvPr id="46" name="CaixaDeTexto 6">
                <a:extLst>
                  <a:ext uri="{FF2B5EF4-FFF2-40B4-BE49-F238E27FC236}">
                    <a16:creationId xmlns:a16="http://schemas.microsoft.com/office/drawing/2014/main" id="{7774A384-D762-400B-B81A-09CA8128172E}"/>
                  </a:ext>
                </a:extLst>
              </p:cNvPr>
              <p:cNvSpPr txBox="1"/>
              <p:nvPr/>
            </p:nvSpPr>
            <p:spPr>
              <a:xfrm>
                <a:off x="1485567" y="3707822"/>
                <a:ext cx="798490" cy="307777"/>
              </a:xfrm>
              <a:prstGeom prst="rect">
                <a:avLst/>
              </a:prstGeom>
              <a:noFill/>
            </p:spPr>
            <p:txBody>
              <a:bodyPr wrap="square" rtlCol="0">
                <a:spAutoFit/>
              </a:bodyPr>
              <a:lstStyle/>
              <a:p>
                <a:r>
                  <a:rPr lang="en-US" sz="1400" dirty="0"/>
                  <a:t>LMNA/C</a:t>
                </a:r>
              </a:p>
            </p:txBody>
          </p:sp>
          <p:sp>
            <p:nvSpPr>
              <p:cNvPr id="47" name="CaixaDeTexto 11">
                <a:extLst>
                  <a:ext uri="{FF2B5EF4-FFF2-40B4-BE49-F238E27FC236}">
                    <a16:creationId xmlns:a16="http://schemas.microsoft.com/office/drawing/2014/main" id="{07C63CD4-D2E4-490E-BC1A-C74779BDDEC6}"/>
                  </a:ext>
                </a:extLst>
              </p:cNvPr>
              <p:cNvSpPr txBox="1"/>
              <p:nvPr/>
            </p:nvSpPr>
            <p:spPr>
              <a:xfrm>
                <a:off x="1485567" y="4077155"/>
                <a:ext cx="798490" cy="307777"/>
              </a:xfrm>
              <a:prstGeom prst="rect">
                <a:avLst/>
              </a:prstGeom>
              <a:noFill/>
            </p:spPr>
            <p:txBody>
              <a:bodyPr wrap="square" rtlCol="0">
                <a:spAutoFit/>
              </a:bodyPr>
              <a:lstStyle/>
              <a:p>
                <a:r>
                  <a:rPr lang="en-US" sz="1400" dirty="0"/>
                  <a:t>GAPDH</a:t>
                </a:r>
              </a:p>
            </p:txBody>
          </p:sp>
          <p:pic>
            <p:nvPicPr>
              <p:cNvPr id="48" name="Imagem 12">
                <a:extLst>
                  <a:ext uri="{FF2B5EF4-FFF2-40B4-BE49-F238E27FC236}">
                    <a16:creationId xmlns:a16="http://schemas.microsoft.com/office/drawing/2014/main" id="{3FCE8D3D-2EB1-474E-A3B0-635705095BDA}"/>
                  </a:ext>
                </a:extLst>
              </p:cNvPr>
              <p:cNvPicPr>
                <a:picLocks noChangeAspect="1"/>
              </p:cNvPicPr>
              <p:nvPr/>
            </p:nvPicPr>
            <p:blipFill rotWithShape="1">
              <a:blip r:embed="rId2"/>
              <a:srcRect l="76877" t="-3391" b="17249"/>
              <a:stretch/>
            </p:blipFill>
            <p:spPr>
              <a:xfrm>
                <a:off x="726751" y="4141636"/>
                <a:ext cx="778184" cy="345484"/>
              </a:xfrm>
              <a:prstGeom prst="rect">
                <a:avLst/>
              </a:prstGeom>
              <a:ln>
                <a:solidFill>
                  <a:schemeClr val="tx1"/>
                </a:solidFill>
              </a:ln>
            </p:spPr>
          </p:pic>
          <p:pic>
            <p:nvPicPr>
              <p:cNvPr id="49" name="Imagem 13">
                <a:extLst>
                  <a:ext uri="{FF2B5EF4-FFF2-40B4-BE49-F238E27FC236}">
                    <a16:creationId xmlns:a16="http://schemas.microsoft.com/office/drawing/2014/main" id="{03EDEBE7-DAB8-4C6F-B80B-FC16B60DEA63}"/>
                  </a:ext>
                </a:extLst>
              </p:cNvPr>
              <p:cNvPicPr>
                <a:picLocks noChangeAspect="1"/>
              </p:cNvPicPr>
              <p:nvPr/>
            </p:nvPicPr>
            <p:blipFill rotWithShape="1">
              <a:blip r:embed="rId3"/>
              <a:srcRect l="73810" t="727" r="1"/>
              <a:stretch/>
            </p:blipFill>
            <p:spPr>
              <a:xfrm>
                <a:off x="727985" y="3361001"/>
                <a:ext cx="776951" cy="318908"/>
              </a:xfrm>
              <a:prstGeom prst="rect">
                <a:avLst/>
              </a:prstGeom>
              <a:ln>
                <a:solidFill>
                  <a:schemeClr val="tx1"/>
                </a:solidFill>
              </a:ln>
            </p:spPr>
          </p:pic>
          <p:pic>
            <p:nvPicPr>
              <p:cNvPr id="50" name="Imagem 14">
                <a:extLst>
                  <a:ext uri="{FF2B5EF4-FFF2-40B4-BE49-F238E27FC236}">
                    <a16:creationId xmlns:a16="http://schemas.microsoft.com/office/drawing/2014/main" id="{E8E87916-8A50-4063-9CE4-43672C4C02E5}"/>
                  </a:ext>
                </a:extLst>
              </p:cNvPr>
              <p:cNvPicPr>
                <a:picLocks noChangeAspect="1"/>
              </p:cNvPicPr>
              <p:nvPr/>
            </p:nvPicPr>
            <p:blipFill rotWithShape="1">
              <a:blip r:embed="rId4"/>
              <a:srcRect l="74834" t="4123" b="1"/>
              <a:stretch/>
            </p:blipFill>
            <p:spPr>
              <a:xfrm>
                <a:off x="729217" y="3030373"/>
                <a:ext cx="776951" cy="290928"/>
              </a:xfrm>
              <a:prstGeom prst="rect">
                <a:avLst/>
              </a:prstGeom>
              <a:ln>
                <a:solidFill>
                  <a:schemeClr val="tx1"/>
                </a:solidFill>
              </a:ln>
            </p:spPr>
          </p:pic>
          <p:pic>
            <p:nvPicPr>
              <p:cNvPr id="51" name="Imagem 15">
                <a:extLst>
                  <a:ext uri="{FF2B5EF4-FFF2-40B4-BE49-F238E27FC236}">
                    <a16:creationId xmlns:a16="http://schemas.microsoft.com/office/drawing/2014/main" id="{1DA460BE-4ED9-41C3-BD3F-FCFCF2019169}"/>
                  </a:ext>
                </a:extLst>
              </p:cNvPr>
              <p:cNvPicPr>
                <a:picLocks noChangeAspect="1"/>
              </p:cNvPicPr>
              <p:nvPr/>
            </p:nvPicPr>
            <p:blipFill rotWithShape="1">
              <a:blip r:embed="rId5"/>
              <a:srcRect l="76548" t="198" b="19092"/>
              <a:stretch/>
            </p:blipFill>
            <p:spPr>
              <a:xfrm>
                <a:off x="727986" y="3723786"/>
                <a:ext cx="778184" cy="379961"/>
              </a:xfrm>
              <a:prstGeom prst="rect">
                <a:avLst/>
              </a:prstGeom>
              <a:ln>
                <a:solidFill>
                  <a:schemeClr val="tx1"/>
                </a:solidFill>
              </a:ln>
            </p:spPr>
          </p:pic>
          <p:pic>
            <p:nvPicPr>
              <p:cNvPr id="62" name="Imagem 139">
                <a:extLst>
                  <a:ext uri="{FF2B5EF4-FFF2-40B4-BE49-F238E27FC236}">
                    <a16:creationId xmlns:a16="http://schemas.microsoft.com/office/drawing/2014/main" id="{C3D64C3E-9DB6-4F5C-91D0-8F2937CFAF9B}"/>
                  </a:ext>
                </a:extLst>
              </p:cNvPr>
              <p:cNvPicPr>
                <a:picLocks noChangeAspect="1"/>
              </p:cNvPicPr>
              <p:nvPr/>
            </p:nvPicPr>
            <p:blipFill rotWithShape="1">
              <a:blip r:embed="rId6"/>
              <a:srcRect l="74277" t="11006" r="1" b="1"/>
              <a:stretch/>
            </p:blipFill>
            <p:spPr>
              <a:xfrm>
                <a:off x="726752" y="4512822"/>
                <a:ext cx="780590" cy="290569"/>
              </a:xfrm>
              <a:prstGeom prst="rect">
                <a:avLst/>
              </a:prstGeom>
              <a:ln>
                <a:solidFill>
                  <a:schemeClr val="tx1"/>
                </a:solidFill>
              </a:ln>
            </p:spPr>
          </p:pic>
          <p:pic>
            <p:nvPicPr>
              <p:cNvPr id="63" name="Imagem 140">
                <a:extLst>
                  <a:ext uri="{FF2B5EF4-FFF2-40B4-BE49-F238E27FC236}">
                    <a16:creationId xmlns:a16="http://schemas.microsoft.com/office/drawing/2014/main" id="{6BF10088-D282-4698-8849-83F8B9768CE8}"/>
                  </a:ext>
                </a:extLst>
              </p:cNvPr>
              <p:cNvPicPr>
                <a:picLocks noChangeAspect="1"/>
              </p:cNvPicPr>
              <p:nvPr/>
            </p:nvPicPr>
            <p:blipFill rotWithShape="1">
              <a:blip r:embed="rId7"/>
              <a:srcRect l="72638" t="38297" b="-1"/>
              <a:stretch/>
            </p:blipFill>
            <p:spPr>
              <a:xfrm>
                <a:off x="724345" y="4830329"/>
                <a:ext cx="780590" cy="315274"/>
              </a:xfrm>
              <a:prstGeom prst="rect">
                <a:avLst/>
              </a:prstGeom>
              <a:ln>
                <a:solidFill>
                  <a:schemeClr val="tx1"/>
                </a:solidFill>
              </a:ln>
            </p:spPr>
          </p:pic>
          <p:sp>
            <p:nvSpPr>
              <p:cNvPr id="64" name="CaixaDeTexto 11">
                <a:extLst>
                  <a:ext uri="{FF2B5EF4-FFF2-40B4-BE49-F238E27FC236}">
                    <a16:creationId xmlns:a16="http://schemas.microsoft.com/office/drawing/2014/main" id="{772355E3-4A34-4F49-9D3C-06A3378ABA97}"/>
                  </a:ext>
                </a:extLst>
              </p:cNvPr>
              <p:cNvSpPr txBox="1"/>
              <p:nvPr/>
            </p:nvSpPr>
            <p:spPr>
              <a:xfrm>
                <a:off x="1485567" y="4828880"/>
                <a:ext cx="798490" cy="307777"/>
              </a:xfrm>
              <a:prstGeom prst="rect">
                <a:avLst/>
              </a:prstGeom>
              <a:noFill/>
            </p:spPr>
            <p:txBody>
              <a:bodyPr wrap="square" rtlCol="0">
                <a:spAutoFit/>
              </a:bodyPr>
              <a:lstStyle/>
              <a:p>
                <a:r>
                  <a:rPr lang="en-US" sz="1400" dirty="0"/>
                  <a:t>GAPDH</a:t>
                </a:r>
              </a:p>
            </p:txBody>
          </p:sp>
          <p:sp>
            <p:nvSpPr>
              <p:cNvPr id="65" name="CaixaDeTexto 5">
                <a:extLst>
                  <a:ext uri="{FF2B5EF4-FFF2-40B4-BE49-F238E27FC236}">
                    <a16:creationId xmlns:a16="http://schemas.microsoft.com/office/drawing/2014/main" id="{B1F6C4CD-BDB5-4F45-99D5-91F908AA971E}"/>
                  </a:ext>
                </a:extLst>
              </p:cNvPr>
              <p:cNvSpPr txBox="1"/>
              <p:nvPr/>
            </p:nvSpPr>
            <p:spPr>
              <a:xfrm>
                <a:off x="1485567" y="4455749"/>
                <a:ext cx="658794" cy="307777"/>
              </a:xfrm>
              <a:prstGeom prst="rect">
                <a:avLst/>
              </a:prstGeom>
              <a:noFill/>
            </p:spPr>
            <p:txBody>
              <a:bodyPr wrap="square" rtlCol="0">
                <a:spAutoFit/>
              </a:bodyPr>
              <a:lstStyle/>
              <a:p>
                <a:r>
                  <a:rPr lang="en-US" sz="1400" dirty="0"/>
                  <a:t>ITG</a:t>
                </a:r>
                <a:r>
                  <a:rPr lang="en-US" sz="1400" dirty="0">
                    <a:latin typeface="Symbol" panose="05050102010706020507" pitchFamily="18" charset="2"/>
                  </a:rPr>
                  <a:t>a</a:t>
                </a:r>
                <a:r>
                  <a:rPr lang="en-US" sz="1400" dirty="0"/>
                  <a:t>6</a:t>
                </a:r>
              </a:p>
            </p:txBody>
          </p:sp>
          <p:pic>
            <p:nvPicPr>
              <p:cNvPr id="66" name="Imagem 69">
                <a:extLst>
                  <a:ext uri="{FF2B5EF4-FFF2-40B4-BE49-F238E27FC236}">
                    <a16:creationId xmlns:a16="http://schemas.microsoft.com/office/drawing/2014/main" id="{27BB18C3-B23F-4477-A855-434D1B14143D}"/>
                  </a:ext>
                </a:extLst>
              </p:cNvPr>
              <p:cNvPicPr>
                <a:picLocks noChangeAspect="1"/>
              </p:cNvPicPr>
              <p:nvPr/>
            </p:nvPicPr>
            <p:blipFill rotWithShape="1">
              <a:blip r:embed="rId8"/>
              <a:srcRect l="71823" t="-12758" b="-1"/>
              <a:stretch/>
            </p:blipFill>
            <p:spPr>
              <a:xfrm>
                <a:off x="729217" y="2049656"/>
                <a:ext cx="746016" cy="308453"/>
              </a:xfrm>
              <a:prstGeom prst="rect">
                <a:avLst/>
              </a:prstGeom>
              <a:ln>
                <a:solidFill>
                  <a:schemeClr val="tx1"/>
                </a:solidFill>
              </a:ln>
            </p:spPr>
          </p:pic>
          <p:pic>
            <p:nvPicPr>
              <p:cNvPr id="67" name="Imagem 71">
                <a:extLst>
                  <a:ext uri="{FF2B5EF4-FFF2-40B4-BE49-F238E27FC236}">
                    <a16:creationId xmlns:a16="http://schemas.microsoft.com/office/drawing/2014/main" id="{620C0CEE-4CC0-44AA-8295-4914A2107938}"/>
                  </a:ext>
                </a:extLst>
              </p:cNvPr>
              <p:cNvPicPr>
                <a:picLocks noChangeAspect="1"/>
              </p:cNvPicPr>
              <p:nvPr/>
            </p:nvPicPr>
            <p:blipFill rotWithShape="1">
              <a:blip r:embed="rId9"/>
              <a:srcRect l="72329" t="-1252" b="-1"/>
              <a:stretch/>
            </p:blipFill>
            <p:spPr>
              <a:xfrm>
                <a:off x="729217" y="1746197"/>
                <a:ext cx="746016" cy="271043"/>
              </a:xfrm>
              <a:prstGeom prst="rect">
                <a:avLst/>
              </a:prstGeom>
              <a:ln>
                <a:solidFill>
                  <a:schemeClr val="tx1"/>
                </a:solidFill>
              </a:ln>
            </p:spPr>
          </p:pic>
          <p:sp>
            <p:nvSpPr>
              <p:cNvPr id="68" name="CaixaDeTexto 11">
                <a:extLst>
                  <a:ext uri="{FF2B5EF4-FFF2-40B4-BE49-F238E27FC236}">
                    <a16:creationId xmlns:a16="http://schemas.microsoft.com/office/drawing/2014/main" id="{89CEF3BD-98E8-4FC2-984E-BFCFB70F09A2}"/>
                  </a:ext>
                </a:extLst>
              </p:cNvPr>
              <p:cNvSpPr txBox="1"/>
              <p:nvPr/>
            </p:nvSpPr>
            <p:spPr>
              <a:xfrm>
                <a:off x="1473154" y="2055208"/>
                <a:ext cx="798490" cy="307777"/>
              </a:xfrm>
              <a:prstGeom prst="rect">
                <a:avLst/>
              </a:prstGeom>
              <a:noFill/>
            </p:spPr>
            <p:txBody>
              <a:bodyPr wrap="square" rtlCol="0">
                <a:spAutoFit/>
              </a:bodyPr>
              <a:lstStyle/>
              <a:p>
                <a:r>
                  <a:rPr lang="en-US" sz="1400" dirty="0"/>
                  <a:t>GAPDH</a:t>
                </a:r>
              </a:p>
            </p:txBody>
          </p:sp>
          <p:sp>
            <p:nvSpPr>
              <p:cNvPr id="69" name="CaixaDeTexto 11">
                <a:extLst>
                  <a:ext uri="{FF2B5EF4-FFF2-40B4-BE49-F238E27FC236}">
                    <a16:creationId xmlns:a16="http://schemas.microsoft.com/office/drawing/2014/main" id="{8BA27FD5-27DF-4382-9087-57A88A265223}"/>
                  </a:ext>
                </a:extLst>
              </p:cNvPr>
              <p:cNvSpPr txBox="1"/>
              <p:nvPr/>
            </p:nvSpPr>
            <p:spPr>
              <a:xfrm>
                <a:off x="1473154" y="1704238"/>
                <a:ext cx="1075876" cy="307777"/>
              </a:xfrm>
              <a:prstGeom prst="rect">
                <a:avLst/>
              </a:prstGeom>
              <a:noFill/>
            </p:spPr>
            <p:txBody>
              <a:bodyPr wrap="square" rtlCol="0">
                <a:spAutoFit/>
              </a:bodyPr>
              <a:lstStyle/>
              <a:p>
                <a:r>
                  <a:rPr lang="en-US" sz="1400" dirty="0"/>
                  <a:t>Histone H3</a:t>
                </a:r>
              </a:p>
            </p:txBody>
          </p:sp>
          <p:pic>
            <p:nvPicPr>
              <p:cNvPr id="70" name="Imagem 192">
                <a:extLst>
                  <a:ext uri="{FF2B5EF4-FFF2-40B4-BE49-F238E27FC236}">
                    <a16:creationId xmlns:a16="http://schemas.microsoft.com/office/drawing/2014/main" id="{FE13CC8B-B7C8-4B8B-99DF-C6E6CA79F02C}"/>
                  </a:ext>
                </a:extLst>
              </p:cNvPr>
              <p:cNvPicPr>
                <a:picLocks noChangeAspect="1"/>
              </p:cNvPicPr>
              <p:nvPr/>
            </p:nvPicPr>
            <p:blipFill rotWithShape="1">
              <a:blip r:embed="rId10"/>
              <a:srcRect l="24683" t="-4864" r="44729" b="-4391"/>
              <a:stretch/>
            </p:blipFill>
            <p:spPr>
              <a:xfrm>
                <a:off x="729217" y="2390525"/>
                <a:ext cx="746016" cy="303087"/>
              </a:xfrm>
              <a:prstGeom prst="rect">
                <a:avLst/>
              </a:prstGeom>
              <a:ln>
                <a:solidFill>
                  <a:schemeClr val="tx1"/>
                </a:solidFill>
              </a:ln>
            </p:spPr>
          </p:pic>
          <p:pic>
            <p:nvPicPr>
              <p:cNvPr id="71" name="Imagem 194">
                <a:extLst>
                  <a:ext uri="{FF2B5EF4-FFF2-40B4-BE49-F238E27FC236}">
                    <a16:creationId xmlns:a16="http://schemas.microsoft.com/office/drawing/2014/main" id="{19392EDF-02EC-4DD0-85C3-ACCBA52FEBA3}"/>
                  </a:ext>
                </a:extLst>
              </p:cNvPr>
              <p:cNvPicPr>
                <a:picLocks noChangeAspect="1"/>
              </p:cNvPicPr>
              <p:nvPr/>
            </p:nvPicPr>
            <p:blipFill rotWithShape="1">
              <a:blip r:embed="rId11"/>
              <a:srcRect l="26785" t="7542" r="45036" b="1"/>
              <a:stretch/>
            </p:blipFill>
            <p:spPr>
              <a:xfrm>
                <a:off x="729217" y="2731949"/>
                <a:ext cx="763304" cy="260332"/>
              </a:xfrm>
              <a:prstGeom prst="rect">
                <a:avLst/>
              </a:prstGeom>
              <a:ln>
                <a:solidFill>
                  <a:schemeClr val="tx1"/>
                </a:solidFill>
              </a:ln>
            </p:spPr>
          </p:pic>
          <p:sp>
            <p:nvSpPr>
              <p:cNvPr id="72" name="CaixaDeTexto 11">
                <a:extLst>
                  <a:ext uri="{FF2B5EF4-FFF2-40B4-BE49-F238E27FC236}">
                    <a16:creationId xmlns:a16="http://schemas.microsoft.com/office/drawing/2014/main" id="{CD2CD5C6-C421-49E1-B136-1F7242694F0F}"/>
                  </a:ext>
                </a:extLst>
              </p:cNvPr>
              <p:cNvSpPr txBox="1"/>
              <p:nvPr/>
            </p:nvSpPr>
            <p:spPr>
              <a:xfrm>
                <a:off x="1473154" y="2714029"/>
                <a:ext cx="798490" cy="307777"/>
              </a:xfrm>
              <a:prstGeom prst="rect">
                <a:avLst/>
              </a:prstGeom>
              <a:noFill/>
            </p:spPr>
            <p:txBody>
              <a:bodyPr wrap="square" rtlCol="0">
                <a:spAutoFit/>
              </a:bodyPr>
              <a:lstStyle/>
              <a:p>
                <a:r>
                  <a:rPr lang="en-US" sz="1400" dirty="0"/>
                  <a:t>GAPDH</a:t>
                </a:r>
              </a:p>
            </p:txBody>
          </p:sp>
          <p:sp>
            <p:nvSpPr>
              <p:cNvPr id="73" name="CaixaDeTexto 11">
                <a:extLst>
                  <a:ext uri="{FF2B5EF4-FFF2-40B4-BE49-F238E27FC236}">
                    <a16:creationId xmlns:a16="http://schemas.microsoft.com/office/drawing/2014/main" id="{560B224F-4C03-4D00-9829-5502982A0769}"/>
                  </a:ext>
                </a:extLst>
              </p:cNvPr>
              <p:cNvSpPr txBox="1"/>
              <p:nvPr/>
            </p:nvSpPr>
            <p:spPr>
              <a:xfrm>
                <a:off x="1473154" y="2404000"/>
                <a:ext cx="658794" cy="307777"/>
              </a:xfrm>
              <a:prstGeom prst="rect">
                <a:avLst/>
              </a:prstGeom>
              <a:noFill/>
            </p:spPr>
            <p:txBody>
              <a:bodyPr wrap="square" rtlCol="0">
                <a:spAutoFit/>
              </a:bodyPr>
              <a:lstStyle/>
              <a:p>
                <a:r>
                  <a:rPr lang="en-US" sz="1400" dirty="0"/>
                  <a:t>H2AFY</a:t>
                </a:r>
              </a:p>
            </p:txBody>
          </p:sp>
        </p:grpSp>
      </p:grpSp>
      <p:grpSp>
        <p:nvGrpSpPr>
          <p:cNvPr id="9" name="Group 8">
            <a:extLst>
              <a:ext uri="{FF2B5EF4-FFF2-40B4-BE49-F238E27FC236}">
                <a16:creationId xmlns:a16="http://schemas.microsoft.com/office/drawing/2014/main" id="{A6F67A07-F018-4108-8BEB-45BFC7D82FC7}"/>
              </a:ext>
            </a:extLst>
          </p:cNvPr>
          <p:cNvGrpSpPr/>
          <p:nvPr/>
        </p:nvGrpSpPr>
        <p:grpSpPr>
          <a:xfrm>
            <a:off x="5012456" y="608950"/>
            <a:ext cx="1398853" cy="2419465"/>
            <a:chOff x="3985989" y="608950"/>
            <a:chExt cx="1398853" cy="2419465"/>
          </a:xfrm>
        </p:grpSpPr>
        <p:grpSp>
          <p:nvGrpSpPr>
            <p:cNvPr id="10" name="Group 9">
              <a:extLst>
                <a:ext uri="{FF2B5EF4-FFF2-40B4-BE49-F238E27FC236}">
                  <a16:creationId xmlns:a16="http://schemas.microsoft.com/office/drawing/2014/main" id="{EFD6DDAA-D1CF-462B-BF12-54572CE2308B}"/>
                </a:ext>
              </a:extLst>
            </p:cNvPr>
            <p:cNvGrpSpPr/>
            <p:nvPr/>
          </p:nvGrpSpPr>
          <p:grpSpPr>
            <a:xfrm>
              <a:off x="3985989" y="608950"/>
              <a:ext cx="1089864" cy="322551"/>
              <a:chOff x="4995639" y="336236"/>
              <a:chExt cx="1089864" cy="322551"/>
            </a:xfrm>
          </p:grpSpPr>
          <p:sp>
            <p:nvSpPr>
              <p:cNvPr id="42" name="CaixaDeTexto 16">
                <a:extLst>
                  <a:ext uri="{FF2B5EF4-FFF2-40B4-BE49-F238E27FC236}">
                    <a16:creationId xmlns:a16="http://schemas.microsoft.com/office/drawing/2014/main" id="{79DD52E0-74C3-4C29-B633-722D8176FDDF}"/>
                  </a:ext>
                </a:extLst>
              </p:cNvPr>
              <p:cNvSpPr txBox="1"/>
              <p:nvPr/>
            </p:nvSpPr>
            <p:spPr>
              <a:xfrm>
                <a:off x="5066286" y="336236"/>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LS174T</a:t>
                </a:r>
              </a:p>
            </p:txBody>
          </p:sp>
          <p:cxnSp>
            <p:nvCxnSpPr>
              <p:cNvPr id="43" name="Straight Connector 42">
                <a:extLst>
                  <a:ext uri="{FF2B5EF4-FFF2-40B4-BE49-F238E27FC236}">
                    <a16:creationId xmlns:a16="http://schemas.microsoft.com/office/drawing/2014/main" id="{9ED1CCD8-FAA5-4F08-8FBF-6603B7C98A7D}"/>
                  </a:ext>
                </a:extLst>
              </p:cNvPr>
              <p:cNvCxnSpPr>
                <a:cxnSpLocks/>
              </p:cNvCxnSpPr>
              <p:nvPr/>
            </p:nvCxnSpPr>
            <p:spPr>
              <a:xfrm>
                <a:off x="4995639" y="658787"/>
                <a:ext cx="1089864" cy="0"/>
              </a:xfrm>
              <a:prstGeom prst="line">
                <a:avLst/>
              </a:prstGeom>
            </p:spPr>
            <p:style>
              <a:lnRef idx="1">
                <a:schemeClr val="dk1"/>
              </a:lnRef>
              <a:fillRef idx="0">
                <a:schemeClr val="dk1"/>
              </a:fillRef>
              <a:effectRef idx="0">
                <a:schemeClr val="dk1"/>
              </a:effectRef>
              <a:fontRef idx="minor">
                <a:schemeClr val="tx1"/>
              </a:fontRef>
            </p:style>
          </p:cxnSp>
        </p:grpSp>
        <p:grpSp>
          <p:nvGrpSpPr>
            <p:cNvPr id="5" name="Group 4">
              <a:extLst>
                <a:ext uri="{FF2B5EF4-FFF2-40B4-BE49-F238E27FC236}">
                  <a16:creationId xmlns:a16="http://schemas.microsoft.com/office/drawing/2014/main" id="{8C8C9CF9-1641-4BE4-A562-3CE54972870F}"/>
                </a:ext>
              </a:extLst>
            </p:cNvPr>
            <p:cNvGrpSpPr/>
            <p:nvPr/>
          </p:nvGrpSpPr>
          <p:grpSpPr>
            <a:xfrm>
              <a:off x="4011267" y="1625725"/>
              <a:ext cx="1373575" cy="1402690"/>
              <a:chOff x="5535267" y="1695911"/>
              <a:chExt cx="1373575" cy="1402690"/>
            </a:xfrm>
          </p:grpSpPr>
          <p:pic>
            <p:nvPicPr>
              <p:cNvPr id="74" name="Imagem 33">
                <a:extLst>
                  <a:ext uri="{FF2B5EF4-FFF2-40B4-BE49-F238E27FC236}">
                    <a16:creationId xmlns:a16="http://schemas.microsoft.com/office/drawing/2014/main" id="{00000000-0008-0000-0300-000022000000}"/>
                  </a:ext>
                </a:extLst>
              </p:cNvPr>
              <p:cNvPicPr>
                <a:picLocks noChangeAspect="1"/>
              </p:cNvPicPr>
              <p:nvPr/>
            </p:nvPicPr>
            <p:blipFill rotWithShape="1">
              <a:blip r:embed="rId12"/>
              <a:srcRect l="51298" t="-3466" b="1"/>
              <a:stretch/>
            </p:blipFill>
            <p:spPr>
              <a:xfrm>
                <a:off x="5535267" y="2812638"/>
                <a:ext cx="661006" cy="228512"/>
              </a:xfrm>
              <a:prstGeom prst="rect">
                <a:avLst/>
              </a:prstGeom>
              <a:ln>
                <a:solidFill>
                  <a:schemeClr val="tx1"/>
                </a:solidFill>
              </a:ln>
            </p:spPr>
          </p:pic>
          <p:pic>
            <p:nvPicPr>
              <p:cNvPr id="75" name="Imagem 34">
                <a:extLst>
                  <a:ext uri="{FF2B5EF4-FFF2-40B4-BE49-F238E27FC236}">
                    <a16:creationId xmlns:a16="http://schemas.microsoft.com/office/drawing/2014/main" id="{00000000-0008-0000-0300-000023000000}"/>
                  </a:ext>
                </a:extLst>
              </p:cNvPr>
              <p:cNvPicPr>
                <a:picLocks noChangeAspect="1"/>
              </p:cNvPicPr>
              <p:nvPr/>
            </p:nvPicPr>
            <p:blipFill rotWithShape="1">
              <a:blip r:embed="rId13"/>
              <a:srcRect l="51703" t="-5811"/>
              <a:stretch/>
            </p:blipFill>
            <p:spPr>
              <a:xfrm>
                <a:off x="5535267" y="2526717"/>
                <a:ext cx="647926" cy="225651"/>
              </a:xfrm>
              <a:prstGeom prst="rect">
                <a:avLst/>
              </a:prstGeom>
              <a:ln>
                <a:solidFill>
                  <a:schemeClr val="tx1"/>
                </a:solidFill>
              </a:ln>
            </p:spPr>
          </p:pic>
          <p:pic>
            <p:nvPicPr>
              <p:cNvPr id="76" name="Imagem 35">
                <a:extLst>
                  <a:ext uri="{FF2B5EF4-FFF2-40B4-BE49-F238E27FC236}">
                    <a16:creationId xmlns:a16="http://schemas.microsoft.com/office/drawing/2014/main" id="{00000000-0008-0000-0300-000024000000}"/>
                  </a:ext>
                </a:extLst>
              </p:cNvPr>
              <p:cNvPicPr>
                <a:picLocks noChangeAspect="1"/>
              </p:cNvPicPr>
              <p:nvPr/>
            </p:nvPicPr>
            <p:blipFill rotWithShape="1">
              <a:blip r:embed="rId14"/>
              <a:srcRect l="51892" t="-11050" b="-1"/>
              <a:stretch/>
            </p:blipFill>
            <p:spPr>
              <a:xfrm>
                <a:off x="5535267" y="2241404"/>
                <a:ext cx="647925" cy="231480"/>
              </a:xfrm>
              <a:prstGeom prst="rect">
                <a:avLst/>
              </a:prstGeom>
              <a:ln>
                <a:solidFill>
                  <a:schemeClr val="tx1"/>
                </a:solidFill>
              </a:ln>
            </p:spPr>
          </p:pic>
          <p:pic>
            <p:nvPicPr>
              <p:cNvPr id="77" name="Imagem 37">
                <a:extLst>
                  <a:ext uri="{FF2B5EF4-FFF2-40B4-BE49-F238E27FC236}">
                    <a16:creationId xmlns:a16="http://schemas.microsoft.com/office/drawing/2014/main" id="{00000000-0008-0000-0300-000026000000}"/>
                  </a:ext>
                </a:extLst>
              </p:cNvPr>
              <p:cNvPicPr>
                <a:picLocks noChangeAspect="1"/>
              </p:cNvPicPr>
              <p:nvPr/>
            </p:nvPicPr>
            <p:blipFill rotWithShape="1">
              <a:blip r:embed="rId15"/>
              <a:srcRect l="52206" t="-11134" b="-1"/>
              <a:stretch/>
            </p:blipFill>
            <p:spPr>
              <a:xfrm>
                <a:off x="5535267" y="1753851"/>
                <a:ext cx="651757" cy="201039"/>
              </a:xfrm>
              <a:prstGeom prst="rect">
                <a:avLst/>
              </a:prstGeom>
              <a:ln>
                <a:solidFill>
                  <a:schemeClr val="tx1"/>
                </a:solidFill>
              </a:ln>
            </p:spPr>
          </p:pic>
          <p:pic>
            <p:nvPicPr>
              <p:cNvPr id="78" name="Imagem 38">
                <a:extLst>
                  <a:ext uri="{FF2B5EF4-FFF2-40B4-BE49-F238E27FC236}">
                    <a16:creationId xmlns:a16="http://schemas.microsoft.com/office/drawing/2014/main" id="{00000000-0008-0000-0300-000027000000}"/>
                  </a:ext>
                </a:extLst>
              </p:cNvPr>
              <p:cNvPicPr>
                <a:picLocks noChangeAspect="1"/>
              </p:cNvPicPr>
              <p:nvPr/>
            </p:nvPicPr>
            <p:blipFill rotWithShape="1">
              <a:blip r:embed="rId16"/>
              <a:srcRect l="52205" t="2858" b="1"/>
              <a:stretch/>
            </p:blipFill>
            <p:spPr>
              <a:xfrm>
                <a:off x="5535267" y="2010522"/>
                <a:ext cx="651758" cy="176620"/>
              </a:xfrm>
              <a:prstGeom prst="rect">
                <a:avLst/>
              </a:prstGeom>
              <a:ln>
                <a:solidFill>
                  <a:schemeClr val="tx1"/>
                </a:solidFill>
              </a:ln>
            </p:spPr>
          </p:pic>
          <p:sp>
            <p:nvSpPr>
              <p:cNvPr id="79" name="CaixaDeTexto 146">
                <a:extLst>
                  <a:ext uri="{FF2B5EF4-FFF2-40B4-BE49-F238E27FC236}">
                    <a16:creationId xmlns:a16="http://schemas.microsoft.com/office/drawing/2014/main" id="{36A25383-4A61-4E41-A1A7-758BCBF43F6A}"/>
                  </a:ext>
                </a:extLst>
              </p:cNvPr>
              <p:cNvSpPr txBox="1"/>
              <p:nvPr/>
            </p:nvSpPr>
            <p:spPr>
              <a:xfrm>
                <a:off x="6148044" y="1695911"/>
                <a:ext cx="681445" cy="307777"/>
              </a:xfrm>
              <a:prstGeom prst="rect">
                <a:avLst/>
              </a:prstGeom>
              <a:noFill/>
            </p:spPr>
            <p:txBody>
              <a:bodyPr wrap="square" rtlCol="0">
                <a:spAutoFit/>
              </a:bodyPr>
              <a:lstStyle/>
              <a:p>
                <a:r>
                  <a:rPr lang="en-US" sz="1400" dirty="0"/>
                  <a:t>TAF1</a:t>
                </a:r>
              </a:p>
            </p:txBody>
          </p:sp>
          <p:sp>
            <p:nvSpPr>
              <p:cNvPr id="80" name="CaixaDeTexto 147">
                <a:extLst>
                  <a:ext uri="{FF2B5EF4-FFF2-40B4-BE49-F238E27FC236}">
                    <a16:creationId xmlns:a16="http://schemas.microsoft.com/office/drawing/2014/main" id="{77A5DB3F-253E-438A-BEF5-B5A91D36249B}"/>
                  </a:ext>
                </a:extLst>
              </p:cNvPr>
              <p:cNvSpPr txBox="1"/>
              <p:nvPr/>
            </p:nvSpPr>
            <p:spPr>
              <a:xfrm>
                <a:off x="6148044" y="2211443"/>
                <a:ext cx="728996" cy="307777"/>
              </a:xfrm>
              <a:prstGeom prst="rect">
                <a:avLst/>
              </a:prstGeom>
              <a:noFill/>
            </p:spPr>
            <p:txBody>
              <a:bodyPr wrap="square" rtlCol="0">
                <a:spAutoFit/>
              </a:bodyPr>
              <a:lstStyle/>
              <a:p>
                <a:r>
                  <a:rPr lang="en-US" sz="1400" dirty="0"/>
                  <a:t>GLUT1</a:t>
                </a:r>
              </a:p>
            </p:txBody>
          </p:sp>
          <p:sp>
            <p:nvSpPr>
              <p:cNvPr id="81" name="CaixaDeTexto 148">
                <a:extLst>
                  <a:ext uri="{FF2B5EF4-FFF2-40B4-BE49-F238E27FC236}">
                    <a16:creationId xmlns:a16="http://schemas.microsoft.com/office/drawing/2014/main" id="{AC0CD0E0-1D4F-49FE-8D28-D531A7C2221F}"/>
                  </a:ext>
                </a:extLst>
              </p:cNvPr>
              <p:cNvSpPr txBox="1"/>
              <p:nvPr/>
            </p:nvSpPr>
            <p:spPr>
              <a:xfrm>
                <a:off x="6148044" y="2790824"/>
                <a:ext cx="732358" cy="307777"/>
              </a:xfrm>
              <a:prstGeom prst="rect">
                <a:avLst/>
              </a:prstGeom>
              <a:noFill/>
            </p:spPr>
            <p:txBody>
              <a:bodyPr wrap="square" rtlCol="0">
                <a:spAutoFit/>
              </a:bodyPr>
              <a:lstStyle/>
              <a:p>
                <a:r>
                  <a:rPr lang="en-US" sz="1400" dirty="0"/>
                  <a:t>GAPDH</a:t>
                </a:r>
              </a:p>
            </p:txBody>
          </p:sp>
          <p:sp>
            <p:nvSpPr>
              <p:cNvPr id="82" name="CaixaDeTexto 150">
                <a:extLst>
                  <a:ext uri="{FF2B5EF4-FFF2-40B4-BE49-F238E27FC236}">
                    <a16:creationId xmlns:a16="http://schemas.microsoft.com/office/drawing/2014/main" id="{A0D68BA1-1FB4-43DC-8666-1DE81E54566F}"/>
                  </a:ext>
                </a:extLst>
              </p:cNvPr>
              <p:cNvSpPr txBox="1"/>
              <p:nvPr/>
            </p:nvSpPr>
            <p:spPr>
              <a:xfrm>
                <a:off x="6148044" y="2501683"/>
                <a:ext cx="658794" cy="310955"/>
              </a:xfrm>
              <a:prstGeom prst="rect">
                <a:avLst/>
              </a:prstGeom>
              <a:noFill/>
            </p:spPr>
            <p:txBody>
              <a:bodyPr wrap="square" rtlCol="0">
                <a:spAutoFit/>
              </a:bodyPr>
              <a:lstStyle/>
              <a:p>
                <a:r>
                  <a:rPr lang="en-US" sz="1400" dirty="0"/>
                  <a:t>H2AFY</a:t>
                </a:r>
              </a:p>
            </p:txBody>
          </p:sp>
          <p:sp>
            <p:nvSpPr>
              <p:cNvPr id="83" name="CaixaDeTexto 182">
                <a:extLst>
                  <a:ext uri="{FF2B5EF4-FFF2-40B4-BE49-F238E27FC236}">
                    <a16:creationId xmlns:a16="http://schemas.microsoft.com/office/drawing/2014/main" id="{61531767-EEAB-4679-B2F4-B3F2BB44DDB5}"/>
                  </a:ext>
                </a:extLst>
              </p:cNvPr>
              <p:cNvSpPr txBox="1"/>
              <p:nvPr/>
            </p:nvSpPr>
            <p:spPr>
              <a:xfrm>
                <a:off x="6148044" y="1954233"/>
                <a:ext cx="760798" cy="315274"/>
              </a:xfrm>
              <a:prstGeom prst="rect">
                <a:avLst/>
              </a:prstGeom>
              <a:noFill/>
            </p:spPr>
            <p:txBody>
              <a:bodyPr wrap="square" rtlCol="0">
                <a:spAutoFit/>
              </a:bodyPr>
              <a:lstStyle/>
              <a:p>
                <a:r>
                  <a:rPr lang="en-US" sz="1400" dirty="0"/>
                  <a:t>TOP2A</a:t>
                </a:r>
              </a:p>
            </p:txBody>
          </p:sp>
        </p:grpSp>
        <p:grpSp>
          <p:nvGrpSpPr>
            <p:cNvPr id="85" name="Group 84">
              <a:extLst>
                <a:ext uri="{FF2B5EF4-FFF2-40B4-BE49-F238E27FC236}">
                  <a16:creationId xmlns:a16="http://schemas.microsoft.com/office/drawing/2014/main" id="{CE54A248-2F11-4AA8-B819-D9CE558DDE06}"/>
                </a:ext>
              </a:extLst>
            </p:cNvPr>
            <p:cNvGrpSpPr/>
            <p:nvPr/>
          </p:nvGrpSpPr>
          <p:grpSpPr>
            <a:xfrm>
              <a:off x="4065668" y="783269"/>
              <a:ext cx="572209" cy="894459"/>
              <a:chOff x="537629" y="4659458"/>
              <a:chExt cx="572209" cy="894459"/>
            </a:xfrm>
          </p:grpSpPr>
          <p:sp>
            <p:nvSpPr>
              <p:cNvPr id="90" name="TextBox 89">
                <a:extLst>
                  <a:ext uri="{FF2B5EF4-FFF2-40B4-BE49-F238E27FC236}">
                    <a16:creationId xmlns:a16="http://schemas.microsoft.com/office/drawing/2014/main" id="{4B93DCD5-43E5-45FD-BDA2-88420943FC4F}"/>
                  </a:ext>
                </a:extLst>
              </p:cNvPr>
              <p:cNvSpPr txBox="1"/>
              <p:nvPr/>
            </p:nvSpPr>
            <p:spPr>
              <a:xfrm rot="16200000">
                <a:off x="221204" y="4975883"/>
                <a:ext cx="894459" cy="261610"/>
              </a:xfrm>
              <a:prstGeom prst="rect">
                <a:avLst/>
              </a:prstGeom>
              <a:noFill/>
            </p:spPr>
            <p:txBody>
              <a:bodyPr wrap="square" rtlCol="0">
                <a:spAutoFit/>
              </a:bodyPr>
              <a:lstStyle/>
              <a:p>
                <a:r>
                  <a:rPr lang="pt-PT" sz="1100" dirty="0" err="1">
                    <a:latin typeface="Arial" panose="020B0604020202020204" pitchFamily="34" charset="0"/>
                    <a:cs typeface="Arial" panose="020B0604020202020204" pitchFamily="34" charset="0"/>
                  </a:rPr>
                  <a:t>siControl</a:t>
                </a:r>
                <a:endParaRPr lang="en-US" sz="1100" dirty="0">
                  <a:latin typeface="Arial" panose="020B060402020202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35BDB1E2-0A52-4ED2-A151-FE9FDDE64186}"/>
                  </a:ext>
                </a:extLst>
              </p:cNvPr>
              <p:cNvSpPr txBox="1"/>
              <p:nvPr/>
            </p:nvSpPr>
            <p:spPr>
              <a:xfrm rot="16200000">
                <a:off x="531803" y="4975883"/>
                <a:ext cx="894459" cy="261610"/>
              </a:xfrm>
              <a:prstGeom prst="rect">
                <a:avLst/>
              </a:prstGeom>
              <a:noFill/>
            </p:spPr>
            <p:txBody>
              <a:bodyPr wrap="square" rtlCol="0">
                <a:spAutoFit/>
              </a:bodyPr>
              <a:lstStyle/>
              <a:p>
                <a:r>
                  <a:rPr lang="pt-PT" sz="1100" dirty="0">
                    <a:latin typeface="Arial" panose="020B0604020202020204" pitchFamily="34" charset="0"/>
                    <a:cs typeface="Arial" panose="020B0604020202020204" pitchFamily="34" charset="0"/>
                  </a:rPr>
                  <a:t>siKRAS</a:t>
                </a:r>
                <a:endParaRPr lang="en-US" sz="1100" dirty="0">
                  <a:latin typeface="Arial" panose="020B0604020202020204" pitchFamily="34" charset="0"/>
                  <a:cs typeface="Arial" panose="020B0604020202020204" pitchFamily="34" charset="0"/>
                </a:endParaRPr>
              </a:p>
            </p:txBody>
          </p:sp>
        </p:grpSp>
      </p:grpSp>
      <p:grpSp>
        <p:nvGrpSpPr>
          <p:cNvPr id="7" name="Group 6">
            <a:extLst>
              <a:ext uri="{FF2B5EF4-FFF2-40B4-BE49-F238E27FC236}">
                <a16:creationId xmlns:a16="http://schemas.microsoft.com/office/drawing/2014/main" id="{DE301192-19D0-4A1D-80AD-84564E503D29}"/>
              </a:ext>
            </a:extLst>
          </p:cNvPr>
          <p:cNvGrpSpPr/>
          <p:nvPr/>
        </p:nvGrpSpPr>
        <p:grpSpPr>
          <a:xfrm>
            <a:off x="2718067" y="610894"/>
            <a:ext cx="1847698" cy="2088969"/>
            <a:chOff x="2100609" y="610894"/>
            <a:chExt cx="1847698" cy="2088969"/>
          </a:xfrm>
        </p:grpSpPr>
        <p:grpSp>
          <p:nvGrpSpPr>
            <p:cNvPr id="8" name="Group 7">
              <a:extLst>
                <a:ext uri="{FF2B5EF4-FFF2-40B4-BE49-F238E27FC236}">
                  <a16:creationId xmlns:a16="http://schemas.microsoft.com/office/drawing/2014/main" id="{00A5FA29-219E-4115-B6BC-21B21A3A3917}"/>
                </a:ext>
              </a:extLst>
            </p:cNvPr>
            <p:cNvGrpSpPr/>
            <p:nvPr/>
          </p:nvGrpSpPr>
          <p:grpSpPr>
            <a:xfrm>
              <a:off x="2100609" y="610894"/>
              <a:ext cx="1089864" cy="322551"/>
              <a:chOff x="2672109" y="338180"/>
              <a:chExt cx="1089864" cy="322551"/>
            </a:xfrm>
          </p:grpSpPr>
          <p:sp>
            <p:nvSpPr>
              <p:cNvPr id="40" name="CaixaDeTexto 16">
                <a:extLst>
                  <a:ext uri="{FF2B5EF4-FFF2-40B4-BE49-F238E27FC236}">
                    <a16:creationId xmlns:a16="http://schemas.microsoft.com/office/drawing/2014/main" id="{E92270AE-E8CF-4DD3-AD1B-43313B874106}"/>
                  </a:ext>
                </a:extLst>
              </p:cNvPr>
              <p:cNvSpPr txBox="1"/>
              <p:nvPr/>
            </p:nvSpPr>
            <p:spPr>
              <a:xfrm>
                <a:off x="2742756" y="338180"/>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cxnSp>
            <p:nvCxnSpPr>
              <p:cNvPr id="41" name="Straight Connector 40">
                <a:extLst>
                  <a:ext uri="{FF2B5EF4-FFF2-40B4-BE49-F238E27FC236}">
                    <a16:creationId xmlns:a16="http://schemas.microsoft.com/office/drawing/2014/main" id="{78760730-EEFB-4DAD-A6E2-FDC5977252D6}"/>
                  </a:ext>
                </a:extLst>
              </p:cNvPr>
              <p:cNvCxnSpPr>
                <a:cxnSpLocks/>
              </p:cNvCxnSpPr>
              <p:nvPr/>
            </p:nvCxnSpPr>
            <p:spPr>
              <a:xfrm>
                <a:off x="2672109" y="660731"/>
                <a:ext cx="1089864" cy="0"/>
              </a:xfrm>
              <a:prstGeom prst="line">
                <a:avLst/>
              </a:prstGeom>
            </p:spPr>
            <p:style>
              <a:lnRef idx="1">
                <a:schemeClr val="dk1"/>
              </a:lnRef>
              <a:fillRef idx="0">
                <a:schemeClr val="dk1"/>
              </a:fillRef>
              <a:effectRef idx="0">
                <a:schemeClr val="dk1"/>
              </a:effectRef>
              <a:fontRef idx="minor">
                <a:schemeClr val="tx1"/>
              </a:fontRef>
            </p:style>
          </p:cxnSp>
        </p:grpSp>
        <p:grpSp>
          <p:nvGrpSpPr>
            <p:cNvPr id="98" name="Group 97">
              <a:extLst>
                <a:ext uri="{FF2B5EF4-FFF2-40B4-BE49-F238E27FC236}">
                  <a16:creationId xmlns:a16="http://schemas.microsoft.com/office/drawing/2014/main" id="{2654E40B-9225-4587-BEE7-6BE651FACEBC}"/>
                </a:ext>
              </a:extLst>
            </p:cNvPr>
            <p:cNvGrpSpPr/>
            <p:nvPr/>
          </p:nvGrpSpPr>
          <p:grpSpPr>
            <a:xfrm>
              <a:off x="2249686" y="773744"/>
              <a:ext cx="572209" cy="894459"/>
              <a:chOff x="537629" y="4659458"/>
              <a:chExt cx="572209" cy="894459"/>
            </a:xfrm>
          </p:grpSpPr>
          <p:sp>
            <p:nvSpPr>
              <p:cNvPr id="103" name="TextBox 102">
                <a:extLst>
                  <a:ext uri="{FF2B5EF4-FFF2-40B4-BE49-F238E27FC236}">
                    <a16:creationId xmlns:a16="http://schemas.microsoft.com/office/drawing/2014/main" id="{30D80B2C-3A33-447A-A6F8-519A1664B2DB}"/>
                  </a:ext>
                </a:extLst>
              </p:cNvPr>
              <p:cNvSpPr txBox="1"/>
              <p:nvPr/>
            </p:nvSpPr>
            <p:spPr>
              <a:xfrm rot="16200000">
                <a:off x="221204" y="4975883"/>
                <a:ext cx="894459" cy="261610"/>
              </a:xfrm>
              <a:prstGeom prst="rect">
                <a:avLst/>
              </a:prstGeom>
              <a:noFill/>
            </p:spPr>
            <p:txBody>
              <a:bodyPr wrap="square" rtlCol="0">
                <a:spAutoFit/>
              </a:bodyPr>
              <a:lstStyle/>
              <a:p>
                <a:r>
                  <a:rPr lang="pt-PT" sz="1100" dirty="0" err="1">
                    <a:latin typeface="Arial" panose="020B0604020202020204" pitchFamily="34" charset="0"/>
                    <a:cs typeface="Arial" panose="020B0604020202020204" pitchFamily="34" charset="0"/>
                  </a:rPr>
                  <a:t>siControl</a:t>
                </a:r>
                <a:endParaRPr lang="en-US" sz="1100" dirty="0">
                  <a:latin typeface="Arial" panose="020B0604020202020204" pitchFamily="34" charset="0"/>
                  <a:cs typeface="Arial" panose="020B0604020202020204" pitchFamily="34" charset="0"/>
                </a:endParaRPr>
              </a:p>
            </p:txBody>
          </p:sp>
          <p:sp>
            <p:nvSpPr>
              <p:cNvPr id="104" name="TextBox 103">
                <a:extLst>
                  <a:ext uri="{FF2B5EF4-FFF2-40B4-BE49-F238E27FC236}">
                    <a16:creationId xmlns:a16="http://schemas.microsoft.com/office/drawing/2014/main" id="{DCD8CC09-5C4C-47B4-83A1-78CFB0263FF9}"/>
                  </a:ext>
                </a:extLst>
              </p:cNvPr>
              <p:cNvSpPr txBox="1"/>
              <p:nvPr/>
            </p:nvSpPr>
            <p:spPr>
              <a:xfrm rot="16200000">
                <a:off x="531803" y="4975883"/>
                <a:ext cx="894459" cy="261610"/>
              </a:xfrm>
              <a:prstGeom prst="rect">
                <a:avLst/>
              </a:prstGeom>
              <a:noFill/>
            </p:spPr>
            <p:txBody>
              <a:bodyPr wrap="square" rtlCol="0">
                <a:spAutoFit/>
              </a:bodyPr>
              <a:lstStyle/>
              <a:p>
                <a:r>
                  <a:rPr lang="pt-PT" sz="1100" dirty="0">
                    <a:latin typeface="Arial" panose="020B0604020202020204" pitchFamily="34" charset="0"/>
                    <a:cs typeface="Arial" panose="020B0604020202020204" pitchFamily="34" charset="0"/>
                  </a:rPr>
                  <a:t>siKRAS</a:t>
                </a:r>
                <a:endParaRPr lang="en-US" sz="1100" dirty="0">
                  <a:latin typeface="Arial" panose="020B0604020202020204" pitchFamily="34" charset="0"/>
                  <a:cs typeface="Arial" panose="020B0604020202020204" pitchFamily="34" charset="0"/>
                </a:endParaRPr>
              </a:p>
            </p:txBody>
          </p:sp>
        </p:grpSp>
        <p:grpSp>
          <p:nvGrpSpPr>
            <p:cNvPr id="3" name="Group 2">
              <a:extLst>
                <a:ext uri="{FF2B5EF4-FFF2-40B4-BE49-F238E27FC236}">
                  <a16:creationId xmlns:a16="http://schemas.microsoft.com/office/drawing/2014/main" id="{E7C6A3D2-C42A-45E8-95BA-9BF599FBC94D}"/>
                </a:ext>
              </a:extLst>
            </p:cNvPr>
            <p:cNvGrpSpPr/>
            <p:nvPr/>
          </p:nvGrpSpPr>
          <p:grpSpPr>
            <a:xfrm>
              <a:off x="2199856" y="1679918"/>
              <a:ext cx="1748451" cy="1019945"/>
              <a:chOff x="3142831" y="1731054"/>
              <a:chExt cx="1748451" cy="1019945"/>
            </a:xfrm>
          </p:grpSpPr>
          <p:pic>
            <p:nvPicPr>
              <p:cNvPr id="94" name="Imagem 1">
                <a:extLst>
                  <a:ext uri="{FF2B5EF4-FFF2-40B4-BE49-F238E27FC236}">
                    <a16:creationId xmlns:a16="http://schemas.microsoft.com/office/drawing/2014/main" id="{00000000-0008-0000-0400-000002000000}"/>
                  </a:ext>
                </a:extLst>
              </p:cNvPr>
              <p:cNvPicPr>
                <a:picLocks noChangeAspect="1"/>
              </p:cNvPicPr>
              <p:nvPr/>
            </p:nvPicPr>
            <p:blipFill rotWithShape="1">
              <a:blip r:embed="rId17"/>
              <a:srcRect l="24263" t="7078" r="49174" b="-20295"/>
              <a:stretch/>
            </p:blipFill>
            <p:spPr>
              <a:xfrm>
                <a:off x="3151652" y="2454580"/>
                <a:ext cx="701130" cy="296419"/>
              </a:xfrm>
              <a:prstGeom prst="rect">
                <a:avLst/>
              </a:prstGeom>
              <a:ln>
                <a:solidFill>
                  <a:schemeClr val="tx1"/>
                </a:solidFill>
              </a:ln>
            </p:spPr>
          </p:pic>
          <p:pic>
            <p:nvPicPr>
              <p:cNvPr id="95" name="Imagem 3">
                <a:extLst>
                  <a:ext uri="{FF2B5EF4-FFF2-40B4-BE49-F238E27FC236}">
                    <a16:creationId xmlns:a16="http://schemas.microsoft.com/office/drawing/2014/main" id="{00000000-0008-0000-0400-000004000000}"/>
                  </a:ext>
                </a:extLst>
              </p:cNvPr>
              <p:cNvPicPr>
                <a:picLocks noChangeAspect="1"/>
              </p:cNvPicPr>
              <p:nvPr/>
            </p:nvPicPr>
            <p:blipFill rotWithShape="1">
              <a:blip r:embed="rId18"/>
              <a:srcRect l="25067" t="-3373" r="49450" b="-4377"/>
              <a:stretch/>
            </p:blipFill>
            <p:spPr>
              <a:xfrm>
                <a:off x="3142831" y="1754798"/>
                <a:ext cx="719476" cy="368549"/>
              </a:xfrm>
              <a:prstGeom prst="rect">
                <a:avLst/>
              </a:prstGeom>
              <a:ln>
                <a:solidFill>
                  <a:schemeClr val="tx1"/>
                </a:solidFill>
              </a:ln>
            </p:spPr>
          </p:pic>
          <p:pic>
            <p:nvPicPr>
              <p:cNvPr id="96" name="Imagem 5">
                <a:extLst>
                  <a:ext uri="{FF2B5EF4-FFF2-40B4-BE49-F238E27FC236}">
                    <a16:creationId xmlns:a16="http://schemas.microsoft.com/office/drawing/2014/main" id="{00000000-0008-0000-0400-000006000000}"/>
                  </a:ext>
                </a:extLst>
              </p:cNvPr>
              <p:cNvPicPr>
                <a:picLocks noChangeAspect="1"/>
              </p:cNvPicPr>
              <p:nvPr/>
            </p:nvPicPr>
            <p:blipFill rotWithShape="1">
              <a:blip r:embed="rId19"/>
              <a:srcRect l="24285" t="5622" r="48797" b="19076"/>
              <a:stretch/>
            </p:blipFill>
            <p:spPr>
              <a:xfrm>
                <a:off x="3153304" y="2185114"/>
                <a:ext cx="701130" cy="182744"/>
              </a:xfrm>
              <a:prstGeom prst="rect">
                <a:avLst/>
              </a:prstGeom>
              <a:ln>
                <a:solidFill>
                  <a:schemeClr val="tx1"/>
                </a:solidFill>
              </a:ln>
            </p:spPr>
          </p:pic>
          <p:sp>
            <p:nvSpPr>
              <p:cNvPr id="107" name="CaixaDeTexto 11">
                <a:extLst>
                  <a:ext uri="{FF2B5EF4-FFF2-40B4-BE49-F238E27FC236}">
                    <a16:creationId xmlns:a16="http://schemas.microsoft.com/office/drawing/2014/main" id="{0BCE3353-C9CD-4446-8097-5DA5A5DD2377}"/>
                  </a:ext>
                </a:extLst>
              </p:cNvPr>
              <p:cNvSpPr txBox="1"/>
              <p:nvPr/>
            </p:nvSpPr>
            <p:spPr>
              <a:xfrm>
                <a:off x="3815406" y="1731054"/>
                <a:ext cx="1075876" cy="307777"/>
              </a:xfrm>
              <a:prstGeom prst="rect">
                <a:avLst/>
              </a:prstGeom>
              <a:noFill/>
            </p:spPr>
            <p:txBody>
              <a:bodyPr wrap="square" rtlCol="0">
                <a:spAutoFit/>
              </a:bodyPr>
              <a:lstStyle/>
              <a:p>
                <a:r>
                  <a:rPr lang="en-US" sz="1400" dirty="0"/>
                  <a:t>Histone H3</a:t>
                </a:r>
              </a:p>
            </p:txBody>
          </p:sp>
          <p:sp>
            <p:nvSpPr>
              <p:cNvPr id="108" name="CaixaDeTexto 11">
                <a:extLst>
                  <a:ext uri="{FF2B5EF4-FFF2-40B4-BE49-F238E27FC236}">
                    <a16:creationId xmlns:a16="http://schemas.microsoft.com/office/drawing/2014/main" id="{4F9D5AF4-3B62-4802-80D3-070751229E96}"/>
                  </a:ext>
                </a:extLst>
              </p:cNvPr>
              <p:cNvSpPr txBox="1"/>
              <p:nvPr/>
            </p:nvSpPr>
            <p:spPr>
              <a:xfrm>
                <a:off x="3815406" y="2440844"/>
                <a:ext cx="798490" cy="307777"/>
              </a:xfrm>
              <a:prstGeom prst="rect">
                <a:avLst/>
              </a:prstGeom>
              <a:noFill/>
            </p:spPr>
            <p:txBody>
              <a:bodyPr wrap="square" rtlCol="0">
                <a:spAutoFit/>
              </a:bodyPr>
              <a:lstStyle/>
              <a:p>
                <a:r>
                  <a:rPr lang="en-US" sz="1400" dirty="0"/>
                  <a:t>GAPDH</a:t>
                </a:r>
              </a:p>
            </p:txBody>
          </p:sp>
          <p:sp>
            <p:nvSpPr>
              <p:cNvPr id="109" name="CaixaDeTexto 11">
                <a:extLst>
                  <a:ext uri="{FF2B5EF4-FFF2-40B4-BE49-F238E27FC236}">
                    <a16:creationId xmlns:a16="http://schemas.microsoft.com/office/drawing/2014/main" id="{A8C8FE8B-3868-4EAA-BF32-97AE787E7B5A}"/>
                  </a:ext>
                </a:extLst>
              </p:cNvPr>
              <p:cNvSpPr txBox="1"/>
              <p:nvPr/>
            </p:nvSpPr>
            <p:spPr>
              <a:xfrm>
                <a:off x="3828467" y="2092817"/>
                <a:ext cx="658794" cy="307777"/>
              </a:xfrm>
              <a:prstGeom prst="rect">
                <a:avLst/>
              </a:prstGeom>
              <a:noFill/>
            </p:spPr>
            <p:txBody>
              <a:bodyPr wrap="square" rtlCol="0">
                <a:spAutoFit/>
              </a:bodyPr>
              <a:lstStyle/>
              <a:p>
                <a:r>
                  <a:rPr lang="en-US" sz="1400" dirty="0"/>
                  <a:t>H2AFY</a:t>
                </a:r>
              </a:p>
            </p:txBody>
          </p:sp>
        </p:grpSp>
      </p:grpSp>
      <p:sp>
        <p:nvSpPr>
          <p:cNvPr id="110" name="TextBox 109">
            <a:extLst>
              <a:ext uri="{FF2B5EF4-FFF2-40B4-BE49-F238E27FC236}">
                <a16:creationId xmlns:a16="http://schemas.microsoft.com/office/drawing/2014/main" id="{F6BE9709-2B34-4363-9BC1-96539F0BD833}"/>
              </a:ext>
            </a:extLst>
          </p:cNvPr>
          <p:cNvSpPr txBox="1"/>
          <p:nvPr/>
        </p:nvSpPr>
        <p:spPr>
          <a:xfrm>
            <a:off x="-45576" y="-47508"/>
            <a:ext cx="1042465" cy="369332"/>
          </a:xfrm>
          <a:prstGeom prst="rect">
            <a:avLst/>
          </a:prstGeom>
          <a:noFill/>
        </p:spPr>
        <p:txBody>
          <a:bodyPr wrap="none" rtlCol="0">
            <a:spAutoFit/>
          </a:bodyPr>
          <a:lstStyle/>
          <a:p>
            <a:r>
              <a:rPr lang="pt-PT" dirty="0"/>
              <a:t>Figure S6</a:t>
            </a:r>
            <a:endParaRPr lang="en-US" dirty="0"/>
          </a:p>
        </p:txBody>
      </p:sp>
      <p:sp>
        <p:nvSpPr>
          <p:cNvPr id="111" name="CaixaDeTexto 38">
            <a:extLst>
              <a:ext uri="{FF2B5EF4-FFF2-40B4-BE49-F238E27FC236}">
                <a16:creationId xmlns:a16="http://schemas.microsoft.com/office/drawing/2014/main" id="{E90E2E73-7D6C-4AD9-9AC8-151A81351E47}"/>
              </a:ext>
            </a:extLst>
          </p:cNvPr>
          <p:cNvSpPr txBox="1"/>
          <p:nvPr/>
        </p:nvSpPr>
        <p:spPr>
          <a:xfrm>
            <a:off x="-4838" y="9194747"/>
            <a:ext cx="6858000" cy="646331"/>
          </a:xfrm>
          <a:prstGeom prst="rect">
            <a:avLst/>
          </a:prstGeom>
          <a:noFill/>
        </p:spPr>
        <p:txBody>
          <a:bodyPr wrap="square" rtlCol="0">
            <a:spAutoFit/>
          </a:bodyPr>
          <a:lstStyle/>
          <a:p>
            <a:pPr algn="just"/>
            <a:r>
              <a:rPr lang="en-US" sz="900" b="1" dirty="0">
                <a:latin typeface="Arial" panose="020B0604020202020204" pitchFamily="34" charset="0"/>
                <a:cs typeface="Arial" panose="020B0604020202020204" pitchFamily="34" charset="0"/>
              </a:rPr>
              <a:t>Figure S6</a:t>
            </a:r>
            <a:r>
              <a:rPr lang="en-US" sz="900" dirty="0">
                <a:latin typeface="Arial" panose="020B0604020202020204" pitchFamily="34" charset="0"/>
                <a:cs typeface="Arial" panose="020B0604020202020204" pitchFamily="34" charset="0"/>
              </a:rPr>
              <a:t>. Validation of proteomic data.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Representative western blotting of proteins identified in the proteomics data. GAPDH was used as loading control. </a:t>
            </a:r>
            <a:r>
              <a:rPr lang="en-US" sz="900" b="1" dirty="0">
                <a:latin typeface="Arial" panose="020B0604020202020204" pitchFamily="34" charset="0"/>
                <a:cs typeface="Arial" panose="020B0604020202020204" pitchFamily="34" charset="0"/>
              </a:rPr>
              <a:t>B</a:t>
            </a:r>
            <a:r>
              <a:rPr lang="en-US" sz="900" dirty="0">
                <a:latin typeface="Arial" panose="020B0604020202020204" pitchFamily="34" charset="0"/>
                <a:cs typeface="Arial" panose="020B0604020202020204" pitchFamily="34" charset="0"/>
              </a:rPr>
              <a:t> Densitometry of western blots was performed on at least three separate experiments. Data is expressed as mean ± SEM. Graphs represent the fold change relative to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condition. Paired t-test or its non-parametric equivalent was used to compare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with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condition; *P≤0.05, **P ≤0.01.</a:t>
            </a:r>
          </a:p>
        </p:txBody>
      </p:sp>
      <p:sp>
        <p:nvSpPr>
          <p:cNvPr id="112" name="CaixaDeTexto 68">
            <a:extLst>
              <a:ext uri="{FF2B5EF4-FFF2-40B4-BE49-F238E27FC236}">
                <a16:creationId xmlns:a16="http://schemas.microsoft.com/office/drawing/2014/main" id="{2FFA46C6-C541-4FAA-A78E-C97952ADAF1D}"/>
              </a:ext>
            </a:extLst>
          </p:cNvPr>
          <p:cNvSpPr txBox="1"/>
          <p:nvPr/>
        </p:nvSpPr>
        <p:spPr>
          <a:xfrm>
            <a:off x="-14599" y="5522785"/>
            <a:ext cx="336884" cy="369332"/>
          </a:xfrm>
          <a:prstGeom prst="rect">
            <a:avLst/>
          </a:prstGeom>
          <a:noFill/>
        </p:spPr>
        <p:txBody>
          <a:bodyPr wrap="square" rtlCol="0">
            <a:spAutoFit/>
          </a:bodyPr>
          <a:lstStyle/>
          <a:p>
            <a:r>
              <a:rPr lang="pt-PT" b="1" dirty="0"/>
              <a:t>B</a:t>
            </a:r>
            <a:endParaRPr lang="en-US" b="1" dirty="0"/>
          </a:p>
        </p:txBody>
      </p:sp>
      <p:sp>
        <p:nvSpPr>
          <p:cNvPr id="113" name="CaixaDeTexto 68">
            <a:extLst>
              <a:ext uri="{FF2B5EF4-FFF2-40B4-BE49-F238E27FC236}">
                <a16:creationId xmlns:a16="http://schemas.microsoft.com/office/drawing/2014/main" id="{E5E76E27-26E4-4BF9-8293-C2ADD3E5A1C7}"/>
              </a:ext>
            </a:extLst>
          </p:cNvPr>
          <p:cNvSpPr txBox="1"/>
          <p:nvPr/>
        </p:nvSpPr>
        <p:spPr>
          <a:xfrm>
            <a:off x="-14599" y="369884"/>
            <a:ext cx="336884" cy="369332"/>
          </a:xfrm>
          <a:prstGeom prst="rect">
            <a:avLst/>
          </a:prstGeom>
          <a:noFill/>
        </p:spPr>
        <p:txBody>
          <a:bodyPr wrap="square" rtlCol="0">
            <a:spAutoFit/>
          </a:bodyPr>
          <a:lstStyle/>
          <a:p>
            <a:r>
              <a:rPr lang="pt-PT" b="1" dirty="0"/>
              <a:t>A</a:t>
            </a:r>
            <a:endParaRPr lang="en-US" b="1" dirty="0"/>
          </a:p>
        </p:txBody>
      </p:sp>
      <p:grpSp>
        <p:nvGrpSpPr>
          <p:cNvPr id="14" name="Group 13">
            <a:extLst>
              <a:ext uri="{FF2B5EF4-FFF2-40B4-BE49-F238E27FC236}">
                <a16:creationId xmlns:a16="http://schemas.microsoft.com/office/drawing/2014/main" id="{6444F5F7-A663-89E5-0C96-F619B62FB3FE}"/>
              </a:ext>
            </a:extLst>
          </p:cNvPr>
          <p:cNvGrpSpPr/>
          <p:nvPr/>
        </p:nvGrpSpPr>
        <p:grpSpPr>
          <a:xfrm>
            <a:off x="141464" y="5680320"/>
            <a:ext cx="2135775" cy="3451960"/>
            <a:chOff x="216222" y="5680320"/>
            <a:chExt cx="2135775" cy="3451960"/>
          </a:xfrm>
        </p:grpSpPr>
        <p:pic>
          <p:nvPicPr>
            <p:cNvPr id="23" name="Picture 22">
              <a:extLst>
                <a:ext uri="{FF2B5EF4-FFF2-40B4-BE49-F238E27FC236}">
                  <a16:creationId xmlns:a16="http://schemas.microsoft.com/office/drawing/2014/main" id="{0CA7C4FB-3C1E-4688-A409-BC2A0EFC3A3C}"/>
                </a:ext>
              </a:extLst>
            </p:cNvPr>
            <p:cNvPicPr>
              <a:picLocks noChangeAspect="1"/>
            </p:cNvPicPr>
            <p:nvPr/>
          </p:nvPicPr>
          <p:blipFill>
            <a:blip r:embed="rId20"/>
            <a:stretch>
              <a:fillRect/>
            </a:stretch>
          </p:blipFill>
          <p:spPr>
            <a:xfrm>
              <a:off x="223494" y="7059962"/>
              <a:ext cx="1080000" cy="1034043"/>
            </a:xfrm>
            <a:prstGeom prst="rect">
              <a:avLst/>
            </a:prstGeom>
          </p:spPr>
        </p:pic>
        <p:pic>
          <p:nvPicPr>
            <p:cNvPr id="25" name="Picture 24">
              <a:extLst>
                <a:ext uri="{FF2B5EF4-FFF2-40B4-BE49-F238E27FC236}">
                  <a16:creationId xmlns:a16="http://schemas.microsoft.com/office/drawing/2014/main" id="{B9BB3242-7EDD-4C73-8C8B-95F6B3BD62D5}"/>
                </a:ext>
              </a:extLst>
            </p:cNvPr>
            <p:cNvPicPr>
              <a:picLocks noChangeAspect="1"/>
            </p:cNvPicPr>
            <p:nvPr/>
          </p:nvPicPr>
          <p:blipFill>
            <a:blip r:embed="rId21"/>
            <a:stretch>
              <a:fillRect/>
            </a:stretch>
          </p:blipFill>
          <p:spPr>
            <a:xfrm>
              <a:off x="216222" y="6026504"/>
              <a:ext cx="1080000" cy="1045067"/>
            </a:xfrm>
            <a:prstGeom prst="rect">
              <a:avLst/>
            </a:prstGeom>
          </p:spPr>
        </p:pic>
        <p:pic>
          <p:nvPicPr>
            <p:cNvPr id="30" name="Picture 29">
              <a:extLst>
                <a:ext uri="{FF2B5EF4-FFF2-40B4-BE49-F238E27FC236}">
                  <a16:creationId xmlns:a16="http://schemas.microsoft.com/office/drawing/2014/main" id="{C5D1FF7C-40D4-4865-9D06-ACD898458441}"/>
                </a:ext>
              </a:extLst>
            </p:cNvPr>
            <p:cNvPicPr>
              <a:picLocks noChangeAspect="1"/>
            </p:cNvPicPr>
            <p:nvPr/>
          </p:nvPicPr>
          <p:blipFill>
            <a:blip r:embed="rId22"/>
            <a:stretch>
              <a:fillRect/>
            </a:stretch>
          </p:blipFill>
          <p:spPr>
            <a:xfrm>
              <a:off x="1271997" y="6044871"/>
              <a:ext cx="1080000" cy="1077000"/>
            </a:xfrm>
            <a:prstGeom prst="rect">
              <a:avLst/>
            </a:prstGeom>
          </p:spPr>
        </p:pic>
        <p:pic>
          <p:nvPicPr>
            <p:cNvPr id="31" name="Picture 30">
              <a:extLst>
                <a:ext uri="{FF2B5EF4-FFF2-40B4-BE49-F238E27FC236}">
                  <a16:creationId xmlns:a16="http://schemas.microsoft.com/office/drawing/2014/main" id="{5B2ABA97-38A6-4424-86B3-657C81BDD7E3}"/>
                </a:ext>
              </a:extLst>
            </p:cNvPr>
            <p:cNvPicPr>
              <a:picLocks noChangeAspect="1"/>
            </p:cNvPicPr>
            <p:nvPr/>
          </p:nvPicPr>
          <p:blipFill>
            <a:blip r:embed="rId23"/>
            <a:stretch>
              <a:fillRect/>
            </a:stretch>
          </p:blipFill>
          <p:spPr>
            <a:xfrm>
              <a:off x="1244264" y="7083900"/>
              <a:ext cx="1080000" cy="1031170"/>
            </a:xfrm>
            <a:prstGeom prst="rect">
              <a:avLst/>
            </a:prstGeom>
          </p:spPr>
        </p:pic>
        <p:pic>
          <p:nvPicPr>
            <p:cNvPr id="32" name="Picture 31">
              <a:extLst>
                <a:ext uri="{FF2B5EF4-FFF2-40B4-BE49-F238E27FC236}">
                  <a16:creationId xmlns:a16="http://schemas.microsoft.com/office/drawing/2014/main" id="{5563D0D7-AF86-41D2-89E4-6030C9B77B3A}"/>
                </a:ext>
              </a:extLst>
            </p:cNvPr>
            <p:cNvPicPr>
              <a:picLocks noChangeAspect="1"/>
            </p:cNvPicPr>
            <p:nvPr/>
          </p:nvPicPr>
          <p:blipFill>
            <a:blip r:embed="rId24"/>
            <a:stretch>
              <a:fillRect/>
            </a:stretch>
          </p:blipFill>
          <p:spPr>
            <a:xfrm>
              <a:off x="216222" y="8025711"/>
              <a:ext cx="1080000" cy="1105851"/>
            </a:xfrm>
            <a:prstGeom prst="rect">
              <a:avLst/>
            </a:prstGeom>
          </p:spPr>
        </p:pic>
        <p:pic>
          <p:nvPicPr>
            <p:cNvPr id="4" name="Picture 3">
              <a:extLst>
                <a:ext uri="{FF2B5EF4-FFF2-40B4-BE49-F238E27FC236}">
                  <a16:creationId xmlns:a16="http://schemas.microsoft.com/office/drawing/2014/main" id="{3B7A5955-69EE-48C8-B037-FD416325EA2E}"/>
                </a:ext>
              </a:extLst>
            </p:cNvPr>
            <p:cNvPicPr>
              <a:picLocks noChangeAspect="1"/>
            </p:cNvPicPr>
            <p:nvPr/>
          </p:nvPicPr>
          <p:blipFill>
            <a:blip r:embed="rId25"/>
            <a:stretch>
              <a:fillRect/>
            </a:stretch>
          </p:blipFill>
          <p:spPr>
            <a:xfrm>
              <a:off x="1216531" y="8099080"/>
              <a:ext cx="1076250" cy="1033200"/>
            </a:xfrm>
            <a:prstGeom prst="rect">
              <a:avLst/>
            </a:prstGeom>
          </p:spPr>
        </p:pic>
        <p:sp>
          <p:nvSpPr>
            <p:cNvPr id="11" name="CaixaDeTexto 16">
              <a:extLst>
                <a:ext uri="{FF2B5EF4-FFF2-40B4-BE49-F238E27FC236}">
                  <a16:creationId xmlns:a16="http://schemas.microsoft.com/office/drawing/2014/main" id="{7A075686-E725-FEFB-29F7-0FD8CF2316B5}"/>
                </a:ext>
              </a:extLst>
            </p:cNvPr>
            <p:cNvSpPr txBox="1"/>
            <p:nvPr/>
          </p:nvSpPr>
          <p:spPr>
            <a:xfrm>
              <a:off x="724667" y="5680320"/>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grpSp>
      <p:grpSp>
        <p:nvGrpSpPr>
          <p:cNvPr id="15" name="Group 14">
            <a:extLst>
              <a:ext uri="{FF2B5EF4-FFF2-40B4-BE49-F238E27FC236}">
                <a16:creationId xmlns:a16="http://schemas.microsoft.com/office/drawing/2014/main" id="{94797B49-3130-37A2-3C7A-5561FA275A7F}"/>
              </a:ext>
            </a:extLst>
          </p:cNvPr>
          <p:cNvGrpSpPr/>
          <p:nvPr/>
        </p:nvGrpSpPr>
        <p:grpSpPr>
          <a:xfrm>
            <a:off x="2418703" y="5682562"/>
            <a:ext cx="1990506" cy="1420437"/>
            <a:chOff x="2344725" y="5682562"/>
            <a:chExt cx="1990506" cy="1420437"/>
          </a:xfrm>
        </p:grpSpPr>
        <p:pic>
          <p:nvPicPr>
            <p:cNvPr id="27" name="Picture 26">
              <a:extLst>
                <a:ext uri="{FF2B5EF4-FFF2-40B4-BE49-F238E27FC236}">
                  <a16:creationId xmlns:a16="http://schemas.microsoft.com/office/drawing/2014/main" id="{D6BB038C-DC01-4910-BD4D-B0680C3DF071}"/>
                </a:ext>
              </a:extLst>
            </p:cNvPr>
            <p:cNvPicPr>
              <a:picLocks noChangeAspect="1"/>
            </p:cNvPicPr>
            <p:nvPr/>
          </p:nvPicPr>
          <p:blipFill>
            <a:blip r:embed="rId26"/>
            <a:stretch>
              <a:fillRect/>
            </a:stretch>
          </p:blipFill>
          <p:spPr>
            <a:xfrm>
              <a:off x="2344725" y="6040480"/>
              <a:ext cx="1080000" cy="1056458"/>
            </a:xfrm>
            <a:prstGeom prst="rect">
              <a:avLst/>
            </a:prstGeom>
          </p:spPr>
        </p:pic>
        <p:pic>
          <p:nvPicPr>
            <p:cNvPr id="29" name="Picture 28">
              <a:extLst>
                <a:ext uri="{FF2B5EF4-FFF2-40B4-BE49-F238E27FC236}">
                  <a16:creationId xmlns:a16="http://schemas.microsoft.com/office/drawing/2014/main" id="{E3D9F316-26F6-481B-AC95-FF83E920BB6D}"/>
                </a:ext>
              </a:extLst>
            </p:cNvPr>
            <p:cNvPicPr>
              <a:picLocks noChangeAspect="1"/>
            </p:cNvPicPr>
            <p:nvPr/>
          </p:nvPicPr>
          <p:blipFill>
            <a:blip r:embed="rId27"/>
            <a:stretch>
              <a:fillRect/>
            </a:stretch>
          </p:blipFill>
          <p:spPr>
            <a:xfrm>
              <a:off x="3255231" y="6025999"/>
              <a:ext cx="1080000" cy="1077000"/>
            </a:xfrm>
            <a:prstGeom prst="rect">
              <a:avLst/>
            </a:prstGeom>
          </p:spPr>
        </p:pic>
        <p:sp>
          <p:nvSpPr>
            <p:cNvPr id="12" name="CaixaDeTexto 16">
              <a:extLst>
                <a:ext uri="{FF2B5EF4-FFF2-40B4-BE49-F238E27FC236}">
                  <a16:creationId xmlns:a16="http://schemas.microsoft.com/office/drawing/2014/main" id="{6396CE31-C1AB-6E64-AC16-3566ACEBBD79}"/>
                </a:ext>
              </a:extLst>
            </p:cNvPr>
            <p:cNvSpPr txBox="1"/>
            <p:nvPr/>
          </p:nvSpPr>
          <p:spPr>
            <a:xfrm>
              <a:off x="2763367" y="5682562"/>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grpSp>
      <p:grpSp>
        <p:nvGrpSpPr>
          <p:cNvPr id="16" name="Group 15">
            <a:extLst>
              <a:ext uri="{FF2B5EF4-FFF2-40B4-BE49-F238E27FC236}">
                <a16:creationId xmlns:a16="http://schemas.microsoft.com/office/drawing/2014/main" id="{0E479251-754A-702D-BBB5-D9B58DC88C10}"/>
              </a:ext>
            </a:extLst>
          </p:cNvPr>
          <p:cNvGrpSpPr/>
          <p:nvPr/>
        </p:nvGrpSpPr>
        <p:grpSpPr>
          <a:xfrm>
            <a:off x="4550673" y="5679944"/>
            <a:ext cx="2165862" cy="2441257"/>
            <a:chOff x="4341771" y="5679944"/>
            <a:chExt cx="2165862" cy="2441257"/>
          </a:xfrm>
        </p:grpSpPr>
        <p:pic>
          <p:nvPicPr>
            <p:cNvPr id="33" name="Picture 32">
              <a:extLst>
                <a:ext uri="{FF2B5EF4-FFF2-40B4-BE49-F238E27FC236}">
                  <a16:creationId xmlns:a16="http://schemas.microsoft.com/office/drawing/2014/main" id="{A6387DDE-DCEF-4AA9-8E0A-E328A841812B}"/>
                </a:ext>
              </a:extLst>
            </p:cNvPr>
            <p:cNvPicPr>
              <a:picLocks noChangeAspect="1"/>
            </p:cNvPicPr>
            <p:nvPr/>
          </p:nvPicPr>
          <p:blipFill>
            <a:blip r:embed="rId28"/>
            <a:stretch>
              <a:fillRect/>
            </a:stretch>
          </p:blipFill>
          <p:spPr>
            <a:xfrm>
              <a:off x="4341771" y="6030955"/>
              <a:ext cx="1080000" cy="1031170"/>
            </a:xfrm>
            <a:prstGeom prst="rect">
              <a:avLst/>
            </a:prstGeom>
          </p:spPr>
        </p:pic>
        <p:pic>
          <p:nvPicPr>
            <p:cNvPr id="34" name="Picture 33">
              <a:extLst>
                <a:ext uri="{FF2B5EF4-FFF2-40B4-BE49-F238E27FC236}">
                  <a16:creationId xmlns:a16="http://schemas.microsoft.com/office/drawing/2014/main" id="{21EBA583-1673-44B4-AF93-72D498EFB80F}"/>
                </a:ext>
              </a:extLst>
            </p:cNvPr>
            <p:cNvPicPr>
              <a:picLocks noChangeAspect="1"/>
            </p:cNvPicPr>
            <p:nvPr/>
          </p:nvPicPr>
          <p:blipFill>
            <a:blip r:embed="rId29"/>
            <a:stretch>
              <a:fillRect/>
            </a:stretch>
          </p:blipFill>
          <p:spPr>
            <a:xfrm>
              <a:off x="5421771" y="6025999"/>
              <a:ext cx="1080000" cy="1031170"/>
            </a:xfrm>
            <a:prstGeom prst="rect">
              <a:avLst/>
            </a:prstGeom>
          </p:spPr>
        </p:pic>
        <p:pic>
          <p:nvPicPr>
            <p:cNvPr id="35" name="Picture 34">
              <a:extLst>
                <a:ext uri="{FF2B5EF4-FFF2-40B4-BE49-F238E27FC236}">
                  <a16:creationId xmlns:a16="http://schemas.microsoft.com/office/drawing/2014/main" id="{26F23602-0E4B-4C0B-9619-37E2CC0FB219}"/>
                </a:ext>
              </a:extLst>
            </p:cNvPr>
            <p:cNvPicPr>
              <a:picLocks noChangeAspect="1"/>
            </p:cNvPicPr>
            <p:nvPr/>
          </p:nvPicPr>
          <p:blipFill>
            <a:blip r:embed="rId30"/>
            <a:stretch>
              <a:fillRect/>
            </a:stretch>
          </p:blipFill>
          <p:spPr>
            <a:xfrm>
              <a:off x="4341771" y="7090031"/>
              <a:ext cx="1080000" cy="1031170"/>
            </a:xfrm>
            <a:prstGeom prst="rect">
              <a:avLst/>
            </a:prstGeom>
          </p:spPr>
        </p:pic>
        <p:pic>
          <p:nvPicPr>
            <p:cNvPr id="36" name="Picture 35">
              <a:extLst>
                <a:ext uri="{FF2B5EF4-FFF2-40B4-BE49-F238E27FC236}">
                  <a16:creationId xmlns:a16="http://schemas.microsoft.com/office/drawing/2014/main" id="{9CBA6F50-859C-40FC-8328-86717D72D7C0}"/>
                </a:ext>
              </a:extLst>
            </p:cNvPr>
            <p:cNvPicPr>
              <a:picLocks noChangeAspect="1"/>
            </p:cNvPicPr>
            <p:nvPr/>
          </p:nvPicPr>
          <p:blipFill>
            <a:blip r:embed="rId31"/>
            <a:stretch>
              <a:fillRect/>
            </a:stretch>
          </p:blipFill>
          <p:spPr>
            <a:xfrm>
              <a:off x="5427633" y="7073928"/>
              <a:ext cx="1080000" cy="1031170"/>
            </a:xfrm>
            <a:prstGeom prst="rect">
              <a:avLst/>
            </a:prstGeom>
          </p:spPr>
        </p:pic>
        <p:sp>
          <p:nvSpPr>
            <p:cNvPr id="13" name="CaixaDeTexto 16">
              <a:extLst>
                <a:ext uri="{FF2B5EF4-FFF2-40B4-BE49-F238E27FC236}">
                  <a16:creationId xmlns:a16="http://schemas.microsoft.com/office/drawing/2014/main" id="{914E4B12-83A9-561A-862E-86E62AFB4A36}"/>
                </a:ext>
              </a:extLst>
            </p:cNvPr>
            <p:cNvSpPr txBox="1"/>
            <p:nvPr/>
          </p:nvSpPr>
          <p:spPr>
            <a:xfrm>
              <a:off x="4861176" y="5679944"/>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LS174T</a:t>
              </a:r>
            </a:p>
          </p:txBody>
        </p:sp>
      </p:grpSp>
    </p:spTree>
    <p:extLst>
      <p:ext uri="{BB962C8B-B14F-4D97-AF65-F5344CB8AC3E}">
        <p14:creationId xmlns:p14="http://schemas.microsoft.com/office/powerpoint/2010/main" val="1007538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F536CE-D19D-484D-8AC9-7950E89D6B3F}"/>
              </a:ext>
            </a:extLst>
          </p:cNvPr>
          <p:cNvSpPr txBox="1"/>
          <p:nvPr/>
        </p:nvSpPr>
        <p:spPr>
          <a:xfrm>
            <a:off x="-98213" y="-81524"/>
            <a:ext cx="1042465" cy="369332"/>
          </a:xfrm>
          <a:prstGeom prst="rect">
            <a:avLst/>
          </a:prstGeom>
          <a:noFill/>
        </p:spPr>
        <p:txBody>
          <a:bodyPr wrap="none" rtlCol="0">
            <a:spAutoFit/>
          </a:bodyPr>
          <a:lstStyle/>
          <a:p>
            <a:r>
              <a:rPr lang="pt-PT" dirty="0"/>
              <a:t>Figure S7</a:t>
            </a:r>
            <a:endParaRPr lang="en-US" dirty="0"/>
          </a:p>
        </p:txBody>
      </p:sp>
      <p:pic>
        <p:nvPicPr>
          <p:cNvPr id="8" name="Imagem 20">
            <a:extLst>
              <a:ext uri="{FF2B5EF4-FFF2-40B4-BE49-F238E27FC236}">
                <a16:creationId xmlns:a16="http://schemas.microsoft.com/office/drawing/2014/main" id="{32D0BFAD-F969-478C-A794-0B46832A82A9}"/>
              </a:ext>
            </a:extLst>
          </p:cNvPr>
          <p:cNvPicPr>
            <a:picLocks noChangeAspect="1"/>
          </p:cNvPicPr>
          <p:nvPr/>
        </p:nvPicPr>
        <p:blipFill rotWithShape="1">
          <a:blip r:embed="rId2">
            <a:extLst>
              <a:ext uri="{28A0092B-C50C-407E-A947-70E740481C1C}">
                <a14:useLocalDpi xmlns:a14="http://schemas.microsoft.com/office/drawing/2010/main" val="0"/>
              </a:ext>
            </a:extLst>
          </a:blip>
          <a:srcRect l="9685" r="7186"/>
          <a:stretch/>
        </p:blipFill>
        <p:spPr>
          <a:xfrm>
            <a:off x="336884" y="654315"/>
            <a:ext cx="2495805" cy="1986162"/>
          </a:xfrm>
          <a:prstGeom prst="rect">
            <a:avLst/>
          </a:prstGeom>
        </p:spPr>
      </p:pic>
      <p:sp>
        <p:nvSpPr>
          <p:cNvPr id="9" name="CaixaDeTexto 13">
            <a:extLst>
              <a:ext uri="{FF2B5EF4-FFF2-40B4-BE49-F238E27FC236}">
                <a16:creationId xmlns:a16="http://schemas.microsoft.com/office/drawing/2014/main" id="{E73464EE-8D90-4B34-AC19-A085A24F7389}"/>
              </a:ext>
            </a:extLst>
          </p:cNvPr>
          <p:cNvSpPr txBox="1"/>
          <p:nvPr/>
        </p:nvSpPr>
        <p:spPr>
          <a:xfrm>
            <a:off x="-33658" y="187442"/>
            <a:ext cx="336884" cy="369332"/>
          </a:xfrm>
          <a:prstGeom prst="rect">
            <a:avLst/>
          </a:prstGeom>
          <a:noFill/>
        </p:spPr>
        <p:txBody>
          <a:bodyPr wrap="square" rtlCol="0">
            <a:spAutoFit/>
          </a:bodyPr>
          <a:lstStyle/>
          <a:p>
            <a:r>
              <a:rPr lang="en-US" b="1" dirty="0"/>
              <a:t>A</a:t>
            </a:r>
          </a:p>
        </p:txBody>
      </p:sp>
      <p:sp>
        <p:nvSpPr>
          <p:cNvPr id="12" name="CaixaDeTexto 16">
            <a:extLst>
              <a:ext uri="{FF2B5EF4-FFF2-40B4-BE49-F238E27FC236}">
                <a16:creationId xmlns:a16="http://schemas.microsoft.com/office/drawing/2014/main" id="{8DF31BE1-E1E6-43D9-AF9E-FAFB333C4E74}"/>
              </a:ext>
            </a:extLst>
          </p:cNvPr>
          <p:cNvSpPr txBox="1"/>
          <p:nvPr/>
        </p:nvSpPr>
        <p:spPr>
          <a:xfrm>
            <a:off x="0" y="6262265"/>
            <a:ext cx="336884" cy="369332"/>
          </a:xfrm>
          <a:prstGeom prst="rect">
            <a:avLst/>
          </a:prstGeom>
          <a:noFill/>
        </p:spPr>
        <p:txBody>
          <a:bodyPr wrap="square" rtlCol="0">
            <a:spAutoFit/>
          </a:bodyPr>
          <a:lstStyle/>
          <a:p>
            <a:r>
              <a:rPr lang="en-US" b="1" dirty="0"/>
              <a:t>C</a:t>
            </a:r>
          </a:p>
        </p:txBody>
      </p:sp>
      <p:sp>
        <p:nvSpPr>
          <p:cNvPr id="15" name="CaixaDeTexto 30">
            <a:extLst>
              <a:ext uri="{FF2B5EF4-FFF2-40B4-BE49-F238E27FC236}">
                <a16:creationId xmlns:a16="http://schemas.microsoft.com/office/drawing/2014/main" id="{AE05893B-E1A0-4818-BC84-612886D01817}"/>
              </a:ext>
            </a:extLst>
          </p:cNvPr>
          <p:cNvSpPr txBox="1"/>
          <p:nvPr/>
        </p:nvSpPr>
        <p:spPr>
          <a:xfrm>
            <a:off x="-49737" y="2874460"/>
            <a:ext cx="336884" cy="369332"/>
          </a:xfrm>
          <a:prstGeom prst="rect">
            <a:avLst/>
          </a:prstGeom>
          <a:noFill/>
        </p:spPr>
        <p:txBody>
          <a:bodyPr wrap="square" rtlCol="0">
            <a:spAutoFit/>
          </a:bodyPr>
          <a:lstStyle/>
          <a:p>
            <a:r>
              <a:rPr lang="en-US" b="1" dirty="0"/>
              <a:t>B</a:t>
            </a:r>
          </a:p>
        </p:txBody>
      </p:sp>
      <p:pic>
        <p:nvPicPr>
          <p:cNvPr id="18" name="Imagem 22">
            <a:extLst>
              <a:ext uri="{FF2B5EF4-FFF2-40B4-BE49-F238E27FC236}">
                <a16:creationId xmlns:a16="http://schemas.microsoft.com/office/drawing/2014/main" id="{5DC76DAD-731D-4432-A70E-491C0AF9529F}"/>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35387" r="32333"/>
          <a:stretch/>
        </p:blipFill>
        <p:spPr>
          <a:xfrm>
            <a:off x="4211503" y="654315"/>
            <a:ext cx="1414222" cy="1208711"/>
          </a:xfrm>
          <a:prstGeom prst="rect">
            <a:avLst/>
          </a:prstGeom>
        </p:spPr>
      </p:pic>
      <p:pic>
        <p:nvPicPr>
          <p:cNvPr id="19" name="Imagem 34">
            <a:extLst>
              <a:ext uri="{FF2B5EF4-FFF2-40B4-BE49-F238E27FC236}">
                <a16:creationId xmlns:a16="http://schemas.microsoft.com/office/drawing/2014/main" id="{5937432D-8BD5-42A6-8917-7F8ACA2A78D8}"/>
              </a:ext>
            </a:extLst>
          </p:cNvPr>
          <p:cNvPicPr>
            <a:picLocks noChangeAspect="1"/>
          </p:cNvPicPr>
          <p:nvPr/>
        </p:nvPicPr>
        <p:blipFill rotWithShape="1">
          <a:blip r:embed="rId4">
            <a:grayscl/>
            <a:extLst>
              <a:ext uri="{28A0092B-C50C-407E-A947-70E740481C1C}">
                <a14:useLocalDpi xmlns:a14="http://schemas.microsoft.com/office/drawing/2010/main" val="0"/>
              </a:ext>
            </a:extLst>
          </a:blip>
          <a:srcRect l="33524" r="27880"/>
          <a:stretch/>
        </p:blipFill>
        <p:spPr>
          <a:xfrm>
            <a:off x="528686" y="6735624"/>
            <a:ext cx="1953366" cy="1946535"/>
          </a:xfrm>
          <a:prstGeom prst="rect">
            <a:avLst/>
          </a:prstGeom>
        </p:spPr>
      </p:pic>
      <p:pic>
        <p:nvPicPr>
          <p:cNvPr id="20" name="Imagem 35">
            <a:extLst>
              <a:ext uri="{FF2B5EF4-FFF2-40B4-BE49-F238E27FC236}">
                <a16:creationId xmlns:a16="http://schemas.microsoft.com/office/drawing/2014/main" id="{BD052AA7-B05D-4BB3-8555-63CA6AC063FF}"/>
              </a:ext>
            </a:extLst>
          </p:cNvPr>
          <p:cNvPicPr>
            <a:picLocks noChangeAspect="1"/>
          </p:cNvPicPr>
          <p:nvPr/>
        </p:nvPicPr>
        <p:blipFill rotWithShape="1">
          <a:blip r:embed="rId5">
            <a:grayscl/>
            <a:extLst>
              <a:ext uri="{28A0092B-C50C-407E-A947-70E740481C1C}">
                <a14:useLocalDpi xmlns:a14="http://schemas.microsoft.com/office/drawing/2010/main" val="0"/>
              </a:ext>
            </a:extLst>
          </a:blip>
          <a:srcRect l="28070" r="25614"/>
          <a:stretch/>
        </p:blipFill>
        <p:spPr>
          <a:xfrm>
            <a:off x="3859905" y="6735624"/>
            <a:ext cx="2167516" cy="2068740"/>
          </a:xfrm>
          <a:prstGeom prst="rect">
            <a:avLst/>
          </a:prstGeom>
        </p:spPr>
      </p:pic>
      <p:sp>
        <p:nvSpPr>
          <p:cNvPr id="21" name="CaixaDeTexto 36">
            <a:extLst>
              <a:ext uri="{FF2B5EF4-FFF2-40B4-BE49-F238E27FC236}">
                <a16:creationId xmlns:a16="http://schemas.microsoft.com/office/drawing/2014/main" id="{120206D4-217B-4E4E-942A-7F9452006131}"/>
              </a:ext>
            </a:extLst>
          </p:cNvPr>
          <p:cNvSpPr txBox="1"/>
          <p:nvPr/>
        </p:nvSpPr>
        <p:spPr>
          <a:xfrm>
            <a:off x="0" y="8813535"/>
            <a:ext cx="6858000" cy="1061829"/>
          </a:xfrm>
          <a:prstGeom prst="rect">
            <a:avLst/>
          </a:prstGeom>
          <a:noFill/>
        </p:spPr>
        <p:txBody>
          <a:bodyPr wrap="square" rtlCol="0">
            <a:spAutoFit/>
          </a:bodyPr>
          <a:lstStyle/>
          <a:p>
            <a:pPr algn="just"/>
            <a:r>
              <a:rPr lang="en-US" sz="900" b="1" dirty="0">
                <a:latin typeface="Arial" panose="020B0604020202020204" pitchFamily="34" charset="0"/>
                <a:cs typeface="Arial" panose="020B0604020202020204" pitchFamily="34" charset="0"/>
              </a:rPr>
              <a:t>Figure S7</a:t>
            </a:r>
            <a:r>
              <a:rPr lang="en-US" sz="900" dirty="0">
                <a:latin typeface="Arial" panose="020B0604020202020204" pitchFamily="34" charset="0"/>
                <a:cs typeface="Arial" panose="020B0604020202020204" pitchFamily="34" charset="0"/>
              </a:rPr>
              <a:t>. Networks of up- or down-regulated proteins in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versus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HCT116, SW480 and LS174T.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String networks of up- and down-regulated proteins identified in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HCT116 cells; red and blue protein networks in the up-regulated proteins represent nucleosome and mRNA splicing clusters, respectively. </a:t>
            </a:r>
            <a:r>
              <a:rPr lang="en-US" sz="900" b="1" dirty="0">
                <a:latin typeface="Arial" panose="020B0604020202020204" pitchFamily="34" charset="0"/>
                <a:cs typeface="Arial" panose="020B0604020202020204" pitchFamily="34" charset="0"/>
              </a:rPr>
              <a:t>B</a:t>
            </a:r>
            <a:r>
              <a:rPr lang="en-US" sz="900" dirty="0">
                <a:latin typeface="Arial" panose="020B0604020202020204" pitchFamily="34" charset="0"/>
                <a:cs typeface="Arial" panose="020B0604020202020204" pitchFamily="34" charset="0"/>
              </a:rPr>
              <a:t> String networks of up- and down-regulated proteins identified in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SW480 cells; red network represent nucleosome cluster; the red network of down-regulated proteins represent chromosome a condensation cluster. </a:t>
            </a:r>
            <a:r>
              <a:rPr lang="en-US" sz="900" b="1" dirty="0">
                <a:latin typeface="Arial" panose="020B0604020202020204" pitchFamily="34" charset="0"/>
                <a:cs typeface="Arial" panose="020B0604020202020204" pitchFamily="34" charset="0"/>
              </a:rPr>
              <a:t>C</a:t>
            </a:r>
            <a:r>
              <a:rPr lang="en-US" sz="900" dirty="0">
                <a:latin typeface="Arial" panose="020B0604020202020204" pitchFamily="34" charset="0"/>
                <a:cs typeface="Arial" panose="020B0604020202020204" pitchFamily="34" charset="0"/>
              </a:rPr>
              <a:t> Up- and down-regulated proteins found in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LS174T cells did not form any specific cluster. Up and down-regulated proteins were considered with p-value ≤0.05 and fold-change ≥2. Protein data was uploaded to STRING and networks predicted with high confidence (0.7). </a:t>
            </a:r>
          </a:p>
        </p:txBody>
      </p:sp>
      <p:pic>
        <p:nvPicPr>
          <p:cNvPr id="22" name="Imagem 4">
            <a:extLst>
              <a:ext uri="{FF2B5EF4-FFF2-40B4-BE49-F238E27FC236}">
                <a16:creationId xmlns:a16="http://schemas.microsoft.com/office/drawing/2014/main" id="{C97C42DF-58AA-404B-A04A-76687ECE00C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21400" y="3289768"/>
            <a:ext cx="2646948" cy="2913760"/>
          </a:xfrm>
          <a:prstGeom prst="rect">
            <a:avLst/>
          </a:prstGeom>
        </p:spPr>
      </p:pic>
      <p:pic>
        <p:nvPicPr>
          <p:cNvPr id="23" name="Imagem 1">
            <a:extLst>
              <a:ext uri="{FF2B5EF4-FFF2-40B4-BE49-F238E27FC236}">
                <a16:creationId xmlns:a16="http://schemas.microsoft.com/office/drawing/2014/main" id="{7473F480-DC6A-4AC3-A066-9E0029D100AB}"/>
              </a:ext>
            </a:extLst>
          </p:cNvPr>
          <p:cNvPicPr>
            <a:picLocks noChangeAspect="1"/>
          </p:cNvPicPr>
          <p:nvPr/>
        </p:nvPicPr>
        <p:blipFill rotWithShape="1">
          <a:blip r:embed="rId7">
            <a:extLst>
              <a:ext uri="{28A0092B-C50C-407E-A947-70E740481C1C}">
                <a14:useLocalDpi xmlns:a14="http://schemas.microsoft.com/office/drawing/2010/main" val="0"/>
              </a:ext>
            </a:extLst>
          </a:blip>
          <a:srcRect l="21739" r="16246"/>
          <a:stretch/>
        </p:blipFill>
        <p:spPr>
          <a:xfrm>
            <a:off x="257468" y="3287439"/>
            <a:ext cx="2495805" cy="2164813"/>
          </a:xfrm>
          <a:prstGeom prst="rect">
            <a:avLst/>
          </a:prstGeom>
        </p:spPr>
      </p:pic>
      <p:sp>
        <p:nvSpPr>
          <p:cNvPr id="2" name="CaixaDeTexto 23">
            <a:extLst>
              <a:ext uri="{FF2B5EF4-FFF2-40B4-BE49-F238E27FC236}">
                <a16:creationId xmlns:a16="http://schemas.microsoft.com/office/drawing/2014/main" id="{18835578-47F2-30C4-5A7D-157896F73DB6}"/>
              </a:ext>
            </a:extLst>
          </p:cNvPr>
          <p:cNvSpPr txBox="1"/>
          <p:nvPr/>
        </p:nvSpPr>
        <p:spPr>
          <a:xfrm>
            <a:off x="851415" y="351537"/>
            <a:ext cx="1466741" cy="307777"/>
          </a:xfrm>
          <a:prstGeom prst="rect">
            <a:avLst/>
          </a:prstGeom>
          <a:noFill/>
        </p:spPr>
        <p:txBody>
          <a:bodyPr wrap="square" rtlCol="0">
            <a:spAutoFit/>
          </a:bodyPr>
          <a:lstStyle/>
          <a:p>
            <a:pPr algn="ctr"/>
            <a:r>
              <a:rPr lang="en-US" sz="1400" b="1" dirty="0"/>
              <a:t>Up-regulated</a:t>
            </a:r>
          </a:p>
        </p:txBody>
      </p:sp>
      <p:sp>
        <p:nvSpPr>
          <p:cNvPr id="3" name="CaixaDeTexto 23">
            <a:extLst>
              <a:ext uri="{FF2B5EF4-FFF2-40B4-BE49-F238E27FC236}">
                <a16:creationId xmlns:a16="http://schemas.microsoft.com/office/drawing/2014/main" id="{AED37880-07B7-86CF-10BC-8FF8C66FEF51}"/>
              </a:ext>
            </a:extLst>
          </p:cNvPr>
          <p:cNvSpPr txBox="1"/>
          <p:nvPr/>
        </p:nvSpPr>
        <p:spPr>
          <a:xfrm>
            <a:off x="4185243" y="351537"/>
            <a:ext cx="1466741" cy="307777"/>
          </a:xfrm>
          <a:prstGeom prst="rect">
            <a:avLst/>
          </a:prstGeom>
          <a:noFill/>
        </p:spPr>
        <p:txBody>
          <a:bodyPr wrap="square" rtlCol="0">
            <a:spAutoFit/>
          </a:bodyPr>
          <a:lstStyle/>
          <a:p>
            <a:pPr algn="ctr"/>
            <a:r>
              <a:rPr lang="en-US" sz="1400" b="1" dirty="0"/>
              <a:t>Down-regulated</a:t>
            </a:r>
          </a:p>
        </p:txBody>
      </p:sp>
      <p:sp>
        <p:nvSpPr>
          <p:cNvPr id="5" name="CaixaDeTexto 23">
            <a:extLst>
              <a:ext uri="{FF2B5EF4-FFF2-40B4-BE49-F238E27FC236}">
                <a16:creationId xmlns:a16="http://schemas.microsoft.com/office/drawing/2014/main" id="{C2C04C5A-C820-463E-306D-F99183012F11}"/>
              </a:ext>
            </a:extLst>
          </p:cNvPr>
          <p:cNvSpPr txBox="1"/>
          <p:nvPr/>
        </p:nvSpPr>
        <p:spPr>
          <a:xfrm>
            <a:off x="771999" y="3026869"/>
            <a:ext cx="1466741" cy="307777"/>
          </a:xfrm>
          <a:prstGeom prst="rect">
            <a:avLst/>
          </a:prstGeom>
          <a:noFill/>
        </p:spPr>
        <p:txBody>
          <a:bodyPr wrap="square" rtlCol="0">
            <a:spAutoFit/>
          </a:bodyPr>
          <a:lstStyle/>
          <a:p>
            <a:pPr algn="ctr"/>
            <a:r>
              <a:rPr lang="en-US" sz="1400" b="1" dirty="0"/>
              <a:t>Up-regulated</a:t>
            </a:r>
          </a:p>
        </p:txBody>
      </p:sp>
      <p:sp>
        <p:nvSpPr>
          <p:cNvPr id="24" name="CaixaDeTexto 23">
            <a:extLst>
              <a:ext uri="{FF2B5EF4-FFF2-40B4-BE49-F238E27FC236}">
                <a16:creationId xmlns:a16="http://schemas.microsoft.com/office/drawing/2014/main" id="{5A1761A5-427E-B2CB-1CD6-891F2C6B733C}"/>
              </a:ext>
            </a:extLst>
          </p:cNvPr>
          <p:cNvSpPr txBox="1"/>
          <p:nvPr/>
        </p:nvSpPr>
        <p:spPr>
          <a:xfrm>
            <a:off x="4211503" y="2973401"/>
            <a:ext cx="1466741" cy="307777"/>
          </a:xfrm>
          <a:prstGeom prst="rect">
            <a:avLst/>
          </a:prstGeom>
          <a:noFill/>
        </p:spPr>
        <p:txBody>
          <a:bodyPr wrap="square" rtlCol="0">
            <a:spAutoFit/>
          </a:bodyPr>
          <a:lstStyle/>
          <a:p>
            <a:pPr algn="ctr"/>
            <a:r>
              <a:rPr lang="en-US" sz="1400" b="1" dirty="0"/>
              <a:t>Down-regulated</a:t>
            </a:r>
          </a:p>
        </p:txBody>
      </p:sp>
      <p:sp>
        <p:nvSpPr>
          <p:cNvPr id="25" name="CaixaDeTexto 23">
            <a:extLst>
              <a:ext uri="{FF2B5EF4-FFF2-40B4-BE49-F238E27FC236}">
                <a16:creationId xmlns:a16="http://schemas.microsoft.com/office/drawing/2014/main" id="{5EB16819-0FC6-0443-926B-0C90332C7400}"/>
              </a:ext>
            </a:extLst>
          </p:cNvPr>
          <p:cNvSpPr txBox="1"/>
          <p:nvPr/>
        </p:nvSpPr>
        <p:spPr>
          <a:xfrm>
            <a:off x="771999" y="6436527"/>
            <a:ext cx="1466741" cy="307777"/>
          </a:xfrm>
          <a:prstGeom prst="rect">
            <a:avLst/>
          </a:prstGeom>
          <a:noFill/>
        </p:spPr>
        <p:txBody>
          <a:bodyPr wrap="square" rtlCol="0">
            <a:spAutoFit/>
          </a:bodyPr>
          <a:lstStyle/>
          <a:p>
            <a:pPr algn="ctr"/>
            <a:r>
              <a:rPr lang="en-US" sz="1400" b="1" dirty="0"/>
              <a:t>Up-regulated</a:t>
            </a:r>
          </a:p>
        </p:txBody>
      </p:sp>
      <p:sp>
        <p:nvSpPr>
          <p:cNvPr id="26" name="CaixaDeTexto 23">
            <a:extLst>
              <a:ext uri="{FF2B5EF4-FFF2-40B4-BE49-F238E27FC236}">
                <a16:creationId xmlns:a16="http://schemas.microsoft.com/office/drawing/2014/main" id="{7E9B04AE-848D-9868-C0A0-8564E8AF61F4}"/>
              </a:ext>
            </a:extLst>
          </p:cNvPr>
          <p:cNvSpPr txBox="1"/>
          <p:nvPr/>
        </p:nvSpPr>
        <p:spPr>
          <a:xfrm>
            <a:off x="4185243" y="6400721"/>
            <a:ext cx="1466741" cy="307777"/>
          </a:xfrm>
          <a:prstGeom prst="rect">
            <a:avLst/>
          </a:prstGeom>
          <a:noFill/>
        </p:spPr>
        <p:txBody>
          <a:bodyPr wrap="square" rtlCol="0">
            <a:spAutoFit/>
          </a:bodyPr>
          <a:lstStyle/>
          <a:p>
            <a:pPr algn="ctr"/>
            <a:r>
              <a:rPr lang="en-US" sz="1400" b="1" dirty="0"/>
              <a:t>Down-regulated</a:t>
            </a:r>
          </a:p>
        </p:txBody>
      </p:sp>
    </p:spTree>
    <p:extLst>
      <p:ext uri="{BB962C8B-B14F-4D97-AF65-F5344CB8AC3E}">
        <p14:creationId xmlns:p14="http://schemas.microsoft.com/office/powerpoint/2010/main" val="1347585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713390-41A2-4558-926D-AB2AB4DA22C6}"/>
              </a:ext>
            </a:extLst>
          </p:cNvPr>
          <p:cNvPicPr>
            <a:picLocks noChangeAspect="1"/>
          </p:cNvPicPr>
          <p:nvPr/>
        </p:nvPicPr>
        <p:blipFill>
          <a:blip r:embed="rId3"/>
          <a:stretch>
            <a:fillRect/>
          </a:stretch>
        </p:blipFill>
        <p:spPr>
          <a:xfrm>
            <a:off x="0" y="814113"/>
            <a:ext cx="6858000" cy="3397213"/>
          </a:xfrm>
          <a:prstGeom prst="rect">
            <a:avLst/>
          </a:prstGeom>
        </p:spPr>
      </p:pic>
      <p:sp>
        <p:nvSpPr>
          <p:cNvPr id="7" name="CaixaDeTexto 22">
            <a:extLst>
              <a:ext uri="{FF2B5EF4-FFF2-40B4-BE49-F238E27FC236}">
                <a16:creationId xmlns:a16="http://schemas.microsoft.com/office/drawing/2014/main" id="{D919F8D4-B1FD-4F96-BEAD-04D1C7DFE0B9}"/>
              </a:ext>
            </a:extLst>
          </p:cNvPr>
          <p:cNvSpPr txBox="1"/>
          <p:nvPr/>
        </p:nvSpPr>
        <p:spPr>
          <a:xfrm>
            <a:off x="0" y="569062"/>
            <a:ext cx="336884" cy="369332"/>
          </a:xfrm>
          <a:prstGeom prst="rect">
            <a:avLst/>
          </a:prstGeom>
          <a:noFill/>
        </p:spPr>
        <p:txBody>
          <a:bodyPr wrap="square" rtlCol="0">
            <a:spAutoFit/>
          </a:bodyPr>
          <a:lstStyle/>
          <a:p>
            <a:r>
              <a:rPr lang="en-US" b="1" dirty="0"/>
              <a:t>A</a:t>
            </a:r>
          </a:p>
        </p:txBody>
      </p:sp>
      <p:sp>
        <p:nvSpPr>
          <p:cNvPr id="8" name="CaixaDeTexto 22">
            <a:extLst>
              <a:ext uri="{FF2B5EF4-FFF2-40B4-BE49-F238E27FC236}">
                <a16:creationId xmlns:a16="http://schemas.microsoft.com/office/drawing/2014/main" id="{1B12EE33-C132-4859-95C2-4EAD57E87318}"/>
              </a:ext>
            </a:extLst>
          </p:cNvPr>
          <p:cNvSpPr txBox="1"/>
          <p:nvPr/>
        </p:nvSpPr>
        <p:spPr>
          <a:xfrm>
            <a:off x="-34702" y="4690737"/>
            <a:ext cx="336884" cy="369332"/>
          </a:xfrm>
          <a:prstGeom prst="rect">
            <a:avLst/>
          </a:prstGeom>
          <a:noFill/>
        </p:spPr>
        <p:txBody>
          <a:bodyPr wrap="square" rtlCol="0">
            <a:spAutoFit/>
          </a:bodyPr>
          <a:lstStyle/>
          <a:p>
            <a:r>
              <a:rPr lang="en-US" b="1" dirty="0"/>
              <a:t>B</a:t>
            </a:r>
          </a:p>
        </p:txBody>
      </p:sp>
      <p:pic>
        <p:nvPicPr>
          <p:cNvPr id="23" name="Picture 22">
            <a:extLst>
              <a:ext uri="{FF2B5EF4-FFF2-40B4-BE49-F238E27FC236}">
                <a16:creationId xmlns:a16="http://schemas.microsoft.com/office/drawing/2014/main" id="{0936048B-C7C9-4ABE-B166-6B200E05EC33}"/>
              </a:ext>
            </a:extLst>
          </p:cNvPr>
          <p:cNvPicPr>
            <a:picLocks noChangeAspect="1"/>
          </p:cNvPicPr>
          <p:nvPr/>
        </p:nvPicPr>
        <p:blipFill>
          <a:blip r:embed="rId4"/>
          <a:stretch>
            <a:fillRect/>
          </a:stretch>
        </p:blipFill>
        <p:spPr>
          <a:xfrm>
            <a:off x="0" y="5060069"/>
            <a:ext cx="6858000" cy="3434118"/>
          </a:xfrm>
          <a:prstGeom prst="rect">
            <a:avLst/>
          </a:prstGeom>
        </p:spPr>
      </p:pic>
      <p:sp>
        <p:nvSpPr>
          <p:cNvPr id="6" name="TextBox 5">
            <a:extLst>
              <a:ext uri="{FF2B5EF4-FFF2-40B4-BE49-F238E27FC236}">
                <a16:creationId xmlns:a16="http://schemas.microsoft.com/office/drawing/2014/main" id="{934BC1BC-41EF-40B2-B57E-97A4C890A78E}"/>
              </a:ext>
            </a:extLst>
          </p:cNvPr>
          <p:cNvSpPr txBox="1"/>
          <p:nvPr/>
        </p:nvSpPr>
        <p:spPr>
          <a:xfrm>
            <a:off x="-34702" y="9070220"/>
            <a:ext cx="6858000" cy="507831"/>
          </a:xfrm>
          <a:prstGeom prst="rect">
            <a:avLst/>
          </a:prstGeom>
          <a:noFill/>
        </p:spPr>
        <p:txBody>
          <a:bodyPr wrap="square">
            <a:spAutoFit/>
          </a:bodyPr>
          <a:lstStyle/>
          <a:p>
            <a:pPr algn="just"/>
            <a:r>
              <a:rPr lang="en-US" sz="900" b="1" dirty="0">
                <a:latin typeface="Arial" panose="020B0604020202020204" pitchFamily="34" charset="0"/>
                <a:cs typeface="Arial" panose="020B0604020202020204" pitchFamily="34" charset="0"/>
              </a:rPr>
              <a:t>Figure S8</a:t>
            </a:r>
            <a:r>
              <a:rPr lang="en-US" sz="900" dirty="0">
                <a:latin typeface="Arial" panose="020B0604020202020204" pitchFamily="34" charset="0"/>
                <a:cs typeface="Arial" panose="020B0604020202020204" pitchFamily="34" charset="0"/>
              </a:rPr>
              <a:t>. Histone post-translational modifications (PTM).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Histone 3 PTM identified in HCT116, SW480 and LS174T cell lines in proteomic analysis. (B) Histone 4 PTM identified in HCT116, SW480 and LS174T cell lines in proteomic analysis. Gain or loss was considered taking into account the spectral counts for the peptides that provided evidence for the indicated modifications.</a:t>
            </a:r>
            <a:endParaRPr lang="en-US" sz="900" dirty="0">
              <a:highlight>
                <a:srgbClr val="FFFF00"/>
              </a:highlight>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2AD1989-F33B-432A-A3BF-067F59E39BA2}"/>
              </a:ext>
            </a:extLst>
          </p:cNvPr>
          <p:cNvSpPr txBox="1"/>
          <p:nvPr/>
        </p:nvSpPr>
        <p:spPr>
          <a:xfrm>
            <a:off x="-45576" y="-47508"/>
            <a:ext cx="1042465" cy="369332"/>
          </a:xfrm>
          <a:prstGeom prst="rect">
            <a:avLst/>
          </a:prstGeom>
          <a:noFill/>
        </p:spPr>
        <p:txBody>
          <a:bodyPr wrap="none" rtlCol="0">
            <a:spAutoFit/>
          </a:bodyPr>
          <a:lstStyle/>
          <a:p>
            <a:r>
              <a:rPr lang="pt-PT" dirty="0"/>
              <a:t>Figure S8</a:t>
            </a:r>
            <a:endParaRPr lang="en-US" dirty="0"/>
          </a:p>
        </p:txBody>
      </p:sp>
    </p:spTree>
    <p:extLst>
      <p:ext uri="{BB962C8B-B14F-4D97-AF65-F5344CB8AC3E}">
        <p14:creationId xmlns:p14="http://schemas.microsoft.com/office/powerpoint/2010/main" val="1119575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C70E461-6935-4BE5-BEA3-70B943D8BA9C}"/>
              </a:ext>
            </a:extLst>
          </p:cNvPr>
          <p:cNvSpPr txBox="1"/>
          <p:nvPr/>
        </p:nvSpPr>
        <p:spPr>
          <a:xfrm>
            <a:off x="-76865" y="-75642"/>
            <a:ext cx="1042465" cy="369332"/>
          </a:xfrm>
          <a:prstGeom prst="rect">
            <a:avLst/>
          </a:prstGeom>
          <a:noFill/>
        </p:spPr>
        <p:txBody>
          <a:bodyPr wrap="none" rtlCol="0">
            <a:spAutoFit/>
          </a:bodyPr>
          <a:lstStyle/>
          <a:p>
            <a:r>
              <a:rPr lang="pt-PT" dirty="0"/>
              <a:t>Figure S9</a:t>
            </a:r>
            <a:endParaRPr lang="en-US" dirty="0"/>
          </a:p>
        </p:txBody>
      </p:sp>
      <p:pic>
        <p:nvPicPr>
          <p:cNvPr id="2" name="Picture 1">
            <a:extLst>
              <a:ext uri="{FF2B5EF4-FFF2-40B4-BE49-F238E27FC236}">
                <a16:creationId xmlns:a16="http://schemas.microsoft.com/office/drawing/2014/main" id="{4C0541A2-D4D6-4E36-BD20-F8FC77C52364}"/>
              </a:ext>
            </a:extLst>
          </p:cNvPr>
          <p:cNvPicPr>
            <a:picLocks noChangeAspect="1"/>
          </p:cNvPicPr>
          <p:nvPr/>
        </p:nvPicPr>
        <p:blipFill>
          <a:blip r:embed="rId3"/>
          <a:stretch>
            <a:fillRect/>
          </a:stretch>
        </p:blipFill>
        <p:spPr>
          <a:xfrm>
            <a:off x="4953198" y="911677"/>
            <a:ext cx="1969179" cy="4291956"/>
          </a:xfrm>
          <a:prstGeom prst="rect">
            <a:avLst/>
          </a:prstGeom>
        </p:spPr>
      </p:pic>
      <p:sp>
        <p:nvSpPr>
          <p:cNvPr id="11" name="CaixaDeTexto 22">
            <a:extLst>
              <a:ext uri="{FF2B5EF4-FFF2-40B4-BE49-F238E27FC236}">
                <a16:creationId xmlns:a16="http://schemas.microsoft.com/office/drawing/2014/main" id="{4C4835FB-135C-46B4-990A-D8FB7088127B}"/>
              </a:ext>
            </a:extLst>
          </p:cNvPr>
          <p:cNvSpPr txBox="1"/>
          <p:nvPr/>
        </p:nvSpPr>
        <p:spPr>
          <a:xfrm>
            <a:off x="2644580" y="553043"/>
            <a:ext cx="336884" cy="369332"/>
          </a:xfrm>
          <a:prstGeom prst="rect">
            <a:avLst/>
          </a:prstGeom>
          <a:noFill/>
        </p:spPr>
        <p:txBody>
          <a:bodyPr wrap="square" rtlCol="0">
            <a:spAutoFit/>
          </a:bodyPr>
          <a:lstStyle/>
          <a:p>
            <a:r>
              <a:rPr lang="en-US" b="1" dirty="0"/>
              <a:t>B</a:t>
            </a:r>
          </a:p>
        </p:txBody>
      </p:sp>
      <p:grpSp>
        <p:nvGrpSpPr>
          <p:cNvPr id="4" name="Group 3">
            <a:extLst>
              <a:ext uri="{FF2B5EF4-FFF2-40B4-BE49-F238E27FC236}">
                <a16:creationId xmlns:a16="http://schemas.microsoft.com/office/drawing/2014/main" id="{67AB9EB3-AA3C-DC8A-0B8A-154892E45C0D}"/>
              </a:ext>
            </a:extLst>
          </p:cNvPr>
          <p:cNvGrpSpPr/>
          <p:nvPr/>
        </p:nvGrpSpPr>
        <p:grpSpPr>
          <a:xfrm>
            <a:off x="2789941" y="921817"/>
            <a:ext cx="2181488" cy="7304072"/>
            <a:chOff x="2789941" y="697229"/>
            <a:chExt cx="2181488" cy="7304072"/>
          </a:xfrm>
        </p:grpSpPr>
        <p:pic>
          <p:nvPicPr>
            <p:cNvPr id="19" name="Picture 18">
              <a:extLst>
                <a:ext uri="{FF2B5EF4-FFF2-40B4-BE49-F238E27FC236}">
                  <a16:creationId xmlns:a16="http://schemas.microsoft.com/office/drawing/2014/main" id="{CF45C4F5-9A7A-4736-A42C-C7AC321DAA33}"/>
                </a:ext>
              </a:extLst>
            </p:cNvPr>
            <p:cNvPicPr>
              <a:picLocks noChangeAspect="1"/>
            </p:cNvPicPr>
            <p:nvPr/>
          </p:nvPicPr>
          <p:blipFill>
            <a:blip r:embed="rId4"/>
            <a:stretch>
              <a:fillRect/>
            </a:stretch>
          </p:blipFill>
          <p:spPr>
            <a:xfrm>
              <a:off x="2830553" y="6924301"/>
              <a:ext cx="1080000" cy="1077000"/>
            </a:xfrm>
            <a:prstGeom prst="rect">
              <a:avLst/>
            </a:prstGeom>
          </p:spPr>
        </p:pic>
        <p:sp>
          <p:nvSpPr>
            <p:cNvPr id="12" name="CaixaDeTexto 16">
              <a:extLst>
                <a:ext uri="{FF2B5EF4-FFF2-40B4-BE49-F238E27FC236}">
                  <a16:creationId xmlns:a16="http://schemas.microsoft.com/office/drawing/2014/main" id="{30765CFC-314B-4322-84D0-E73839CD9B05}"/>
                </a:ext>
              </a:extLst>
            </p:cNvPr>
            <p:cNvSpPr txBox="1"/>
            <p:nvPr/>
          </p:nvSpPr>
          <p:spPr>
            <a:xfrm>
              <a:off x="2854021" y="697229"/>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sp>
          <p:nvSpPr>
            <p:cNvPr id="13" name="CaixaDeTexto 16">
              <a:extLst>
                <a:ext uri="{FF2B5EF4-FFF2-40B4-BE49-F238E27FC236}">
                  <a16:creationId xmlns:a16="http://schemas.microsoft.com/office/drawing/2014/main" id="{D18F344D-34B7-4239-9684-6D9284C46A82}"/>
                </a:ext>
              </a:extLst>
            </p:cNvPr>
            <p:cNvSpPr txBox="1"/>
            <p:nvPr/>
          </p:nvSpPr>
          <p:spPr>
            <a:xfrm>
              <a:off x="3941648" y="697229"/>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pic>
          <p:nvPicPr>
            <p:cNvPr id="14" name="Picture 13">
              <a:extLst>
                <a:ext uri="{FF2B5EF4-FFF2-40B4-BE49-F238E27FC236}">
                  <a16:creationId xmlns:a16="http://schemas.microsoft.com/office/drawing/2014/main" id="{782EA1D1-DEC7-4668-9BF2-12EE1B694600}"/>
                </a:ext>
              </a:extLst>
            </p:cNvPr>
            <p:cNvPicPr>
              <a:picLocks noChangeAspect="1"/>
            </p:cNvPicPr>
            <p:nvPr/>
          </p:nvPicPr>
          <p:blipFill>
            <a:blip r:embed="rId5"/>
            <a:stretch>
              <a:fillRect/>
            </a:stretch>
          </p:blipFill>
          <p:spPr>
            <a:xfrm>
              <a:off x="2812135" y="982111"/>
              <a:ext cx="1080000" cy="985315"/>
            </a:xfrm>
            <a:prstGeom prst="rect">
              <a:avLst/>
            </a:prstGeom>
          </p:spPr>
        </p:pic>
        <p:pic>
          <p:nvPicPr>
            <p:cNvPr id="15" name="Picture 14">
              <a:extLst>
                <a:ext uri="{FF2B5EF4-FFF2-40B4-BE49-F238E27FC236}">
                  <a16:creationId xmlns:a16="http://schemas.microsoft.com/office/drawing/2014/main" id="{B93A09EC-268B-4D5D-8606-D99862462EC3}"/>
                </a:ext>
              </a:extLst>
            </p:cNvPr>
            <p:cNvPicPr>
              <a:picLocks noChangeAspect="1"/>
            </p:cNvPicPr>
            <p:nvPr/>
          </p:nvPicPr>
          <p:blipFill>
            <a:blip r:embed="rId6"/>
            <a:stretch>
              <a:fillRect/>
            </a:stretch>
          </p:blipFill>
          <p:spPr>
            <a:xfrm>
              <a:off x="2804929" y="1958998"/>
              <a:ext cx="1080000" cy="1031170"/>
            </a:xfrm>
            <a:prstGeom prst="rect">
              <a:avLst/>
            </a:prstGeom>
          </p:spPr>
        </p:pic>
        <p:pic>
          <p:nvPicPr>
            <p:cNvPr id="16" name="Picture 15">
              <a:extLst>
                <a:ext uri="{FF2B5EF4-FFF2-40B4-BE49-F238E27FC236}">
                  <a16:creationId xmlns:a16="http://schemas.microsoft.com/office/drawing/2014/main" id="{60716C21-13B7-4478-9A7D-CC444624B13D}"/>
                </a:ext>
              </a:extLst>
            </p:cNvPr>
            <p:cNvPicPr>
              <a:picLocks noChangeAspect="1"/>
            </p:cNvPicPr>
            <p:nvPr/>
          </p:nvPicPr>
          <p:blipFill>
            <a:blip r:embed="rId7"/>
            <a:stretch>
              <a:fillRect/>
            </a:stretch>
          </p:blipFill>
          <p:spPr>
            <a:xfrm>
              <a:off x="2813285" y="2981732"/>
              <a:ext cx="1080000" cy="1031170"/>
            </a:xfrm>
            <a:prstGeom prst="rect">
              <a:avLst/>
            </a:prstGeom>
          </p:spPr>
        </p:pic>
        <p:pic>
          <p:nvPicPr>
            <p:cNvPr id="17" name="Picture 16">
              <a:extLst>
                <a:ext uri="{FF2B5EF4-FFF2-40B4-BE49-F238E27FC236}">
                  <a16:creationId xmlns:a16="http://schemas.microsoft.com/office/drawing/2014/main" id="{7B15C7FE-39FD-4BE7-8F9A-5021B0F5E242}"/>
                </a:ext>
              </a:extLst>
            </p:cNvPr>
            <p:cNvPicPr>
              <a:picLocks noChangeAspect="1"/>
            </p:cNvPicPr>
            <p:nvPr/>
          </p:nvPicPr>
          <p:blipFill>
            <a:blip r:embed="rId8"/>
            <a:stretch>
              <a:fillRect/>
            </a:stretch>
          </p:blipFill>
          <p:spPr>
            <a:xfrm>
              <a:off x="2789941" y="4004203"/>
              <a:ext cx="1080000" cy="956489"/>
            </a:xfrm>
            <a:prstGeom prst="rect">
              <a:avLst/>
            </a:prstGeom>
          </p:spPr>
        </p:pic>
        <p:pic>
          <p:nvPicPr>
            <p:cNvPr id="18" name="Picture 17">
              <a:extLst>
                <a:ext uri="{FF2B5EF4-FFF2-40B4-BE49-F238E27FC236}">
                  <a16:creationId xmlns:a16="http://schemas.microsoft.com/office/drawing/2014/main" id="{46CD3D77-2FC5-41F6-8377-F9DC4BB50BD7}"/>
                </a:ext>
              </a:extLst>
            </p:cNvPr>
            <p:cNvPicPr>
              <a:picLocks noChangeAspect="1"/>
            </p:cNvPicPr>
            <p:nvPr/>
          </p:nvPicPr>
          <p:blipFill>
            <a:blip r:embed="rId9"/>
            <a:stretch>
              <a:fillRect/>
            </a:stretch>
          </p:blipFill>
          <p:spPr>
            <a:xfrm>
              <a:off x="2789941" y="4939778"/>
              <a:ext cx="1080000" cy="1031170"/>
            </a:xfrm>
            <a:prstGeom prst="rect">
              <a:avLst/>
            </a:prstGeom>
          </p:spPr>
        </p:pic>
        <p:pic>
          <p:nvPicPr>
            <p:cNvPr id="20" name="Picture 19">
              <a:extLst>
                <a:ext uri="{FF2B5EF4-FFF2-40B4-BE49-F238E27FC236}">
                  <a16:creationId xmlns:a16="http://schemas.microsoft.com/office/drawing/2014/main" id="{D6B9E791-BF16-40B8-BA1A-2E3196526D62}"/>
                </a:ext>
              </a:extLst>
            </p:cNvPr>
            <p:cNvPicPr>
              <a:picLocks noChangeAspect="1"/>
            </p:cNvPicPr>
            <p:nvPr/>
          </p:nvPicPr>
          <p:blipFill>
            <a:blip r:embed="rId10"/>
            <a:stretch>
              <a:fillRect/>
            </a:stretch>
          </p:blipFill>
          <p:spPr>
            <a:xfrm>
              <a:off x="3891429" y="970921"/>
              <a:ext cx="1080000" cy="999000"/>
            </a:xfrm>
            <a:prstGeom prst="rect">
              <a:avLst/>
            </a:prstGeom>
          </p:spPr>
        </p:pic>
        <p:pic>
          <p:nvPicPr>
            <p:cNvPr id="22" name="Picture 21">
              <a:extLst>
                <a:ext uri="{FF2B5EF4-FFF2-40B4-BE49-F238E27FC236}">
                  <a16:creationId xmlns:a16="http://schemas.microsoft.com/office/drawing/2014/main" id="{8CDEDEBA-43A2-4440-B1F4-D44906EF8D16}"/>
                </a:ext>
              </a:extLst>
            </p:cNvPr>
            <p:cNvPicPr>
              <a:picLocks noChangeAspect="1"/>
            </p:cNvPicPr>
            <p:nvPr/>
          </p:nvPicPr>
          <p:blipFill>
            <a:blip r:embed="rId11"/>
            <a:stretch>
              <a:fillRect/>
            </a:stretch>
          </p:blipFill>
          <p:spPr>
            <a:xfrm>
              <a:off x="3838541" y="1954341"/>
              <a:ext cx="1080000" cy="1031170"/>
            </a:xfrm>
            <a:prstGeom prst="rect">
              <a:avLst/>
            </a:prstGeom>
          </p:spPr>
        </p:pic>
        <p:pic>
          <p:nvPicPr>
            <p:cNvPr id="23" name="Picture 22">
              <a:extLst>
                <a:ext uri="{FF2B5EF4-FFF2-40B4-BE49-F238E27FC236}">
                  <a16:creationId xmlns:a16="http://schemas.microsoft.com/office/drawing/2014/main" id="{09DD290C-D68E-4703-A9CA-85BECA396464}"/>
                </a:ext>
              </a:extLst>
            </p:cNvPr>
            <p:cNvPicPr>
              <a:picLocks noChangeAspect="1"/>
            </p:cNvPicPr>
            <p:nvPr/>
          </p:nvPicPr>
          <p:blipFill>
            <a:blip r:embed="rId12"/>
            <a:stretch>
              <a:fillRect/>
            </a:stretch>
          </p:blipFill>
          <p:spPr>
            <a:xfrm>
              <a:off x="3838698" y="2985511"/>
              <a:ext cx="1080000" cy="1031170"/>
            </a:xfrm>
            <a:prstGeom prst="rect">
              <a:avLst/>
            </a:prstGeom>
          </p:spPr>
        </p:pic>
        <p:pic>
          <p:nvPicPr>
            <p:cNvPr id="24" name="Picture 23">
              <a:extLst>
                <a:ext uri="{FF2B5EF4-FFF2-40B4-BE49-F238E27FC236}">
                  <a16:creationId xmlns:a16="http://schemas.microsoft.com/office/drawing/2014/main" id="{6BAF1EAC-B9A4-4226-B34E-1D068F1345E0}"/>
                </a:ext>
              </a:extLst>
            </p:cNvPr>
            <p:cNvPicPr>
              <a:picLocks noChangeAspect="1"/>
            </p:cNvPicPr>
            <p:nvPr/>
          </p:nvPicPr>
          <p:blipFill>
            <a:blip r:embed="rId13"/>
            <a:stretch>
              <a:fillRect/>
            </a:stretch>
          </p:blipFill>
          <p:spPr>
            <a:xfrm>
              <a:off x="3853632" y="4019478"/>
              <a:ext cx="1080000" cy="956489"/>
            </a:xfrm>
            <a:prstGeom prst="rect">
              <a:avLst/>
            </a:prstGeom>
          </p:spPr>
        </p:pic>
        <p:pic>
          <p:nvPicPr>
            <p:cNvPr id="25" name="Picture 24">
              <a:extLst>
                <a:ext uri="{FF2B5EF4-FFF2-40B4-BE49-F238E27FC236}">
                  <a16:creationId xmlns:a16="http://schemas.microsoft.com/office/drawing/2014/main" id="{AB3D1D43-7A64-427C-84BF-BFDCF0A7EC42}"/>
                </a:ext>
              </a:extLst>
            </p:cNvPr>
            <p:cNvPicPr>
              <a:picLocks noChangeAspect="1"/>
            </p:cNvPicPr>
            <p:nvPr/>
          </p:nvPicPr>
          <p:blipFill>
            <a:blip r:embed="rId14"/>
            <a:stretch>
              <a:fillRect/>
            </a:stretch>
          </p:blipFill>
          <p:spPr>
            <a:xfrm>
              <a:off x="3840091" y="4943557"/>
              <a:ext cx="1080000" cy="1031170"/>
            </a:xfrm>
            <a:prstGeom prst="rect">
              <a:avLst/>
            </a:prstGeom>
          </p:spPr>
        </p:pic>
        <p:pic>
          <p:nvPicPr>
            <p:cNvPr id="26" name="Picture 25">
              <a:extLst>
                <a:ext uri="{FF2B5EF4-FFF2-40B4-BE49-F238E27FC236}">
                  <a16:creationId xmlns:a16="http://schemas.microsoft.com/office/drawing/2014/main" id="{1E205436-0AF1-4715-996B-F60413EDE6E6}"/>
                </a:ext>
              </a:extLst>
            </p:cNvPr>
            <p:cNvPicPr>
              <a:picLocks noChangeAspect="1"/>
            </p:cNvPicPr>
            <p:nvPr/>
          </p:nvPicPr>
          <p:blipFill>
            <a:blip r:embed="rId15"/>
            <a:stretch>
              <a:fillRect/>
            </a:stretch>
          </p:blipFill>
          <p:spPr>
            <a:xfrm>
              <a:off x="3838541" y="5936849"/>
              <a:ext cx="1080000" cy="956489"/>
            </a:xfrm>
            <a:prstGeom prst="rect">
              <a:avLst/>
            </a:prstGeom>
          </p:spPr>
        </p:pic>
        <p:pic>
          <p:nvPicPr>
            <p:cNvPr id="27" name="Picture 26">
              <a:extLst>
                <a:ext uri="{FF2B5EF4-FFF2-40B4-BE49-F238E27FC236}">
                  <a16:creationId xmlns:a16="http://schemas.microsoft.com/office/drawing/2014/main" id="{4EA16269-85DE-4C82-B3E6-BA5E6418D054}"/>
                </a:ext>
              </a:extLst>
            </p:cNvPr>
            <p:cNvPicPr>
              <a:picLocks noChangeAspect="1"/>
            </p:cNvPicPr>
            <p:nvPr/>
          </p:nvPicPr>
          <p:blipFill>
            <a:blip r:embed="rId16"/>
            <a:stretch>
              <a:fillRect/>
            </a:stretch>
          </p:blipFill>
          <p:spPr>
            <a:xfrm>
              <a:off x="3884929" y="6924301"/>
              <a:ext cx="1080000" cy="1077000"/>
            </a:xfrm>
            <a:prstGeom prst="rect">
              <a:avLst/>
            </a:prstGeom>
          </p:spPr>
        </p:pic>
      </p:grpSp>
      <p:pic>
        <p:nvPicPr>
          <p:cNvPr id="28" name="Picture 27">
            <a:extLst>
              <a:ext uri="{FF2B5EF4-FFF2-40B4-BE49-F238E27FC236}">
                <a16:creationId xmlns:a16="http://schemas.microsoft.com/office/drawing/2014/main" id="{A61D431F-D7AF-4606-A3F5-D310215DBBE6}"/>
              </a:ext>
            </a:extLst>
          </p:cNvPr>
          <p:cNvPicPr>
            <a:picLocks noChangeAspect="1"/>
          </p:cNvPicPr>
          <p:nvPr/>
        </p:nvPicPr>
        <p:blipFill>
          <a:blip r:embed="rId17"/>
          <a:stretch>
            <a:fillRect/>
          </a:stretch>
        </p:blipFill>
        <p:spPr>
          <a:xfrm>
            <a:off x="-12492" y="904026"/>
            <a:ext cx="2834886" cy="4291956"/>
          </a:xfrm>
          <a:prstGeom prst="rect">
            <a:avLst/>
          </a:prstGeom>
        </p:spPr>
      </p:pic>
      <p:sp>
        <p:nvSpPr>
          <p:cNvPr id="29" name="TextBox 28">
            <a:extLst>
              <a:ext uri="{FF2B5EF4-FFF2-40B4-BE49-F238E27FC236}">
                <a16:creationId xmlns:a16="http://schemas.microsoft.com/office/drawing/2014/main" id="{E8FBFE5C-7524-4F6B-96EA-512E5CA91E4D}"/>
              </a:ext>
            </a:extLst>
          </p:cNvPr>
          <p:cNvSpPr txBox="1"/>
          <p:nvPr/>
        </p:nvSpPr>
        <p:spPr>
          <a:xfrm>
            <a:off x="-10190" y="8460109"/>
            <a:ext cx="6858000" cy="1338828"/>
          </a:xfrm>
          <a:prstGeom prst="rect">
            <a:avLst/>
          </a:prstGeom>
          <a:noFill/>
        </p:spPr>
        <p:txBody>
          <a:bodyPr wrap="square">
            <a:spAutoFit/>
          </a:bodyPr>
          <a:lstStyle/>
          <a:p>
            <a:pPr algn="just"/>
            <a:r>
              <a:rPr lang="en-US" sz="900" b="1" dirty="0">
                <a:latin typeface="Arial" panose="020B0604020202020204" pitchFamily="34" charset="0"/>
                <a:cs typeface="Arial" panose="020B0604020202020204" pitchFamily="34" charset="0"/>
              </a:rPr>
              <a:t>Figure S9</a:t>
            </a:r>
            <a:r>
              <a:rPr lang="en-US" sz="900" dirty="0">
                <a:latin typeface="Arial" panose="020B0604020202020204" pitchFamily="34" charset="0"/>
                <a:cs typeface="Arial" panose="020B0604020202020204" pitchFamily="34" charset="0"/>
              </a:rPr>
              <a:t>. Histone PTM analysis.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Representative western blotting for validation of histone PTM identified in the proteomics data derived from HCT116 and SW480 and of other histone PTM marks. </a:t>
            </a:r>
            <a:r>
              <a:rPr lang="en-US" sz="900" b="1" dirty="0">
                <a:latin typeface="Arial" panose="020B0604020202020204" pitchFamily="34" charset="0"/>
                <a:cs typeface="Arial" panose="020B0604020202020204" pitchFamily="34" charset="0"/>
              </a:rPr>
              <a:t>B</a:t>
            </a:r>
            <a:r>
              <a:rPr lang="en-US" sz="900" dirty="0">
                <a:latin typeface="Arial" panose="020B0604020202020204" pitchFamily="34" charset="0"/>
                <a:cs typeface="Arial" panose="020B0604020202020204" pitchFamily="34" charset="0"/>
              </a:rPr>
              <a:t> Densitometry of western blots was performed on at least three separate experiments. Data is expressed as mean ± SEM. Total protein staining was used to normalize protein expression for core histones fraction. Graphs represent the fold change relative to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condition. Paired t-test or its non-parametric equivalent was used to compare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with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condition; *P≤0,05, **P ≤0,01. </a:t>
            </a:r>
            <a:r>
              <a:rPr lang="en-US" sz="900" b="1" dirty="0">
                <a:latin typeface="Arial" panose="020B0604020202020204" pitchFamily="34" charset="0"/>
                <a:cs typeface="Arial" panose="020B0604020202020204" pitchFamily="34" charset="0"/>
              </a:rPr>
              <a:t>C</a:t>
            </a:r>
            <a:r>
              <a:rPr lang="en-US" sz="900" dirty="0">
                <a:latin typeface="Arial" panose="020B0604020202020204" pitchFamily="34" charset="0"/>
                <a:cs typeface="Arial" panose="020B0604020202020204" pitchFamily="34" charset="0"/>
              </a:rPr>
              <a:t> Representative western blots for validation of histone PTM identified in the proteomics data in LS174T cells and of other histone PTM marks that were analyzed. H3k18ac corresponds to acetylation of lysine 18 in histone H3. H3k27ac corresponds to acetylation of lysine 27 in histone H3. H3k4me3 corresponds to trimethylation of lysine 4 in histone H3. H3k36me3 corresponds to trimethylation of lysine 36 in histone H3. H3k27me3 corresponds to trimethylation of lysine 27 in histone H3. H3 corresponds to Histone H3 without considering any PTM. </a:t>
            </a:r>
          </a:p>
        </p:txBody>
      </p:sp>
      <p:sp>
        <p:nvSpPr>
          <p:cNvPr id="30" name="CaixaDeTexto 22">
            <a:extLst>
              <a:ext uri="{FF2B5EF4-FFF2-40B4-BE49-F238E27FC236}">
                <a16:creationId xmlns:a16="http://schemas.microsoft.com/office/drawing/2014/main" id="{B67599BC-3841-4768-A856-8600E6E9D53A}"/>
              </a:ext>
            </a:extLst>
          </p:cNvPr>
          <p:cNvSpPr txBox="1"/>
          <p:nvPr/>
        </p:nvSpPr>
        <p:spPr>
          <a:xfrm>
            <a:off x="-24271" y="553043"/>
            <a:ext cx="256594" cy="369332"/>
          </a:xfrm>
          <a:prstGeom prst="rect">
            <a:avLst/>
          </a:prstGeom>
          <a:noFill/>
        </p:spPr>
        <p:txBody>
          <a:bodyPr wrap="square" rtlCol="0">
            <a:spAutoFit/>
          </a:bodyPr>
          <a:lstStyle/>
          <a:p>
            <a:r>
              <a:rPr lang="en-US" b="1" dirty="0"/>
              <a:t>A</a:t>
            </a:r>
          </a:p>
        </p:txBody>
      </p:sp>
      <p:sp>
        <p:nvSpPr>
          <p:cNvPr id="31" name="CaixaDeTexto 22">
            <a:extLst>
              <a:ext uri="{FF2B5EF4-FFF2-40B4-BE49-F238E27FC236}">
                <a16:creationId xmlns:a16="http://schemas.microsoft.com/office/drawing/2014/main" id="{A36706D3-5EE1-4FEE-9D7C-E0EFC8E658F2}"/>
              </a:ext>
            </a:extLst>
          </p:cNvPr>
          <p:cNvSpPr txBox="1"/>
          <p:nvPr/>
        </p:nvSpPr>
        <p:spPr>
          <a:xfrm>
            <a:off x="4848374" y="553043"/>
            <a:ext cx="336884" cy="369332"/>
          </a:xfrm>
          <a:prstGeom prst="rect">
            <a:avLst/>
          </a:prstGeom>
          <a:noFill/>
        </p:spPr>
        <p:txBody>
          <a:bodyPr wrap="square" rtlCol="0">
            <a:spAutoFit/>
          </a:bodyPr>
          <a:lstStyle/>
          <a:p>
            <a:r>
              <a:rPr lang="en-US" b="1" dirty="0"/>
              <a:t>C</a:t>
            </a:r>
          </a:p>
        </p:txBody>
      </p:sp>
    </p:spTree>
    <p:extLst>
      <p:ext uri="{BB962C8B-B14F-4D97-AF65-F5344CB8AC3E}">
        <p14:creationId xmlns:p14="http://schemas.microsoft.com/office/powerpoint/2010/main" val="2653352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33B9DF2A-F560-4650-9618-CBEF2DD7867B}"/>
              </a:ext>
            </a:extLst>
          </p:cNvPr>
          <p:cNvGrpSpPr/>
          <p:nvPr/>
        </p:nvGrpSpPr>
        <p:grpSpPr>
          <a:xfrm>
            <a:off x="-42107" y="723416"/>
            <a:ext cx="6900107" cy="5070250"/>
            <a:chOff x="-39569" y="-484"/>
            <a:chExt cx="6900107" cy="5070250"/>
          </a:xfrm>
        </p:grpSpPr>
        <p:sp>
          <p:nvSpPr>
            <p:cNvPr id="4" name="TextBox 3">
              <a:extLst>
                <a:ext uri="{FF2B5EF4-FFF2-40B4-BE49-F238E27FC236}">
                  <a16:creationId xmlns:a16="http://schemas.microsoft.com/office/drawing/2014/main" id="{41FEDF6C-3F26-4478-9C67-73A2050B5EA4}"/>
                </a:ext>
              </a:extLst>
            </p:cNvPr>
            <p:cNvSpPr txBox="1"/>
            <p:nvPr/>
          </p:nvSpPr>
          <p:spPr>
            <a:xfrm>
              <a:off x="4708079" y="0"/>
              <a:ext cx="811441" cy="369332"/>
            </a:xfrm>
            <a:prstGeom prst="rect">
              <a:avLst/>
            </a:prstGeom>
            <a:noFill/>
          </p:spPr>
          <p:txBody>
            <a:bodyPr wrap="none" rtlCol="0">
              <a:spAutoFit/>
            </a:bodyPr>
            <a:lstStyle/>
            <a:p>
              <a:r>
                <a:rPr lang="en-US" dirty="0" err="1"/>
                <a:t>siKRAS</a:t>
              </a:r>
              <a:endParaRPr lang="en-US" dirty="0"/>
            </a:p>
          </p:txBody>
        </p:sp>
        <p:sp>
          <p:nvSpPr>
            <p:cNvPr id="5" name="TextBox 4">
              <a:extLst>
                <a:ext uri="{FF2B5EF4-FFF2-40B4-BE49-F238E27FC236}">
                  <a16:creationId xmlns:a16="http://schemas.microsoft.com/office/drawing/2014/main" id="{14EDC1DA-AE89-4EDA-B113-82854BE18ACC}"/>
                </a:ext>
              </a:extLst>
            </p:cNvPr>
            <p:cNvSpPr txBox="1"/>
            <p:nvPr/>
          </p:nvSpPr>
          <p:spPr>
            <a:xfrm>
              <a:off x="927747" y="0"/>
              <a:ext cx="1020408" cy="369332"/>
            </a:xfrm>
            <a:prstGeom prst="rect">
              <a:avLst/>
            </a:prstGeom>
            <a:noFill/>
          </p:spPr>
          <p:txBody>
            <a:bodyPr wrap="none" rtlCol="0">
              <a:spAutoFit/>
            </a:bodyPr>
            <a:lstStyle/>
            <a:p>
              <a:r>
                <a:rPr lang="en-US" dirty="0" err="1"/>
                <a:t>siControl</a:t>
              </a:r>
              <a:endParaRPr lang="en-US" dirty="0"/>
            </a:p>
          </p:txBody>
        </p:sp>
        <p:pic>
          <p:nvPicPr>
            <p:cNvPr id="6" name="Picture 5">
              <a:extLst>
                <a:ext uri="{FF2B5EF4-FFF2-40B4-BE49-F238E27FC236}">
                  <a16:creationId xmlns:a16="http://schemas.microsoft.com/office/drawing/2014/main" id="{E7C3FDB3-6832-4B19-B9BD-FFA272F31C25}"/>
                </a:ext>
              </a:extLst>
            </p:cNvPr>
            <p:cNvPicPr>
              <a:picLocks noChangeAspect="1"/>
            </p:cNvPicPr>
            <p:nvPr/>
          </p:nvPicPr>
          <p:blipFill>
            <a:blip r:embed="rId2"/>
            <a:stretch>
              <a:fillRect/>
            </a:stretch>
          </p:blipFill>
          <p:spPr>
            <a:xfrm>
              <a:off x="0" y="369332"/>
              <a:ext cx="3487615" cy="2152357"/>
            </a:xfrm>
            <a:prstGeom prst="rect">
              <a:avLst/>
            </a:prstGeom>
          </p:spPr>
        </p:pic>
        <p:pic>
          <p:nvPicPr>
            <p:cNvPr id="7" name="Picture 6">
              <a:extLst>
                <a:ext uri="{FF2B5EF4-FFF2-40B4-BE49-F238E27FC236}">
                  <a16:creationId xmlns:a16="http://schemas.microsoft.com/office/drawing/2014/main" id="{AAE9F4B9-D9B4-4D17-AD56-19EDE213B092}"/>
                </a:ext>
              </a:extLst>
            </p:cNvPr>
            <p:cNvPicPr>
              <a:picLocks noChangeAspect="1"/>
            </p:cNvPicPr>
            <p:nvPr/>
          </p:nvPicPr>
          <p:blipFill>
            <a:blip r:embed="rId3"/>
            <a:stretch>
              <a:fillRect/>
            </a:stretch>
          </p:blipFill>
          <p:spPr>
            <a:xfrm>
              <a:off x="3369600" y="369332"/>
              <a:ext cx="3488400" cy="2152841"/>
            </a:xfrm>
            <a:prstGeom prst="rect">
              <a:avLst/>
            </a:prstGeom>
          </p:spPr>
        </p:pic>
        <p:pic>
          <p:nvPicPr>
            <p:cNvPr id="8" name="Picture 7">
              <a:extLst>
                <a:ext uri="{FF2B5EF4-FFF2-40B4-BE49-F238E27FC236}">
                  <a16:creationId xmlns:a16="http://schemas.microsoft.com/office/drawing/2014/main" id="{30BBC271-0B56-4FF6-8ECC-19DD80C6E9C3}"/>
                </a:ext>
              </a:extLst>
            </p:cNvPr>
            <p:cNvPicPr>
              <a:picLocks noChangeAspect="1"/>
            </p:cNvPicPr>
            <p:nvPr/>
          </p:nvPicPr>
          <p:blipFill>
            <a:blip r:embed="rId4"/>
            <a:stretch>
              <a:fillRect/>
            </a:stretch>
          </p:blipFill>
          <p:spPr>
            <a:xfrm>
              <a:off x="24693" y="2916925"/>
              <a:ext cx="3488400" cy="2152841"/>
            </a:xfrm>
            <a:prstGeom prst="rect">
              <a:avLst/>
            </a:prstGeom>
          </p:spPr>
        </p:pic>
        <p:pic>
          <p:nvPicPr>
            <p:cNvPr id="11" name="Picture 10">
              <a:extLst>
                <a:ext uri="{FF2B5EF4-FFF2-40B4-BE49-F238E27FC236}">
                  <a16:creationId xmlns:a16="http://schemas.microsoft.com/office/drawing/2014/main" id="{6B9DC91E-845C-47A7-A635-FDC13134B530}"/>
                </a:ext>
              </a:extLst>
            </p:cNvPr>
            <p:cNvPicPr>
              <a:picLocks noChangeAspect="1"/>
            </p:cNvPicPr>
            <p:nvPr/>
          </p:nvPicPr>
          <p:blipFill>
            <a:blip r:embed="rId5"/>
            <a:stretch>
              <a:fillRect/>
            </a:stretch>
          </p:blipFill>
          <p:spPr>
            <a:xfrm>
              <a:off x="3372138" y="2916925"/>
              <a:ext cx="3488400" cy="2152841"/>
            </a:xfrm>
            <a:prstGeom prst="rect">
              <a:avLst/>
            </a:prstGeom>
          </p:spPr>
        </p:pic>
        <p:sp>
          <p:nvSpPr>
            <p:cNvPr id="12" name="CaixaDeTexto 22">
              <a:extLst>
                <a:ext uri="{FF2B5EF4-FFF2-40B4-BE49-F238E27FC236}">
                  <a16:creationId xmlns:a16="http://schemas.microsoft.com/office/drawing/2014/main" id="{176D8EDE-D9B0-433A-8C4A-B103AB786F79}"/>
                </a:ext>
              </a:extLst>
            </p:cNvPr>
            <p:cNvSpPr txBox="1"/>
            <p:nvPr/>
          </p:nvSpPr>
          <p:spPr>
            <a:xfrm>
              <a:off x="-39569" y="-484"/>
              <a:ext cx="256594" cy="369332"/>
            </a:xfrm>
            <a:prstGeom prst="rect">
              <a:avLst/>
            </a:prstGeom>
            <a:noFill/>
          </p:spPr>
          <p:txBody>
            <a:bodyPr wrap="square" rtlCol="0">
              <a:spAutoFit/>
            </a:bodyPr>
            <a:lstStyle/>
            <a:p>
              <a:r>
                <a:rPr lang="en-US" b="1" dirty="0"/>
                <a:t>A</a:t>
              </a:r>
            </a:p>
          </p:txBody>
        </p:sp>
        <p:sp>
          <p:nvSpPr>
            <p:cNvPr id="13" name="CaixaDeTexto 22">
              <a:extLst>
                <a:ext uri="{FF2B5EF4-FFF2-40B4-BE49-F238E27FC236}">
                  <a16:creationId xmlns:a16="http://schemas.microsoft.com/office/drawing/2014/main" id="{58C2BF7C-34BF-43F6-AF7A-93A77B55BCF4}"/>
                </a:ext>
              </a:extLst>
            </p:cNvPr>
            <p:cNvSpPr txBox="1"/>
            <p:nvPr/>
          </p:nvSpPr>
          <p:spPr>
            <a:xfrm>
              <a:off x="-39569" y="2527775"/>
              <a:ext cx="256594" cy="369332"/>
            </a:xfrm>
            <a:prstGeom prst="rect">
              <a:avLst/>
            </a:prstGeom>
            <a:noFill/>
          </p:spPr>
          <p:txBody>
            <a:bodyPr wrap="square" rtlCol="0">
              <a:spAutoFit/>
            </a:bodyPr>
            <a:lstStyle/>
            <a:p>
              <a:r>
                <a:rPr lang="en-US" b="1" dirty="0"/>
                <a:t>B</a:t>
              </a:r>
            </a:p>
          </p:txBody>
        </p:sp>
        <p:sp>
          <p:nvSpPr>
            <p:cNvPr id="14" name="TextBox 13">
              <a:extLst>
                <a:ext uri="{FF2B5EF4-FFF2-40B4-BE49-F238E27FC236}">
                  <a16:creationId xmlns:a16="http://schemas.microsoft.com/office/drawing/2014/main" id="{99C50319-946A-4320-9070-BC9302B4DFA3}"/>
                </a:ext>
              </a:extLst>
            </p:cNvPr>
            <p:cNvSpPr txBox="1"/>
            <p:nvPr/>
          </p:nvSpPr>
          <p:spPr>
            <a:xfrm>
              <a:off x="4708079" y="2521689"/>
              <a:ext cx="811441" cy="369332"/>
            </a:xfrm>
            <a:prstGeom prst="rect">
              <a:avLst/>
            </a:prstGeom>
            <a:noFill/>
          </p:spPr>
          <p:txBody>
            <a:bodyPr wrap="none" rtlCol="0">
              <a:spAutoFit/>
            </a:bodyPr>
            <a:lstStyle/>
            <a:p>
              <a:r>
                <a:rPr lang="en-US" dirty="0" err="1"/>
                <a:t>siKRAS</a:t>
              </a:r>
              <a:endParaRPr lang="en-US" dirty="0"/>
            </a:p>
          </p:txBody>
        </p:sp>
        <p:sp>
          <p:nvSpPr>
            <p:cNvPr id="15" name="TextBox 14">
              <a:extLst>
                <a:ext uri="{FF2B5EF4-FFF2-40B4-BE49-F238E27FC236}">
                  <a16:creationId xmlns:a16="http://schemas.microsoft.com/office/drawing/2014/main" id="{4A56B65C-E207-4374-BB8B-203DA9AD0206}"/>
                </a:ext>
              </a:extLst>
            </p:cNvPr>
            <p:cNvSpPr txBox="1"/>
            <p:nvPr/>
          </p:nvSpPr>
          <p:spPr>
            <a:xfrm>
              <a:off x="927747" y="2521689"/>
              <a:ext cx="1020408" cy="369332"/>
            </a:xfrm>
            <a:prstGeom prst="rect">
              <a:avLst/>
            </a:prstGeom>
            <a:noFill/>
          </p:spPr>
          <p:txBody>
            <a:bodyPr wrap="none" rtlCol="0">
              <a:spAutoFit/>
            </a:bodyPr>
            <a:lstStyle/>
            <a:p>
              <a:r>
                <a:rPr lang="en-US" dirty="0" err="1"/>
                <a:t>siControl</a:t>
              </a:r>
              <a:endParaRPr lang="en-US" dirty="0"/>
            </a:p>
          </p:txBody>
        </p:sp>
      </p:grpSp>
      <p:sp>
        <p:nvSpPr>
          <p:cNvPr id="17" name="TextBox 16">
            <a:extLst>
              <a:ext uri="{FF2B5EF4-FFF2-40B4-BE49-F238E27FC236}">
                <a16:creationId xmlns:a16="http://schemas.microsoft.com/office/drawing/2014/main" id="{3F7289DC-22D1-4FCE-A39D-56D260B4C6B9}"/>
              </a:ext>
            </a:extLst>
          </p:cNvPr>
          <p:cNvSpPr txBox="1"/>
          <p:nvPr/>
        </p:nvSpPr>
        <p:spPr>
          <a:xfrm>
            <a:off x="-76865" y="-75642"/>
            <a:ext cx="1159485" cy="369332"/>
          </a:xfrm>
          <a:prstGeom prst="rect">
            <a:avLst/>
          </a:prstGeom>
          <a:noFill/>
        </p:spPr>
        <p:txBody>
          <a:bodyPr wrap="none" rtlCol="0">
            <a:spAutoFit/>
          </a:bodyPr>
          <a:lstStyle/>
          <a:p>
            <a:r>
              <a:rPr lang="pt-PT" dirty="0"/>
              <a:t>Figure S10</a:t>
            </a:r>
            <a:endParaRPr lang="en-US" dirty="0"/>
          </a:p>
        </p:txBody>
      </p:sp>
      <p:sp>
        <p:nvSpPr>
          <p:cNvPr id="18" name="TextBox 17">
            <a:extLst>
              <a:ext uri="{FF2B5EF4-FFF2-40B4-BE49-F238E27FC236}">
                <a16:creationId xmlns:a16="http://schemas.microsoft.com/office/drawing/2014/main" id="{8B0F364C-4D0C-4AF2-B659-7A5A89BB171A}"/>
              </a:ext>
            </a:extLst>
          </p:cNvPr>
          <p:cNvSpPr txBox="1"/>
          <p:nvPr/>
        </p:nvSpPr>
        <p:spPr>
          <a:xfrm>
            <a:off x="0" y="6231645"/>
            <a:ext cx="6858000" cy="689869"/>
          </a:xfrm>
          <a:prstGeom prst="rect">
            <a:avLst/>
          </a:prstGeom>
          <a:noFill/>
        </p:spPr>
        <p:txBody>
          <a:bodyPr wrap="square" rtlCol="0">
            <a:spAutoFit/>
          </a:bodyPr>
          <a:lstStyle/>
          <a:p>
            <a:pPr algn="just">
              <a:lnSpc>
                <a:spcPct val="150000"/>
              </a:lnSpc>
            </a:pPr>
            <a:r>
              <a:rPr lang="en-US" sz="900" b="1" dirty="0">
                <a:latin typeface="Arial" panose="020B0604020202020204" pitchFamily="34" charset="0"/>
                <a:cs typeface="Arial" panose="020B0604020202020204" pitchFamily="34" charset="0"/>
              </a:rPr>
              <a:t>Figure S10</a:t>
            </a:r>
            <a:r>
              <a:rPr lang="en-US" sz="900" dirty="0">
                <a:latin typeface="Arial" panose="020B0604020202020204" pitchFamily="34" charset="0"/>
                <a:cs typeface="Arial" panose="020B0604020202020204" pitchFamily="34" charset="0"/>
              </a:rPr>
              <a:t>. </a:t>
            </a:r>
            <a:r>
              <a:rPr lang="en-US" sz="900" b="0" i="0" dirty="0">
                <a:solidFill>
                  <a:srgbClr val="000000"/>
                </a:solidFill>
                <a:effectLst/>
                <a:latin typeface="Arial" panose="020B0604020202020204" pitchFamily="34" charset="0"/>
                <a:cs typeface="Arial" panose="020B0604020202020204" pitchFamily="34" charset="0"/>
              </a:rPr>
              <a:t>A/B compartments analysis upon KRAS inhibition.</a:t>
            </a:r>
            <a:r>
              <a:rPr lang="en-US" sz="900" b="1" i="0" dirty="0">
                <a:solidFill>
                  <a:srgbClr val="000000"/>
                </a:solidFill>
                <a:effectLst/>
                <a:latin typeface="Arial" panose="020B0604020202020204" pitchFamily="34" charset="0"/>
                <a:cs typeface="Arial" panose="020B0604020202020204" pitchFamily="34" charset="0"/>
              </a:rPr>
              <a:t> </a:t>
            </a:r>
            <a:r>
              <a:rPr lang="en-US" sz="900" b="1" dirty="0">
                <a:solidFill>
                  <a:srgbClr val="000000"/>
                </a:solidFill>
                <a:latin typeface="Arial" panose="020B0604020202020204" pitchFamily="34" charset="0"/>
                <a:cs typeface="Arial" panose="020B0604020202020204" pitchFamily="34" charset="0"/>
              </a:rPr>
              <a:t>A. </a:t>
            </a:r>
            <a:r>
              <a:rPr lang="en-US" sz="900" dirty="0">
                <a:solidFill>
                  <a:srgbClr val="000000"/>
                </a:solidFill>
                <a:latin typeface="Arial" panose="020B0604020202020204" pitchFamily="34" charset="0"/>
                <a:cs typeface="Arial" panose="020B0604020202020204" pitchFamily="34" charset="0"/>
              </a:rPr>
              <a:t>Figure displays data of A/B compartments distribution in several chromosomes in </a:t>
            </a:r>
            <a:r>
              <a:rPr lang="en-US" sz="900" dirty="0" err="1">
                <a:solidFill>
                  <a:srgbClr val="000000"/>
                </a:solidFill>
                <a:latin typeface="Arial" panose="020B0604020202020204" pitchFamily="34" charset="0"/>
                <a:cs typeface="Arial" panose="020B0604020202020204" pitchFamily="34" charset="0"/>
              </a:rPr>
              <a:t>siControl</a:t>
            </a:r>
            <a:r>
              <a:rPr lang="en-US" sz="900" dirty="0">
                <a:solidFill>
                  <a:srgbClr val="000000"/>
                </a:solidFill>
                <a:latin typeface="Arial" panose="020B0604020202020204" pitchFamily="34" charset="0"/>
                <a:cs typeface="Arial" panose="020B0604020202020204" pitchFamily="34" charset="0"/>
              </a:rPr>
              <a:t> and </a:t>
            </a:r>
            <a:r>
              <a:rPr lang="en-US" sz="900" dirty="0" err="1">
                <a:solidFill>
                  <a:srgbClr val="000000"/>
                </a:solidFill>
                <a:latin typeface="Arial" panose="020B0604020202020204" pitchFamily="34" charset="0"/>
                <a:cs typeface="Arial" panose="020B0604020202020204" pitchFamily="34" charset="0"/>
              </a:rPr>
              <a:t>siKRAS</a:t>
            </a:r>
            <a:r>
              <a:rPr lang="en-US" sz="900" dirty="0">
                <a:solidFill>
                  <a:srgbClr val="000000"/>
                </a:solidFill>
                <a:latin typeface="Arial" panose="020B0604020202020204" pitchFamily="34" charset="0"/>
                <a:cs typeface="Arial" panose="020B0604020202020204" pitchFamily="34" charset="0"/>
              </a:rPr>
              <a:t> conditions for HCT116 cells. </a:t>
            </a:r>
            <a:r>
              <a:rPr lang="en-US" sz="900" b="1" dirty="0">
                <a:solidFill>
                  <a:srgbClr val="000000"/>
                </a:solidFill>
                <a:latin typeface="Arial" panose="020B0604020202020204" pitchFamily="34" charset="0"/>
                <a:cs typeface="Arial" panose="020B0604020202020204" pitchFamily="34" charset="0"/>
              </a:rPr>
              <a:t>B. </a:t>
            </a:r>
            <a:r>
              <a:rPr lang="en-US" sz="900" dirty="0">
                <a:solidFill>
                  <a:srgbClr val="000000"/>
                </a:solidFill>
                <a:latin typeface="Arial" panose="020B0604020202020204" pitchFamily="34" charset="0"/>
                <a:cs typeface="Arial" panose="020B0604020202020204" pitchFamily="34" charset="0"/>
              </a:rPr>
              <a:t>Figure displays data of A/B compartments distribution in several chromosomes in </a:t>
            </a:r>
            <a:r>
              <a:rPr lang="en-US" sz="900" dirty="0" err="1">
                <a:solidFill>
                  <a:srgbClr val="000000"/>
                </a:solidFill>
                <a:latin typeface="Arial" panose="020B0604020202020204" pitchFamily="34" charset="0"/>
                <a:cs typeface="Arial" panose="020B0604020202020204" pitchFamily="34" charset="0"/>
              </a:rPr>
              <a:t>siControl</a:t>
            </a:r>
            <a:r>
              <a:rPr lang="en-US" sz="900" dirty="0">
                <a:solidFill>
                  <a:srgbClr val="000000"/>
                </a:solidFill>
                <a:latin typeface="Arial" panose="020B0604020202020204" pitchFamily="34" charset="0"/>
                <a:cs typeface="Arial" panose="020B0604020202020204" pitchFamily="34" charset="0"/>
              </a:rPr>
              <a:t> and </a:t>
            </a:r>
            <a:r>
              <a:rPr lang="en-US" sz="900" dirty="0" err="1">
                <a:solidFill>
                  <a:srgbClr val="000000"/>
                </a:solidFill>
                <a:latin typeface="Arial" panose="020B0604020202020204" pitchFamily="34" charset="0"/>
                <a:cs typeface="Arial" panose="020B0604020202020204" pitchFamily="34" charset="0"/>
              </a:rPr>
              <a:t>siKRAS</a:t>
            </a:r>
            <a:r>
              <a:rPr lang="en-US" sz="900" dirty="0">
                <a:solidFill>
                  <a:srgbClr val="000000"/>
                </a:solidFill>
                <a:latin typeface="Arial" panose="020B0604020202020204" pitchFamily="34" charset="0"/>
                <a:cs typeface="Arial" panose="020B0604020202020204" pitchFamily="34" charset="0"/>
              </a:rPr>
              <a:t> conditions for LS174T cells. Data was obtained through eigenvector. </a:t>
            </a:r>
            <a:endParaRPr lang="en-US" sz="900" b="0" i="0"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5988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D0F445-B1EA-4EB0-9C5C-C747DD2E1437}"/>
              </a:ext>
            </a:extLst>
          </p:cNvPr>
          <p:cNvSpPr txBox="1"/>
          <p:nvPr/>
        </p:nvSpPr>
        <p:spPr>
          <a:xfrm>
            <a:off x="-76865" y="-75642"/>
            <a:ext cx="1159485" cy="369332"/>
          </a:xfrm>
          <a:prstGeom prst="rect">
            <a:avLst/>
          </a:prstGeom>
          <a:noFill/>
        </p:spPr>
        <p:txBody>
          <a:bodyPr wrap="none" rtlCol="0">
            <a:spAutoFit/>
          </a:bodyPr>
          <a:lstStyle/>
          <a:p>
            <a:r>
              <a:rPr lang="pt-PT" dirty="0"/>
              <a:t>Figure S11</a:t>
            </a:r>
            <a:endParaRPr lang="en-US" dirty="0"/>
          </a:p>
        </p:txBody>
      </p:sp>
      <p:sp>
        <p:nvSpPr>
          <p:cNvPr id="30" name="TextBox 29">
            <a:extLst>
              <a:ext uri="{FF2B5EF4-FFF2-40B4-BE49-F238E27FC236}">
                <a16:creationId xmlns:a16="http://schemas.microsoft.com/office/drawing/2014/main" id="{5F49991E-CB8C-4E7D-9E19-80851093DF12}"/>
              </a:ext>
            </a:extLst>
          </p:cNvPr>
          <p:cNvSpPr txBox="1"/>
          <p:nvPr/>
        </p:nvSpPr>
        <p:spPr>
          <a:xfrm>
            <a:off x="-27435" y="8535050"/>
            <a:ext cx="6934865" cy="784830"/>
          </a:xfrm>
          <a:prstGeom prst="rect">
            <a:avLst/>
          </a:prstGeom>
          <a:noFill/>
        </p:spPr>
        <p:txBody>
          <a:bodyPr wrap="square">
            <a:spAutoFit/>
          </a:bodyPr>
          <a:lstStyle/>
          <a:p>
            <a:pPr algn="just"/>
            <a:r>
              <a:rPr lang="en-US" sz="900" b="1" dirty="0">
                <a:latin typeface="Arial" panose="020B0604020202020204" pitchFamily="34" charset="0"/>
                <a:cs typeface="Arial" panose="020B0604020202020204" pitchFamily="34" charset="0"/>
              </a:rPr>
              <a:t>Figure S11</a:t>
            </a:r>
            <a:r>
              <a:rPr lang="en-US" sz="900" dirty="0">
                <a:latin typeface="Arial" panose="020B0604020202020204" pitchFamily="34" charset="0"/>
                <a:cs typeface="Arial" panose="020B0604020202020204" pitchFamily="34" charset="0"/>
              </a:rPr>
              <a:t>. KRAS inhibition confirmation in RNA sequencing experiments at the different timepoints.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Counts for the KRAS gene in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and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samples at the different timepoints analyzed. </a:t>
            </a:r>
            <a:r>
              <a:rPr lang="en-US" sz="900" b="1" dirty="0">
                <a:latin typeface="Arial" panose="020B0604020202020204" pitchFamily="34" charset="0"/>
                <a:cs typeface="Arial" panose="020B0604020202020204" pitchFamily="34" charset="0"/>
              </a:rPr>
              <a:t>B</a:t>
            </a:r>
            <a:r>
              <a:rPr lang="en-US" sz="900" dirty="0">
                <a:latin typeface="Arial" panose="020B0604020202020204" pitchFamily="34" charset="0"/>
                <a:cs typeface="Arial" panose="020B0604020202020204" pitchFamily="34" charset="0"/>
              </a:rPr>
              <a:t> Representative western blotting to confirm the efficacy and reproducibility of siRNA-mediated KRAS silencing in HCT116, SW480 and LS174T cells at the different timepoints, from the same conditions used for RNA sequencing. HSC70 was used as loading control. </a:t>
            </a:r>
            <a:r>
              <a:rPr lang="en-US" sz="900" b="1" dirty="0">
                <a:latin typeface="Arial" panose="020B0604020202020204" pitchFamily="34" charset="0"/>
                <a:cs typeface="Arial" panose="020B0604020202020204" pitchFamily="34" charset="0"/>
              </a:rPr>
              <a:t>C</a:t>
            </a:r>
            <a:r>
              <a:rPr lang="en-US" sz="900" dirty="0">
                <a:latin typeface="Arial" panose="020B0604020202020204" pitchFamily="34" charset="0"/>
                <a:cs typeface="Arial" panose="020B0604020202020204" pitchFamily="34" charset="0"/>
              </a:rPr>
              <a:t> Bar graph depicts densitometric analysis of western blotting.</a:t>
            </a:r>
          </a:p>
        </p:txBody>
      </p:sp>
      <p:grpSp>
        <p:nvGrpSpPr>
          <p:cNvPr id="16" name="Group 15">
            <a:extLst>
              <a:ext uri="{FF2B5EF4-FFF2-40B4-BE49-F238E27FC236}">
                <a16:creationId xmlns:a16="http://schemas.microsoft.com/office/drawing/2014/main" id="{94D46F93-7987-1C8D-3516-D3F2A30E70FD}"/>
              </a:ext>
            </a:extLst>
          </p:cNvPr>
          <p:cNvGrpSpPr/>
          <p:nvPr/>
        </p:nvGrpSpPr>
        <p:grpSpPr>
          <a:xfrm>
            <a:off x="-44551" y="586122"/>
            <a:ext cx="6808051" cy="2461985"/>
            <a:chOff x="-44551" y="749684"/>
            <a:chExt cx="6808051" cy="2461985"/>
          </a:xfrm>
        </p:grpSpPr>
        <p:grpSp>
          <p:nvGrpSpPr>
            <p:cNvPr id="14" name="Group 13">
              <a:extLst>
                <a:ext uri="{FF2B5EF4-FFF2-40B4-BE49-F238E27FC236}">
                  <a16:creationId xmlns:a16="http://schemas.microsoft.com/office/drawing/2014/main" id="{1FEA9096-18A2-DE76-0BD5-ACA722C2A1B4}"/>
                </a:ext>
              </a:extLst>
            </p:cNvPr>
            <p:cNvGrpSpPr/>
            <p:nvPr/>
          </p:nvGrpSpPr>
          <p:grpSpPr>
            <a:xfrm>
              <a:off x="94500" y="982931"/>
              <a:ext cx="2160000" cy="2228738"/>
              <a:chOff x="50731" y="419321"/>
              <a:chExt cx="2160000" cy="2228738"/>
            </a:xfrm>
          </p:grpSpPr>
          <p:pic>
            <p:nvPicPr>
              <p:cNvPr id="5" name="Picture 4">
                <a:extLst>
                  <a:ext uri="{FF2B5EF4-FFF2-40B4-BE49-F238E27FC236}">
                    <a16:creationId xmlns:a16="http://schemas.microsoft.com/office/drawing/2014/main" id="{64D07928-0464-460B-AC95-6EB23B6945A3}"/>
                  </a:ext>
                </a:extLst>
              </p:cNvPr>
              <p:cNvPicPr>
                <a:picLocks noChangeAspect="1"/>
              </p:cNvPicPr>
              <p:nvPr/>
            </p:nvPicPr>
            <p:blipFill rotWithShape="1">
              <a:blip r:embed="rId2"/>
              <a:srcRect t="11983"/>
              <a:stretch/>
            </p:blipFill>
            <p:spPr>
              <a:xfrm>
                <a:off x="50731" y="852730"/>
                <a:ext cx="2160000" cy="1795329"/>
              </a:xfrm>
              <a:prstGeom prst="rect">
                <a:avLst/>
              </a:prstGeom>
            </p:spPr>
          </p:pic>
          <p:sp>
            <p:nvSpPr>
              <p:cNvPr id="8" name="CaixaDeTexto 16">
                <a:extLst>
                  <a:ext uri="{FF2B5EF4-FFF2-40B4-BE49-F238E27FC236}">
                    <a16:creationId xmlns:a16="http://schemas.microsoft.com/office/drawing/2014/main" id="{CA04AF94-99EA-4434-8E51-288D655BC714}"/>
                  </a:ext>
                </a:extLst>
              </p:cNvPr>
              <p:cNvSpPr txBox="1"/>
              <p:nvPr/>
            </p:nvSpPr>
            <p:spPr>
              <a:xfrm>
                <a:off x="638867" y="419321"/>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grpSp>
        <p:grpSp>
          <p:nvGrpSpPr>
            <p:cNvPr id="11" name="Group 10">
              <a:extLst>
                <a:ext uri="{FF2B5EF4-FFF2-40B4-BE49-F238E27FC236}">
                  <a16:creationId xmlns:a16="http://schemas.microsoft.com/office/drawing/2014/main" id="{3B76FBDF-DD9C-CA2B-0C56-526EA25FD919}"/>
                </a:ext>
              </a:extLst>
            </p:cNvPr>
            <p:cNvGrpSpPr/>
            <p:nvPr/>
          </p:nvGrpSpPr>
          <p:grpSpPr>
            <a:xfrm>
              <a:off x="2349000" y="982931"/>
              <a:ext cx="2160000" cy="2203495"/>
              <a:chOff x="2115449" y="419321"/>
              <a:chExt cx="2160000" cy="2203495"/>
            </a:xfrm>
          </p:grpSpPr>
          <p:pic>
            <p:nvPicPr>
              <p:cNvPr id="6" name="Picture 5">
                <a:extLst>
                  <a:ext uri="{FF2B5EF4-FFF2-40B4-BE49-F238E27FC236}">
                    <a16:creationId xmlns:a16="http://schemas.microsoft.com/office/drawing/2014/main" id="{E7E393F1-7BE6-48D6-B326-1A4FD731D93D}"/>
                  </a:ext>
                </a:extLst>
              </p:cNvPr>
              <p:cNvPicPr>
                <a:picLocks noChangeAspect="1"/>
              </p:cNvPicPr>
              <p:nvPr/>
            </p:nvPicPr>
            <p:blipFill rotWithShape="1">
              <a:blip r:embed="rId3"/>
              <a:srcRect t="11274"/>
              <a:stretch/>
            </p:blipFill>
            <p:spPr>
              <a:xfrm>
                <a:off x="2115449" y="849594"/>
                <a:ext cx="2160000" cy="1773222"/>
              </a:xfrm>
              <a:prstGeom prst="rect">
                <a:avLst/>
              </a:prstGeom>
            </p:spPr>
          </p:pic>
          <p:sp>
            <p:nvSpPr>
              <p:cNvPr id="9" name="CaixaDeTexto 16">
                <a:extLst>
                  <a:ext uri="{FF2B5EF4-FFF2-40B4-BE49-F238E27FC236}">
                    <a16:creationId xmlns:a16="http://schemas.microsoft.com/office/drawing/2014/main" id="{CB2E94F2-59BE-4738-A9E1-CF382FE102C0}"/>
                  </a:ext>
                </a:extLst>
              </p:cNvPr>
              <p:cNvSpPr txBox="1"/>
              <p:nvPr/>
            </p:nvSpPr>
            <p:spPr>
              <a:xfrm>
                <a:off x="2703585" y="419321"/>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grpSp>
        <p:grpSp>
          <p:nvGrpSpPr>
            <p:cNvPr id="3" name="Group 2">
              <a:extLst>
                <a:ext uri="{FF2B5EF4-FFF2-40B4-BE49-F238E27FC236}">
                  <a16:creationId xmlns:a16="http://schemas.microsoft.com/office/drawing/2014/main" id="{ED3CA61F-93D4-E8D0-9EF7-B3FA15DD4754}"/>
                </a:ext>
              </a:extLst>
            </p:cNvPr>
            <p:cNvGrpSpPr/>
            <p:nvPr/>
          </p:nvGrpSpPr>
          <p:grpSpPr>
            <a:xfrm>
              <a:off x="4603500" y="982931"/>
              <a:ext cx="2160000" cy="2203495"/>
              <a:chOff x="4180167" y="419321"/>
              <a:chExt cx="2160000" cy="2203495"/>
            </a:xfrm>
          </p:grpSpPr>
          <p:pic>
            <p:nvPicPr>
              <p:cNvPr id="7" name="Picture 6">
                <a:extLst>
                  <a:ext uri="{FF2B5EF4-FFF2-40B4-BE49-F238E27FC236}">
                    <a16:creationId xmlns:a16="http://schemas.microsoft.com/office/drawing/2014/main" id="{24856196-C6B8-4DE9-9098-AAE4E39BD4CC}"/>
                  </a:ext>
                </a:extLst>
              </p:cNvPr>
              <p:cNvPicPr>
                <a:picLocks noChangeAspect="1"/>
              </p:cNvPicPr>
              <p:nvPr/>
            </p:nvPicPr>
            <p:blipFill rotWithShape="1">
              <a:blip r:embed="rId4"/>
              <a:srcRect t="12198"/>
              <a:stretch/>
            </p:blipFill>
            <p:spPr>
              <a:xfrm>
                <a:off x="4180167" y="831864"/>
                <a:ext cx="2160000" cy="1790952"/>
              </a:xfrm>
              <a:prstGeom prst="rect">
                <a:avLst/>
              </a:prstGeom>
            </p:spPr>
          </p:pic>
          <p:sp>
            <p:nvSpPr>
              <p:cNvPr id="10" name="CaixaDeTexto 16">
                <a:extLst>
                  <a:ext uri="{FF2B5EF4-FFF2-40B4-BE49-F238E27FC236}">
                    <a16:creationId xmlns:a16="http://schemas.microsoft.com/office/drawing/2014/main" id="{E89CB52E-3AC9-4D07-A3E2-DA6017EF3747}"/>
                  </a:ext>
                </a:extLst>
              </p:cNvPr>
              <p:cNvSpPr txBox="1"/>
              <p:nvPr/>
            </p:nvSpPr>
            <p:spPr>
              <a:xfrm>
                <a:off x="4768303" y="419321"/>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LS174T</a:t>
                </a:r>
              </a:p>
            </p:txBody>
          </p:sp>
        </p:grpSp>
        <p:sp>
          <p:nvSpPr>
            <p:cNvPr id="19" name="CaixaDeTexto 68">
              <a:extLst>
                <a:ext uri="{FF2B5EF4-FFF2-40B4-BE49-F238E27FC236}">
                  <a16:creationId xmlns:a16="http://schemas.microsoft.com/office/drawing/2014/main" id="{7CEE204C-618C-4486-8B9C-C78D996D082A}"/>
                </a:ext>
              </a:extLst>
            </p:cNvPr>
            <p:cNvSpPr txBox="1"/>
            <p:nvPr/>
          </p:nvSpPr>
          <p:spPr>
            <a:xfrm>
              <a:off x="-44551" y="749684"/>
              <a:ext cx="336884" cy="369332"/>
            </a:xfrm>
            <a:prstGeom prst="rect">
              <a:avLst/>
            </a:prstGeom>
            <a:noFill/>
          </p:spPr>
          <p:txBody>
            <a:bodyPr wrap="square" rtlCol="0">
              <a:spAutoFit/>
            </a:bodyPr>
            <a:lstStyle/>
            <a:p>
              <a:r>
                <a:rPr lang="pt-PT" b="1" dirty="0"/>
                <a:t>A</a:t>
              </a:r>
              <a:endParaRPr lang="en-US" b="1" dirty="0"/>
            </a:p>
          </p:txBody>
        </p:sp>
      </p:grpSp>
      <p:grpSp>
        <p:nvGrpSpPr>
          <p:cNvPr id="17" name="Group 16">
            <a:extLst>
              <a:ext uri="{FF2B5EF4-FFF2-40B4-BE49-F238E27FC236}">
                <a16:creationId xmlns:a16="http://schemas.microsoft.com/office/drawing/2014/main" id="{B8521C3A-7662-1EC6-158F-0E20B4E07479}"/>
              </a:ext>
            </a:extLst>
          </p:cNvPr>
          <p:cNvGrpSpPr/>
          <p:nvPr/>
        </p:nvGrpSpPr>
        <p:grpSpPr>
          <a:xfrm>
            <a:off x="-44551" y="3634229"/>
            <a:ext cx="6982386" cy="1561902"/>
            <a:chOff x="-44551" y="3671551"/>
            <a:chExt cx="6982386" cy="1561902"/>
          </a:xfrm>
        </p:grpSpPr>
        <p:grpSp>
          <p:nvGrpSpPr>
            <p:cNvPr id="29" name="Group 28">
              <a:extLst>
                <a:ext uri="{FF2B5EF4-FFF2-40B4-BE49-F238E27FC236}">
                  <a16:creationId xmlns:a16="http://schemas.microsoft.com/office/drawing/2014/main" id="{1EA7F390-1872-43BC-A081-CAA9F32E0BBD}"/>
                </a:ext>
              </a:extLst>
            </p:cNvPr>
            <p:cNvGrpSpPr/>
            <p:nvPr/>
          </p:nvGrpSpPr>
          <p:grpSpPr>
            <a:xfrm>
              <a:off x="50731" y="3992438"/>
              <a:ext cx="6887104" cy="1241015"/>
              <a:chOff x="0" y="5003216"/>
              <a:chExt cx="6887104" cy="1241015"/>
            </a:xfrm>
          </p:grpSpPr>
          <p:pic>
            <p:nvPicPr>
              <p:cNvPr id="24" name="Picture 23">
                <a:extLst>
                  <a:ext uri="{FF2B5EF4-FFF2-40B4-BE49-F238E27FC236}">
                    <a16:creationId xmlns:a16="http://schemas.microsoft.com/office/drawing/2014/main" id="{04183CD1-0464-4A9D-86D4-4A3CF954759A}"/>
                  </a:ext>
                </a:extLst>
              </p:cNvPr>
              <p:cNvPicPr>
                <a:picLocks noChangeAspect="1"/>
              </p:cNvPicPr>
              <p:nvPr/>
            </p:nvPicPr>
            <p:blipFill>
              <a:blip r:embed="rId5"/>
              <a:stretch>
                <a:fillRect/>
              </a:stretch>
            </p:blipFill>
            <p:spPr>
              <a:xfrm>
                <a:off x="0" y="5003216"/>
                <a:ext cx="1980000" cy="1241015"/>
              </a:xfrm>
              <a:prstGeom prst="rect">
                <a:avLst/>
              </a:prstGeom>
            </p:spPr>
          </p:pic>
          <p:pic>
            <p:nvPicPr>
              <p:cNvPr id="25" name="Picture 24">
                <a:extLst>
                  <a:ext uri="{FF2B5EF4-FFF2-40B4-BE49-F238E27FC236}">
                    <a16:creationId xmlns:a16="http://schemas.microsoft.com/office/drawing/2014/main" id="{C14CB6F4-F6E3-4559-A810-B3FA23448847}"/>
                  </a:ext>
                </a:extLst>
              </p:cNvPr>
              <p:cNvPicPr>
                <a:picLocks noChangeAspect="1"/>
              </p:cNvPicPr>
              <p:nvPr/>
            </p:nvPicPr>
            <p:blipFill>
              <a:blip r:embed="rId6"/>
              <a:stretch>
                <a:fillRect/>
              </a:stretch>
            </p:blipFill>
            <p:spPr>
              <a:xfrm>
                <a:off x="2174283" y="5015100"/>
                <a:ext cx="1980000" cy="1217245"/>
              </a:xfrm>
              <a:prstGeom prst="rect">
                <a:avLst/>
              </a:prstGeom>
            </p:spPr>
          </p:pic>
          <p:pic>
            <p:nvPicPr>
              <p:cNvPr id="26" name="Picture 25">
                <a:extLst>
                  <a:ext uri="{FF2B5EF4-FFF2-40B4-BE49-F238E27FC236}">
                    <a16:creationId xmlns:a16="http://schemas.microsoft.com/office/drawing/2014/main" id="{29CBB42B-1C2E-4615-AFE3-ED7E1E217AA9}"/>
                  </a:ext>
                </a:extLst>
              </p:cNvPr>
              <p:cNvPicPr>
                <a:picLocks noChangeAspect="1"/>
              </p:cNvPicPr>
              <p:nvPr/>
            </p:nvPicPr>
            <p:blipFill>
              <a:blip r:embed="rId7"/>
              <a:stretch>
                <a:fillRect/>
              </a:stretch>
            </p:blipFill>
            <p:spPr>
              <a:xfrm>
                <a:off x="4348566" y="5003216"/>
                <a:ext cx="1980000" cy="1219680"/>
              </a:xfrm>
              <a:prstGeom prst="rect">
                <a:avLst/>
              </a:prstGeom>
            </p:spPr>
          </p:pic>
          <p:sp>
            <p:nvSpPr>
              <p:cNvPr id="27" name="TextBox 26">
                <a:extLst>
                  <a:ext uri="{FF2B5EF4-FFF2-40B4-BE49-F238E27FC236}">
                    <a16:creationId xmlns:a16="http://schemas.microsoft.com/office/drawing/2014/main" id="{DCFC2884-3F53-4DB9-89D9-B189DEBC6176}"/>
                  </a:ext>
                </a:extLst>
              </p:cNvPr>
              <p:cNvSpPr txBox="1"/>
              <p:nvPr/>
            </p:nvSpPr>
            <p:spPr>
              <a:xfrm>
                <a:off x="6287382" y="5730454"/>
                <a:ext cx="532518"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KRAS</a:t>
                </a:r>
              </a:p>
            </p:txBody>
          </p:sp>
          <p:sp>
            <p:nvSpPr>
              <p:cNvPr id="28" name="TextBox 27">
                <a:extLst>
                  <a:ext uri="{FF2B5EF4-FFF2-40B4-BE49-F238E27FC236}">
                    <a16:creationId xmlns:a16="http://schemas.microsoft.com/office/drawing/2014/main" id="{2CBD4A88-1806-446D-BBD6-39292378ED21}"/>
                  </a:ext>
                </a:extLst>
              </p:cNvPr>
              <p:cNvSpPr txBox="1"/>
              <p:nvPr/>
            </p:nvSpPr>
            <p:spPr>
              <a:xfrm>
                <a:off x="6290466" y="5998010"/>
                <a:ext cx="596638"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HSC70</a:t>
                </a:r>
              </a:p>
            </p:txBody>
          </p:sp>
        </p:grpSp>
        <p:sp>
          <p:nvSpPr>
            <p:cNvPr id="20" name="CaixaDeTexto 68">
              <a:extLst>
                <a:ext uri="{FF2B5EF4-FFF2-40B4-BE49-F238E27FC236}">
                  <a16:creationId xmlns:a16="http://schemas.microsoft.com/office/drawing/2014/main" id="{E3FBA2BA-D862-48B2-94AB-FA8F4283681E}"/>
                </a:ext>
              </a:extLst>
            </p:cNvPr>
            <p:cNvSpPr txBox="1"/>
            <p:nvPr/>
          </p:nvSpPr>
          <p:spPr>
            <a:xfrm>
              <a:off x="-44551" y="3671551"/>
              <a:ext cx="336884" cy="369332"/>
            </a:xfrm>
            <a:prstGeom prst="rect">
              <a:avLst/>
            </a:prstGeom>
            <a:noFill/>
          </p:spPr>
          <p:txBody>
            <a:bodyPr wrap="square" rtlCol="0">
              <a:spAutoFit/>
            </a:bodyPr>
            <a:lstStyle/>
            <a:p>
              <a:r>
                <a:rPr lang="pt-PT" b="1" dirty="0"/>
                <a:t>B</a:t>
              </a:r>
              <a:endParaRPr lang="en-US" b="1" dirty="0"/>
            </a:p>
          </p:txBody>
        </p:sp>
      </p:grpSp>
      <p:grpSp>
        <p:nvGrpSpPr>
          <p:cNvPr id="18" name="Group 17">
            <a:extLst>
              <a:ext uri="{FF2B5EF4-FFF2-40B4-BE49-F238E27FC236}">
                <a16:creationId xmlns:a16="http://schemas.microsoft.com/office/drawing/2014/main" id="{DCCF3859-25A8-F530-EF4D-69AF62906587}"/>
              </a:ext>
            </a:extLst>
          </p:cNvPr>
          <p:cNvGrpSpPr/>
          <p:nvPr/>
        </p:nvGrpSpPr>
        <p:grpSpPr>
          <a:xfrm>
            <a:off x="-44551" y="5782253"/>
            <a:ext cx="6808051" cy="2166675"/>
            <a:chOff x="-44551" y="5590006"/>
            <a:chExt cx="6808051" cy="2166675"/>
          </a:xfrm>
        </p:grpSpPr>
        <p:pic>
          <p:nvPicPr>
            <p:cNvPr id="12" name="Picture 11">
              <a:extLst>
                <a:ext uri="{FF2B5EF4-FFF2-40B4-BE49-F238E27FC236}">
                  <a16:creationId xmlns:a16="http://schemas.microsoft.com/office/drawing/2014/main" id="{190530AD-A75F-4E3C-B8FC-24E95FDD851E}"/>
                </a:ext>
              </a:extLst>
            </p:cNvPr>
            <p:cNvPicPr>
              <a:picLocks noChangeAspect="1"/>
            </p:cNvPicPr>
            <p:nvPr/>
          </p:nvPicPr>
          <p:blipFill>
            <a:blip r:embed="rId8"/>
            <a:stretch>
              <a:fillRect/>
            </a:stretch>
          </p:blipFill>
          <p:spPr>
            <a:xfrm>
              <a:off x="94500" y="5897493"/>
              <a:ext cx="2160000" cy="1859188"/>
            </a:xfrm>
            <a:prstGeom prst="rect">
              <a:avLst/>
            </a:prstGeom>
          </p:spPr>
        </p:pic>
        <p:pic>
          <p:nvPicPr>
            <p:cNvPr id="13" name="Picture 12">
              <a:extLst>
                <a:ext uri="{FF2B5EF4-FFF2-40B4-BE49-F238E27FC236}">
                  <a16:creationId xmlns:a16="http://schemas.microsoft.com/office/drawing/2014/main" id="{79D15392-450F-4E4E-A029-94314EB55684}"/>
                </a:ext>
              </a:extLst>
            </p:cNvPr>
            <p:cNvPicPr>
              <a:picLocks noChangeAspect="1"/>
            </p:cNvPicPr>
            <p:nvPr/>
          </p:nvPicPr>
          <p:blipFill>
            <a:blip r:embed="rId9"/>
            <a:stretch>
              <a:fillRect/>
            </a:stretch>
          </p:blipFill>
          <p:spPr>
            <a:xfrm>
              <a:off x="2349000" y="5897493"/>
              <a:ext cx="2160000" cy="1859188"/>
            </a:xfrm>
            <a:prstGeom prst="rect">
              <a:avLst/>
            </a:prstGeom>
          </p:spPr>
        </p:pic>
        <p:pic>
          <p:nvPicPr>
            <p:cNvPr id="15" name="Picture 14">
              <a:extLst>
                <a:ext uri="{FF2B5EF4-FFF2-40B4-BE49-F238E27FC236}">
                  <a16:creationId xmlns:a16="http://schemas.microsoft.com/office/drawing/2014/main" id="{6B781067-6EAE-410C-860C-EB77EA9189E2}"/>
                </a:ext>
              </a:extLst>
            </p:cNvPr>
            <p:cNvPicPr>
              <a:picLocks noChangeAspect="1"/>
            </p:cNvPicPr>
            <p:nvPr/>
          </p:nvPicPr>
          <p:blipFill>
            <a:blip r:embed="rId10"/>
            <a:stretch>
              <a:fillRect/>
            </a:stretch>
          </p:blipFill>
          <p:spPr>
            <a:xfrm>
              <a:off x="4603500" y="5845747"/>
              <a:ext cx="2160000" cy="1910934"/>
            </a:xfrm>
            <a:prstGeom prst="rect">
              <a:avLst/>
            </a:prstGeom>
          </p:spPr>
        </p:pic>
        <p:sp>
          <p:nvSpPr>
            <p:cNvPr id="21" name="CaixaDeTexto 68">
              <a:extLst>
                <a:ext uri="{FF2B5EF4-FFF2-40B4-BE49-F238E27FC236}">
                  <a16:creationId xmlns:a16="http://schemas.microsoft.com/office/drawing/2014/main" id="{281462F0-B3D5-43CD-91F9-0DC1894E4628}"/>
                </a:ext>
              </a:extLst>
            </p:cNvPr>
            <p:cNvSpPr txBox="1"/>
            <p:nvPr/>
          </p:nvSpPr>
          <p:spPr>
            <a:xfrm>
              <a:off x="-44551" y="5590006"/>
              <a:ext cx="336884" cy="369332"/>
            </a:xfrm>
            <a:prstGeom prst="rect">
              <a:avLst/>
            </a:prstGeom>
            <a:noFill/>
          </p:spPr>
          <p:txBody>
            <a:bodyPr wrap="square" rtlCol="0">
              <a:spAutoFit/>
            </a:bodyPr>
            <a:lstStyle/>
            <a:p>
              <a:r>
                <a:rPr lang="pt-PT" b="1" dirty="0"/>
                <a:t>C</a:t>
              </a:r>
              <a:endParaRPr lang="en-US" b="1" dirty="0"/>
            </a:p>
          </p:txBody>
        </p:sp>
      </p:grpSp>
    </p:spTree>
    <p:extLst>
      <p:ext uri="{BB962C8B-B14F-4D97-AF65-F5344CB8AC3E}">
        <p14:creationId xmlns:p14="http://schemas.microsoft.com/office/powerpoint/2010/main" val="3694693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D0F445-B1EA-4EB0-9C5C-C747DD2E1437}"/>
              </a:ext>
            </a:extLst>
          </p:cNvPr>
          <p:cNvSpPr txBox="1"/>
          <p:nvPr/>
        </p:nvSpPr>
        <p:spPr>
          <a:xfrm>
            <a:off x="-76865" y="-75642"/>
            <a:ext cx="1159485" cy="369332"/>
          </a:xfrm>
          <a:prstGeom prst="rect">
            <a:avLst/>
          </a:prstGeom>
          <a:noFill/>
        </p:spPr>
        <p:txBody>
          <a:bodyPr wrap="none" rtlCol="0">
            <a:spAutoFit/>
          </a:bodyPr>
          <a:lstStyle/>
          <a:p>
            <a:r>
              <a:rPr lang="pt-PT" dirty="0"/>
              <a:t>Figure S12</a:t>
            </a:r>
            <a:endParaRPr lang="en-US" dirty="0"/>
          </a:p>
        </p:txBody>
      </p:sp>
      <p:sp>
        <p:nvSpPr>
          <p:cNvPr id="30" name="TextBox 29">
            <a:extLst>
              <a:ext uri="{FF2B5EF4-FFF2-40B4-BE49-F238E27FC236}">
                <a16:creationId xmlns:a16="http://schemas.microsoft.com/office/drawing/2014/main" id="{5F49991E-CB8C-4E7D-9E19-80851093DF12}"/>
              </a:ext>
            </a:extLst>
          </p:cNvPr>
          <p:cNvSpPr txBox="1"/>
          <p:nvPr/>
        </p:nvSpPr>
        <p:spPr>
          <a:xfrm>
            <a:off x="-76865" y="8970557"/>
            <a:ext cx="6858000" cy="646331"/>
          </a:xfrm>
          <a:prstGeom prst="rect">
            <a:avLst/>
          </a:prstGeom>
          <a:noFill/>
        </p:spPr>
        <p:txBody>
          <a:bodyPr wrap="square">
            <a:spAutoFit/>
          </a:bodyPr>
          <a:lstStyle/>
          <a:p>
            <a:pPr algn="just"/>
            <a:r>
              <a:rPr lang="en-US" sz="900" b="1" dirty="0">
                <a:latin typeface="Arial" panose="020B0604020202020204" pitchFamily="34" charset="0"/>
                <a:cs typeface="Arial" panose="020B0604020202020204" pitchFamily="34" charset="0"/>
              </a:rPr>
              <a:t>Figure S12</a:t>
            </a:r>
            <a:r>
              <a:rPr lang="en-US" sz="900" dirty="0">
                <a:latin typeface="Arial" panose="020B0604020202020204" pitchFamily="34" charset="0"/>
                <a:cs typeface="Arial" panose="020B0604020202020204" pitchFamily="34" charset="0"/>
              </a:rPr>
              <a:t>. Raw number of counts and multidimensional scaling (MDS) plot in RNA sequencing analysis. </a:t>
            </a:r>
            <a:r>
              <a:rPr lang="pt-PT" sz="900" dirty="0">
                <a:latin typeface="Arial" panose="020B0604020202020204" pitchFamily="34" charset="0"/>
                <a:cs typeface="Arial" panose="020B0604020202020204" pitchFamily="34" charset="0"/>
              </a:rPr>
              <a:t>Bar </a:t>
            </a:r>
            <a:r>
              <a:rPr lang="pt-PT" sz="900" dirty="0" err="1">
                <a:latin typeface="Arial" panose="020B0604020202020204" pitchFamily="34" charset="0"/>
                <a:cs typeface="Arial" panose="020B0604020202020204" pitchFamily="34" charset="0"/>
              </a:rPr>
              <a:t>plot</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depicts</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the</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number</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of</a:t>
            </a:r>
            <a:r>
              <a:rPr lang="pt-PT" sz="900" dirty="0">
                <a:latin typeface="Arial" panose="020B0604020202020204" pitchFamily="34" charset="0"/>
                <a:cs typeface="Arial" panose="020B0604020202020204" pitchFamily="34" charset="0"/>
              </a:rPr>
              <a:t> total </a:t>
            </a:r>
            <a:r>
              <a:rPr lang="pt-PT" sz="900" dirty="0" err="1">
                <a:latin typeface="Arial" panose="020B0604020202020204" pitchFamily="34" charset="0"/>
                <a:cs typeface="Arial" panose="020B0604020202020204" pitchFamily="34" charset="0"/>
              </a:rPr>
              <a:t>raw</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counts</a:t>
            </a:r>
            <a:r>
              <a:rPr lang="pt-PT" sz="900" dirty="0">
                <a:latin typeface="Arial" panose="020B0604020202020204" pitchFamily="34" charset="0"/>
                <a:cs typeface="Arial" panose="020B0604020202020204" pitchFamily="34" charset="0"/>
              </a:rPr>
              <a:t> in RNA </a:t>
            </a:r>
            <a:r>
              <a:rPr lang="pt-PT" sz="900" dirty="0" err="1">
                <a:latin typeface="Arial" panose="020B0604020202020204" pitchFamily="34" charset="0"/>
                <a:cs typeface="Arial" panose="020B0604020202020204" pitchFamily="34" charset="0"/>
              </a:rPr>
              <a:t>sequencing</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analysis</a:t>
            </a:r>
            <a:r>
              <a:rPr lang="pt-PT" sz="900" dirty="0">
                <a:latin typeface="Arial" panose="020B0604020202020204" pitchFamily="34" charset="0"/>
                <a:cs typeface="Arial" panose="020B0604020202020204" pitchFamily="34" charset="0"/>
              </a:rPr>
              <a:t> for </a:t>
            </a:r>
            <a:r>
              <a:rPr lang="pt-PT" sz="900" dirty="0" err="1">
                <a:latin typeface="Arial" panose="020B0604020202020204" pitchFamily="34" charset="0"/>
                <a:cs typeface="Arial" panose="020B0604020202020204" pitchFamily="34" charset="0"/>
              </a:rPr>
              <a:t>each</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condition</a:t>
            </a:r>
            <a:r>
              <a:rPr lang="pt-PT" sz="900" dirty="0">
                <a:latin typeface="Arial" panose="020B0604020202020204" pitchFamily="34" charset="0"/>
                <a:cs typeface="Arial" panose="020B0604020202020204" pitchFamily="34" charset="0"/>
              </a:rPr>
              <a:t>, in </a:t>
            </a:r>
            <a:r>
              <a:rPr lang="pt-PT" sz="900" dirty="0" err="1">
                <a:latin typeface="Arial" panose="020B0604020202020204" pitchFamily="34" charset="0"/>
                <a:cs typeface="Arial" panose="020B0604020202020204" pitchFamily="34" charset="0"/>
              </a:rPr>
              <a:t>each</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cell</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line</a:t>
            </a:r>
            <a:r>
              <a:rPr lang="pt-PT" sz="900" dirty="0">
                <a:latin typeface="Arial" panose="020B0604020202020204" pitchFamily="34" charset="0"/>
                <a:cs typeface="Arial" panose="020B0604020202020204" pitchFamily="34" charset="0"/>
              </a:rPr>
              <a:t>.</a:t>
            </a:r>
            <a:r>
              <a:rPr lang="en-US" sz="900" dirty="0">
                <a:latin typeface="Arial" panose="020B0604020202020204" pitchFamily="34" charset="0"/>
                <a:cs typeface="Arial" panose="020B0604020202020204" pitchFamily="34" charset="0"/>
              </a:rPr>
              <a:t> MDS plot illustrates the distribution of each samples according to dimension 1 (dim1) against dimension 2 (dim2). Each timepoint is represented by a different color.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HCT116. </a:t>
            </a:r>
            <a:r>
              <a:rPr lang="pt-PT" sz="900" b="1" dirty="0">
                <a:latin typeface="Arial" panose="020B0604020202020204" pitchFamily="34" charset="0"/>
                <a:cs typeface="Arial" panose="020B0604020202020204" pitchFamily="34" charset="0"/>
              </a:rPr>
              <a:t>B </a:t>
            </a:r>
            <a:r>
              <a:rPr lang="pt-PT" sz="900" dirty="0">
                <a:latin typeface="Arial" panose="020B0604020202020204" pitchFamily="34" charset="0"/>
                <a:cs typeface="Arial" panose="020B0604020202020204" pitchFamily="34" charset="0"/>
              </a:rPr>
              <a:t>SW480. </a:t>
            </a:r>
            <a:r>
              <a:rPr lang="pt-PT" sz="900" b="1" dirty="0">
                <a:latin typeface="Arial" panose="020B0604020202020204" pitchFamily="34" charset="0"/>
                <a:cs typeface="Arial" panose="020B0604020202020204" pitchFamily="34" charset="0"/>
              </a:rPr>
              <a:t>C </a:t>
            </a:r>
            <a:r>
              <a:rPr lang="pt-PT" sz="900" dirty="0">
                <a:latin typeface="Arial" panose="020B0604020202020204" pitchFamily="34" charset="0"/>
                <a:cs typeface="Arial" panose="020B0604020202020204" pitchFamily="34" charset="0"/>
              </a:rPr>
              <a:t>LS174T.</a:t>
            </a:r>
            <a:endParaRPr lang="en-US" sz="900" dirty="0">
              <a:latin typeface="Arial" panose="020B0604020202020204" pitchFamily="34" charset="0"/>
              <a:cs typeface="Arial" panose="020B0604020202020204" pitchFamily="34" charset="0"/>
            </a:endParaRPr>
          </a:p>
        </p:txBody>
      </p:sp>
      <p:pic>
        <p:nvPicPr>
          <p:cNvPr id="40" name="Picture 39">
            <a:extLst>
              <a:ext uri="{FF2B5EF4-FFF2-40B4-BE49-F238E27FC236}">
                <a16:creationId xmlns:a16="http://schemas.microsoft.com/office/drawing/2014/main" id="{E6F40435-7BFA-4BCD-B64A-34F5CDE86768}"/>
              </a:ext>
            </a:extLst>
          </p:cNvPr>
          <p:cNvPicPr>
            <a:picLocks noChangeAspect="1"/>
          </p:cNvPicPr>
          <p:nvPr/>
        </p:nvPicPr>
        <p:blipFill rotWithShape="1">
          <a:blip r:embed="rId2"/>
          <a:srcRect l="84800" t="9149" r="4160" b="72904"/>
          <a:stretch/>
        </p:blipFill>
        <p:spPr>
          <a:xfrm>
            <a:off x="6036594" y="8266775"/>
            <a:ext cx="627797" cy="629836"/>
          </a:xfrm>
          <a:prstGeom prst="rect">
            <a:avLst/>
          </a:prstGeom>
        </p:spPr>
      </p:pic>
      <p:grpSp>
        <p:nvGrpSpPr>
          <p:cNvPr id="5" name="Group 4">
            <a:extLst>
              <a:ext uri="{FF2B5EF4-FFF2-40B4-BE49-F238E27FC236}">
                <a16:creationId xmlns:a16="http://schemas.microsoft.com/office/drawing/2014/main" id="{92147A92-AD6F-ACA5-8E3F-7AB5506BDCB5}"/>
              </a:ext>
            </a:extLst>
          </p:cNvPr>
          <p:cNvGrpSpPr/>
          <p:nvPr/>
        </p:nvGrpSpPr>
        <p:grpSpPr>
          <a:xfrm>
            <a:off x="-22986" y="289113"/>
            <a:ext cx="6687377" cy="2557116"/>
            <a:chOff x="-22986" y="255930"/>
            <a:chExt cx="6687377" cy="2557116"/>
          </a:xfrm>
        </p:grpSpPr>
        <p:pic>
          <p:nvPicPr>
            <p:cNvPr id="32" name="Picture 31">
              <a:extLst>
                <a:ext uri="{FF2B5EF4-FFF2-40B4-BE49-F238E27FC236}">
                  <a16:creationId xmlns:a16="http://schemas.microsoft.com/office/drawing/2014/main" id="{6395824B-DB0D-4989-87CE-4078B2D16BCF}"/>
                </a:ext>
              </a:extLst>
            </p:cNvPr>
            <p:cNvPicPr>
              <a:picLocks noChangeAspect="1"/>
            </p:cNvPicPr>
            <p:nvPr/>
          </p:nvPicPr>
          <p:blipFill rotWithShape="1">
            <a:blip r:embed="rId3"/>
            <a:srcRect l="16520" t="3767" r="16019"/>
            <a:stretch/>
          </p:blipFill>
          <p:spPr>
            <a:xfrm>
              <a:off x="193610" y="387511"/>
              <a:ext cx="2754149" cy="2425535"/>
            </a:xfrm>
            <a:prstGeom prst="rect">
              <a:avLst/>
            </a:prstGeom>
          </p:spPr>
        </p:pic>
        <p:pic>
          <p:nvPicPr>
            <p:cNvPr id="33" name="Picture 32">
              <a:extLst>
                <a:ext uri="{FF2B5EF4-FFF2-40B4-BE49-F238E27FC236}">
                  <a16:creationId xmlns:a16="http://schemas.microsoft.com/office/drawing/2014/main" id="{9DFBA71E-9D54-4840-9349-C91413DF2B1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Lst>
            </a:blip>
            <a:srcRect r="9861"/>
            <a:stretch/>
          </p:blipFill>
          <p:spPr>
            <a:xfrm>
              <a:off x="3141369" y="440596"/>
              <a:ext cx="3523022" cy="1883439"/>
            </a:xfrm>
            <a:prstGeom prst="rect">
              <a:avLst/>
            </a:prstGeom>
          </p:spPr>
        </p:pic>
        <p:sp>
          <p:nvSpPr>
            <p:cNvPr id="42" name="CaixaDeTexto 68">
              <a:extLst>
                <a:ext uri="{FF2B5EF4-FFF2-40B4-BE49-F238E27FC236}">
                  <a16:creationId xmlns:a16="http://schemas.microsoft.com/office/drawing/2014/main" id="{CF4E6AF3-95AC-46E7-8B29-EAB615DA3C64}"/>
                </a:ext>
              </a:extLst>
            </p:cNvPr>
            <p:cNvSpPr txBox="1"/>
            <p:nvPr/>
          </p:nvSpPr>
          <p:spPr>
            <a:xfrm>
              <a:off x="-22986" y="255930"/>
              <a:ext cx="336884" cy="369332"/>
            </a:xfrm>
            <a:prstGeom prst="rect">
              <a:avLst/>
            </a:prstGeom>
            <a:noFill/>
          </p:spPr>
          <p:txBody>
            <a:bodyPr wrap="square" rtlCol="0">
              <a:spAutoFit/>
            </a:bodyPr>
            <a:lstStyle/>
            <a:p>
              <a:r>
                <a:rPr lang="pt-PT" b="1" dirty="0"/>
                <a:t>A</a:t>
              </a:r>
              <a:endParaRPr lang="en-US" b="1" dirty="0"/>
            </a:p>
          </p:txBody>
        </p:sp>
      </p:grpSp>
      <p:grpSp>
        <p:nvGrpSpPr>
          <p:cNvPr id="6" name="Group 5">
            <a:extLst>
              <a:ext uri="{FF2B5EF4-FFF2-40B4-BE49-F238E27FC236}">
                <a16:creationId xmlns:a16="http://schemas.microsoft.com/office/drawing/2014/main" id="{0217F3A1-1EF6-09E7-591C-A649E069C123}"/>
              </a:ext>
            </a:extLst>
          </p:cNvPr>
          <p:cNvGrpSpPr/>
          <p:nvPr/>
        </p:nvGrpSpPr>
        <p:grpSpPr>
          <a:xfrm>
            <a:off x="-3305" y="3135342"/>
            <a:ext cx="6693305" cy="2605123"/>
            <a:chOff x="-3305" y="3338134"/>
            <a:chExt cx="6693305" cy="2605123"/>
          </a:xfrm>
        </p:grpSpPr>
        <p:pic>
          <p:nvPicPr>
            <p:cNvPr id="36" name="Picture 35">
              <a:extLst>
                <a:ext uri="{FF2B5EF4-FFF2-40B4-BE49-F238E27FC236}">
                  <a16:creationId xmlns:a16="http://schemas.microsoft.com/office/drawing/2014/main" id="{58C31FD1-B698-45AC-B3C9-69976136258F}"/>
                </a:ext>
              </a:extLst>
            </p:cNvPr>
            <p:cNvPicPr>
              <a:picLocks noChangeAspect="1"/>
            </p:cNvPicPr>
            <p:nvPr/>
          </p:nvPicPr>
          <p:blipFill rotWithShape="1">
            <a:blip r:embed="rId6"/>
            <a:srcRect l="15883" r="16206"/>
            <a:stretch/>
          </p:blipFill>
          <p:spPr>
            <a:xfrm>
              <a:off x="168000" y="3440974"/>
              <a:ext cx="2754000" cy="2502283"/>
            </a:xfrm>
            <a:prstGeom prst="rect">
              <a:avLst/>
            </a:prstGeom>
          </p:spPr>
        </p:pic>
        <p:pic>
          <p:nvPicPr>
            <p:cNvPr id="37" name="Picture 36">
              <a:extLst>
                <a:ext uri="{FF2B5EF4-FFF2-40B4-BE49-F238E27FC236}">
                  <a16:creationId xmlns:a16="http://schemas.microsoft.com/office/drawing/2014/main" id="{980EF9F8-C662-472F-A9CE-C47F0A9ED80B}"/>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50000"/>
                      </a14:imgEffect>
                    </a14:imgLayer>
                  </a14:imgProps>
                </a:ext>
              </a:extLst>
            </a:blip>
            <a:srcRect t="9307" r="13327"/>
            <a:stretch/>
          </p:blipFill>
          <p:spPr>
            <a:xfrm>
              <a:off x="3090000" y="3572667"/>
              <a:ext cx="3600000" cy="1838882"/>
            </a:xfrm>
            <a:prstGeom prst="rect">
              <a:avLst/>
            </a:prstGeom>
          </p:spPr>
        </p:pic>
        <p:sp>
          <p:nvSpPr>
            <p:cNvPr id="43" name="CaixaDeTexto 68">
              <a:extLst>
                <a:ext uri="{FF2B5EF4-FFF2-40B4-BE49-F238E27FC236}">
                  <a16:creationId xmlns:a16="http://schemas.microsoft.com/office/drawing/2014/main" id="{B5941CDE-7068-4641-B683-A57C748C699C}"/>
                </a:ext>
              </a:extLst>
            </p:cNvPr>
            <p:cNvSpPr txBox="1"/>
            <p:nvPr/>
          </p:nvSpPr>
          <p:spPr>
            <a:xfrm>
              <a:off x="-3305" y="3338134"/>
              <a:ext cx="336884" cy="369332"/>
            </a:xfrm>
            <a:prstGeom prst="rect">
              <a:avLst/>
            </a:prstGeom>
            <a:noFill/>
          </p:spPr>
          <p:txBody>
            <a:bodyPr wrap="square" rtlCol="0">
              <a:spAutoFit/>
            </a:bodyPr>
            <a:lstStyle/>
            <a:p>
              <a:r>
                <a:rPr lang="pt-PT" b="1" dirty="0"/>
                <a:t>B</a:t>
              </a:r>
              <a:endParaRPr lang="en-US" b="1" dirty="0"/>
            </a:p>
          </p:txBody>
        </p:sp>
      </p:grpSp>
      <p:grpSp>
        <p:nvGrpSpPr>
          <p:cNvPr id="7" name="Group 6">
            <a:extLst>
              <a:ext uri="{FF2B5EF4-FFF2-40B4-BE49-F238E27FC236}">
                <a16:creationId xmlns:a16="http://schemas.microsoft.com/office/drawing/2014/main" id="{6EB32D91-1C64-62C8-5B86-2588ECA63ABB}"/>
              </a:ext>
            </a:extLst>
          </p:cNvPr>
          <p:cNvGrpSpPr/>
          <p:nvPr/>
        </p:nvGrpSpPr>
        <p:grpSpPr>
          <a:xfrm>
            <a:off x="0" y="6029578"/>
            <a:ext cx="6690000" cy="2651866"/>
            <a:chOff x="0" y="6462881"/>
            <a:chExt cx="6690000" cy="2651866"/>
          </a:xfrm>
        </p:grpSpPr>
        <p:pic>
          <p:nvPicPr>
            <p:cNvPr id="39" name="Picture 38">
              <a:extLst>
                <a:ext uri="{FF2B5EF4-FFF2-40B4-BE49-F238E27FC236}">
                  <a16:creationId xmlns:a16="http://schemas.microsoft.com/office/drawing/2014/main" id="{071589E3-DB38-4A41-B5C8-27F6DB9BFA55}"/>
                </a:ext>
              </a:extLst>
            </p:cNvPr>
            <p:cNvPicPr>
              <a:picLocks noChangeAspect="1"/>
            </p:cNvPicPr>
            <p:nvPr/>
          </p:nvPicPr>
          <p:blipFill rotWithShape="1">
            <a:blip r:embed="rId2"/>
            <a:srcRect l="16574" r="17599"/>
            <a:stretch/>
          </p:blipFill>
          <p:spPr>
            <a:xfrm>
              <a:off x="168000" y="6532791"/>
              <a:ext cx="2754000" cy="2581956"/>
            </a:xfrm>
            <a:prstGeom prst="rect">
              <a:avLst/>
            </a:prstGeom>
          </p:spPr>
        </p:pic>
        <p:pic>
          <p:nvPicPr>
            <p:cNvPr id="41" name="Picture 40">
              <a:extLst>
                <a:ext uri="{FF2B5EF4-FFF2-40B4-BE49-F238E27FC236}">
                  <a16:creationId xmlns:a16="http://schemas.microsoft.com/office/drawing/2014/main" id="{61277161-BDAD-4382-9659-2DAA04466331}"/>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Lst>
            </a:blip>
            <a:srcRect r="10831"/>
            <a:stretch/>
          </p:blipFill>
          <p:spPr>
            <a:xfrm>
              <a:off x="3090000" y="6647547"/>
              <a:ext cx="3600000" cy="1978586"/>
            </a:xfrm>
            <a:prstGeom prst="rect">
              <a:avLst/>
            </a:prstGeom>
          </p:spPr>
        </p:pic>
        <p:sp>
          <p:nvSpPr>
            <p:cNvPr id="2" name="CaixaDeTexto 68">
              <a:extLst>
                <a:ext uri="{FF2B5EF4-FFF2-40B4-BE49-F238E27FC236}">
                  <a16:creationId xmlns:a16="http://schemas.microsoft.com/office/drawing/2014/main" id="{9E5FE690-E48D-6FA9-68DF-774AA69873A0}"/>
                </a:ext>
              </a:extLst>
            </p:cNvPr>
            <p:cNvSpPr txBox="1"/>
            <p:nvPr/>
          </p:nvSpPr>
          <p:spPr>
            <a:xfrm>
              <a:off x="0" y="6462881"/>
              <a:ext cx="336884" cy="369332"/>
            </a:xfrm>
            <a:prstGeom prst="rect">
              <a:avLst/>
            </a:prstGeom>
            <a:noFill/>
          </p:spPr>
          <p:txBody>
            <a:bodyPr wrap="square" rtlCol="0">
              <a:spAutoFit/>
            </a:bodyPr>
            <a:lstStyle/>
            <a:p>
              <a:r>
                <a:rPr lang="pt-PT" b="1" dirty="0"/>
                <a:t>C</a:t>
              </a:r>
              <a:endParaRPr lang="en-US" b="1" dirty="0"/>
            </a:p>
          </p:txBody>
        </p:sp>
      </p:grpSp>
    </p:spTree>
    <p:extLst>
      <p:ext uri="{BB962C8B-B14F-4D97-AF65-F5344CB8AC3E}">
        <p14:creationId xmlns:p14="http://schemas.microsoft.com/office/powerpoint/2010/main" val="31571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94C07399-1C52-47ED-8CDC-50FA8739F87C}"/>
              </a:ext>
            </a:extLst>
          </p:cNvPr>
          <p:cNvSpPr txBox="1"/>
          <p:nvPr/>
        </p:nvSpPr>
        <p:spPr>
          <a:xfrm>
            <a:off x="-76865" y="-75642"/>
            <a:ext cx="1159485" cy="369332"/>
          </a:xfrm>
          <a:prstGeom prst="rect">
            <a:avLst/>
          </a:prstGeom>
          <a:noFill/>
        </p:spPr>
        <p:txBody>
          <a:bodyPr wrap="none" rtlCol="0">
            <a:spAutoFit/>
          </a:bodyPr>
          <a:lstStyle/>
          <a:p>
            <a:r>
              <a:rPr lang="pt-PT" dirty="0"/>
              <a:t>Figure S13</a:t>
            </a:r>
            <a:endParaRPr lang="en-US" dirty="0"/>
          </a:p>
        </p:txBody>
      </p:sp>
      <p:grpSp>
        <p:nvGrpSpPr>
          <p:cNvPr id="11" name="Group 10">
            <a:extLst>
              <a:ext uri="{FF2B5EF4-FFF2-40B4-BE49-F238E27FC236}">
                <a16:creationId xmlns:a16="http://schemas.microsoft.com/office/drawing/2014/main" id="{ED449E23-9735-23F5-1AB9-24D63289E569}"/>
              </a:ext>
            </a:extLst>
          </p:cNvPr>
          <p:cNvGrpSpPr/>
          <p:nvPr/>
        </p:nvGrpSpPr>
        <p:grpSpPr>
          <a:xfrm>
            <a:off x="-22986" y="561078"/>
            <a:ext cx="6298509" cy="2254412"/>
            <a:chOff x="-22986" y="443890"/>
            <a:chExt cx="6298509" cy="2254412"/>
          </a:xfrm>
        </p:grpSpPr>
        <p:grpSp>
          <p:nvGrpSpPr>
            <p:cNvPr id="3" name="Group 2">
              <a:extLst>
                <a:ext uri="{FF2B5EF4-FFF2-40B4-BE49-F238E27FC236}">
                  <a16:creationId xmlns:a16="http://schemas.microsoft.com/office/drawing/2014/main" id="{0AEF2CE9-C387-243F-AA49-804CFBCD9069}"/>
                </a:ext>
              </a:extLst>
            </p:cNvPr>
            <p:cNvGrpSpPr/>
            <p:nvPr/>
          </p:nvGrpSpPr>
          <p:grpSpPr>
            <a:xfrm>
              <a:off x="582476" y="711267"/>
              <a:ext cx="2555286" cy="1987035"/>
              <a:chOff x="596653" y="711267"/>
              <a:chExt cx="2555286" cy="1987035"/>
            </a:xfrm>
          </p:grpSpPr>
          <p:sp>
            <p:nvSpPr>
              <p:cNvPr id="27" name="TextBox 26">
                <a:extLst>
                  <a:ext uri="{FF2B5EF4-FFF2-40B4-BE49-F238E27FC236}">
                    <a16:creationId xmlns:a16="http://schemas.microsoft.com/office/drawing/2014/main" id="{E345D872-4E3E-C33F-4ADA-FD9CE5652AD0}"/>
                  </a:ext>
                </a:extLst>
              </p:cNvPr>
              <p:cNvSpPr txBox="1"/>
              <p:nvPr/>
            </p:nvSpPr>
            <p:spPr>
              <a:xfrm>
                <a:off x="596653" y="711267"/>
                <a:ext cx="112883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siControl_48h</a:t>
                </a:r>
              </a:p>
            </p:txBody>
          </p:sp>
          <p:sp>
            <p:nvSpPr>
              <p:cNvPr id="28" name="TextBox 27">
                <a:extLst>
                  <a:ext uri="{FF2B5EF4-FFF2-40B4-BE49-F238E27FC236}">
                    <a16:creationId xmlns:a16="http://schemas.microsoft.com/office/drawing/2014/main" id="{369003F2-7DBF-882E-9AA0-438C692B4B5A}"/>
                  </a:ext>
                </a:extLst>
              </p:cNvPr>
              <p:cNvSpPr txBox="1"/>
              <p:nvPr/>
            </p:nvSpPr>
            <p:spPr>
              <a:xfrm>
                <a:off x="2023103" y="711267"/>
                <a:ext cx="112883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siControl_72h</a:t>
                </a:r>
              </a:p>
            </p:txBody>
          </p:sp>
          <p:pic>
            <p:nvPicPr>
              <p:cNvPr id="12" name="Picture 11">
                <a:extLst>
                  <a:ext uri="{FF2B5EF4-FFF2-40B4-BE49-F238E27FC236}">
                    <a16:creationId xmlns:a16="http://schemas.microsoft.com/office/drawing/2014/main" id="{E1FCC65F-4036-4C53-9E7A-AF864194D307}"/>
                  </a:ext>
                </a:extLst>
              </p:cNvPr>
              <p:cNvPicPr>
                <a:picLocks noChangeAspect="1"/>
              </p:cNvPicPr>
              <p:nvPr/>
            </p:nvPicPr>
            <p:blipFill>
              <a:blip r:embed="rId2"/>
              <a:stretch>
                <a:fillRect/>
              </a:stretch>
            </p:blipFill>
            <p:spPr>
              <a:xfrm>
                <a:off x="596654" y="1020702"/>
                <a:ext cx="2555285" cy="1677600"/>
              </a:xfrm>
              <a:prstGeom prst="rect">
                <a:avLst/>
              </a:prstGeom>
            </p:spPr>
          </p:pic>
        </p:grpSp>
        <p:grpSp>
          <p:nvGrpSpPr>
            <p:cNvPr id="4" name="Group 3">
              <a:extLst>
                <a:ext uri="{FF2B5EF4-FFF2-40B4-BE49-F238E27FC236}">
                  <a16:creationId xmlns:a16="http://schemas.microsoft.com/office/drawing/2014/main" id="{ACBA1571-5AD3-0A5B-99BE-F8D534D849D0}"/>
                </a:ext>
              </a:extLst>
            </p:cNvPr>
            <p:cNvGrpSpPr/>
            <p:nvPr/>
          </p:nvGrpSpPr>
          <p:grpSpPr>
            <a:xfrm>
              <a:off x="3720238" y="726944"/>
              <a:ext cx="2555285" cy="1971358"/>
              <a:chOff x="3706063" y="726944"/>
              <a:chExt cx="2555285" cy="1971358"/>
            </a:xfrm>
          </p:grpSpPr>
          <p:sp>
            <p:nvSpPr>
              <p:cNvPr id="25" name="TextBox 24">
                <a:extLst>
                  <a:ext uri="{FF2B5EF4-FFF2-40B4-BE49-F238E27FC236}">
                    <a16:creationId xmlns:a16="http://schemas.microsoft.com/office/drawing/2014/main" id="{8F3C778C-C895-24C6-075E-033BB837A281}"/>
                  </a:ext>
                </a:extLst>
              </p:cNvPr>
              <p:cNvSpPr txBox="1"/>
              <p:nvPr/>
            </p:nvSpPr>
            <p:spPr>
              <a:xfrm>
                <a:off x="3706063" y="726944"/>
                <a:ext cx="105349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siKRAS_48h</a:t>
                </a:r>
              </a:p>
            </p:txBody>
          </p:sp>
          <p:sp>
            <p:nvSpPr>
              <p:cNvPr id="26" name="TextBox 25">
                <a:extLst>
                  <a:ext uri="{FF2B5EF4-FFF2-40B4-BE49-F238E27FC236}">
                    <a16:creationId xmlns:a16="http://schemas.microsoft.com/office/drawing/2014/main" id="{F6D06A25-05A2-9D2B-0B25-E9F7B2383DDD}"/>
                  </a:ext>
                </a:extLst>
              </p:cNvPr>
              <p:cNvSpPr txBox="1"/>
              <p:nvPr/>
            </p:nvSpPr>
            <p:spPr>
              <a:xfrm>
                <a:off x="5207852" y="726944"/>
                <a:ext cx="105349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siKRAS_72h</a:t>
                </a:r>
              </a:p>
            </p:txBody>
          </p:sp>
          <p:pic>
            <p:nvPicPr>
              <p:cNvPr id="14" name="Picture 13">
                <a:extLst>
                  <a:ext uri="{FF2B5EF4-FFF2-40B4-BE49-F238E27FC236}">
                    <a16:creationId xmlns:a16="http://schemas.microsoft.com/office/drawing/2014/main" id="{5AAAF590-8B50-4E6F-8408-8A2185435572}"/>
                  </a:ext>
                </a:extLst>
              </p:cNvPr>
              <p:cNvPicPr>
                <a:picLocks noChangeAspect="1"/>
              </p:cNvPicPr>
              <p:nvPr/>
            </p:nvPicPr>
            <p:blipFill>
              <a:blip r:embed="rId3"/>
              <a:stretch>
                <a:fillRect/>
              </a:stretch>
            </p:blipFill>
            <p:spPr>
              <a:xfrm>
                <a:off x="3706063" y="1020702"/>
                <a:ext cx="2555285" cy="1677600"/>
              </a:xfrm>
              <a:prstGeom prst="rect">
                <a:avLst/>
              </a:prstGeom>
            </p:spPr>
          </p:pic>
        </p:grpSp>
        <p:sp>
          <p:nvSpPr>
            <p:cNvPr id="24" name="CaixaDeTexto 68">
              <a:extLst>
                <a:ext uri="{FF2B5EF4-FFF2-40B4-BE49-F238E27FC236}">
                  <a16:creationId xmlns:a16="http://schemas.microsoft.com/office/drawing/2014/main" id="{9D6B468F-78D5-4BCE-9FBA-CA0AF285A70B}"/>
                </a:ext>
              </a:extLst>
            </p:cNvPr>
            <p:cNvSpPr txBox="1"/>
            <p:nvPr/>
          </p:nvSpPr>
          <p:spPr>
            <a:xfrm>
              <a:off x="-22986" y="443890"/>
              <a:ext cx="336884" cy="369332"/>
            </a:xfrm>
            <a:prstGeom prst="rect">
              <a:avLst/>
            </a:prstGeom>
            <a:noFill/>
          </p:spPr>
          <p:txBody>
            <a:bodyPr wrap="square" rtlCol="0">
              <a:spAutoFit/>
            </a:bodyPr>
            <a:lstStyle/>
            <a:p>
              <a:r>
                <a:rPr lang="pt-PT" b="1" dirty="0"/>
                <a:t>A</a:t>
              </a:r>
              <a:endParaRPr lang="en-US" b="1" dirty="0"/>
            </a:p>
          </p:txBody>
        </p:sp>
      </p:grpSp>
      <p:grpSp>
        <p:nvGrpSpPr>
          <p:cNvPr id="10" name="Group 9">
            <a:extLst>
              <a:ext uri="{FF2B5EF4-FFF2-40B4-BE49-F238E27FC236}">
                <a16:creationId xmlns:a16="http://schemas.microsoft.com/office/drawing/2014/main" id="{91EB37FA-40D2-78EA-9B79-70446C40C573}"/>
              </a:ext>
            </a:extLst>
          </p:cNvPr>
          <p:cNvGrpSpPr/>
          <p:nvPr/>
        </p:nvGrpSpPr>
        <p:grpSpPr>
          <a:xfrm>
            <a:off x="0" y="3376568"/>
            <a:ext cx="6279407" cy="2262945"/>
            <a:chOff x="0" y="2635180"/>
            <a:chExt cx="6279407" cy="2262945"/>
          </a:xfrm>
        </p:grpSpPr>
        <p:grpSp>
          <p:nvGrpSpPr>
            <p:cNvPr id="6" name="Group 5">
              <a:extLst>
                <a:ext uri="{FF2B5EF4-FFF2-40B4-BE49-F238E27FC236}">
                  <a16:creationId xmlns:a16="http://schemas.microsoft.com/office/drawing/2014/main" id="{EFA6AAB1-8489-FEC3-F8AA-C9C488CED094}"/>
                </a:ext>
              </a:extLst>
            </p:cNvPr>
            <p:cNvGrpSpPr/>
            <p:nvPr/>
          </p:nvGrpSpPr>
          <p:grpSpPr>
            <a:xfrm>
              <a:off x="3724122" y="2938035"/>
              <a:ext cx="2555285" cy="1952682"/>
              <a:chOff x="3706063" y="2938035"/>
              <a:chExt cx="2555285" cy="1952682"/>
            </a:xfrm>
          </p:grpSpPr>
          <p:pic>
            <p:nvPicPr>
              <p:cNvPr id="18" name="Picture 17">
                <a:extLst>
                  <a:ext uri="{FF2B5EF4-FFF2-40B4-BE49-F238E27FC236}">
                    <a16:creationId xmlns:a16="http://schemas.microsoft.com/office/drawing/2014/main" id="{25D8BE1F-F4EC-4D5F-8800-6B448B758157}"/>
                  </a:ext>
                </a:extLst>
              </p:cNvPr>
              <p:cNvPicPr>
                <a:picLocks noChangeAspect="1"/>
              </p:cNvPicPr>
              <p:nvPr/>
            </p:nvPicPr>
            <p:blipFill>
              <a:blip r:embed="rId4"/>
              <a:stretch>
                <a:fillRect/>
              </a:stretch>
            </p:blipFill>
            <p:spPr>
              <a:xfrm>
                <a:off x="3706063" y="3213117"/>
                <a:ext cx="2555285" cy="1677600"/>
              </a:xfrm>
              <a:prstGeom prst="rect">
                <a:avLst/>
              </a:prstGeom>
            </p:spPr>
          </p:pic>
          <p:sp>
            <p:nvSpPr>
              <p:cNvPr id="48" name="TextBox 47">
                <a:extLst>
                  <a:ext uri="{FF2B5EF4-FFF2-40B4-BE49-F238E27FC236}">
                    <a16:creationId xmlns:a16="http://schemas.microsoft.com/office/drawing/2014/main" id="{5D5F68EB-EB7C-43A0-A62A-4CDBE25EA9A6}"/>
                  </a:ext>
                </a:extLst>
              </p:cNvPr>
              <p:cNvSpPr txBox="1"/>
              <p:nvPr/>
            </p:nvSpPr>
            <p:spPr>
              <a:xfrm>
                <a:off x="3706063" y="2938035"/>
                <a:ext cx="105349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siKRAS_48h</a:t>
                </a:r>
              </a:p>
            </p:txBody>
          </p:sp>
          <p:sp>
            <p:nvSpPr>
              <p:cNvPr id="49" name="TextBox 48">
                <a:extLst>
                  <a:ext uri="{FF2B5EF4-FFF2-40B4-BE49-F238E27FC236}">
                    <a16:creationId xmlns:a16="http://schemas.microsoft.com/office/drawing/2014/main" id="{5B6A73E6-D4E5-4CDB-B54B-CDE7B7F55DE5}"/>
                  </a:ext>
                </a:extLst>
              </p:cNvPr>
              <p:cNvSpPr txBox="1"/>
              <p:nvPr/>
            </p:nvSpPr>
            <p:spPr>
              <a:xfrm>
                <a:off x="5207852" y="2938035"/>
                <a:ext cx="105349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siKRAS_72h</a:t>
                </a:r>
              </a:p>
            </p:txBody>
          </p:sp>
        </p:grpSp>
        <p:grpSp>
          <p:nvGrpSpPr>
            <p:cNvPr id="5" name="Group 4">
              <a:extLst>
                <a:ext uri="{FF2B5EF4-FFF2-40B4-BE49-F238E27FC236}">
                  <a16:creationId xmlns:a16="http://schemas.microsoft.com/office/drawing/2014/main" id="{E305BDC7-6922-9F45-D455-A60D9DF035E7}"/>
                </a:ext>
              </a:extLst>
            </p:cNvPr>
            <p:cNvGrpSpPr/>
            <p:nvPr/>
          </p:nvGrpSpPr>
          <p:grpSpPr>
            <a:xfrm>
              <a:off x="578594" y="2938035"/>
              <a:ext cx="2566934" cy="1960090"/>
              <a:chOff x="596653" y="2938035"/>
              <a:chExt cx="2566934" cy="1960090"/>
            </a:xfrm>
          </p:grpSpPr>
          <p:pic>
            <p:nvPicPr>
              <p:cNvPr id="16" name="Picture 15">
                <a:extLst>
                  <a:ext uri="{FF2B5EF4-FFF2-40B4-BE49-F238E27FC236}">
                    <a16:creationId xmlns:a16="http://schemas.microsoft.com/office/drawing/2014/main" id="{B097D4DC-C9C3-47B5-A0B2-ED20E352A0A3}"/>
                  </a:ext>
                </a:extLst>
              </p:cNvPr>
              <p:cNvPicPr>
                <a:picLocks noChangeAspect="1"/>
              </p:cNvPicPr>
              <p:nvPr/>
            </p:nvPicPr>
            <p:blipFill>
              <a:blip r:embed="rId5"/>
              <a:stretch>
                <a:fillRect/>
              </a:stretch>
            </p:blipFill>
            <p:spPr>
              <a:xfrm>
                <a:off x="608301" y="3220525"/>
                <a:ext cx="2555286" cy="1677600"/>
              </a:xfrm>
              <a:prstGeom prst="rect">
                <a:avLst/>
              </a:prstGeom>
            </p:spPr>
          </p:pic>
          <p:sp>
            <p:nvSpPr>
              <p:cNvPr id="50" name="TextBox 49">
                <a:extLst>
                  <a:ext uri="{FF2B5EF4-FFF2-40B4-BE49-F238E27FC236}">
                    <a16:creationId xmlns:a16="http://schemas.microsoft.com/office/drawing/2014/main" id="{FEAA642B-7DB2-46E6-8707-EDEE1A1C3CDE}"/>
                  </a:ext>
                </a:extLst>
              </p:cNvPr>
              <p:cNvSpPr txBox="1"/>
              <p:nvPr/>
            </p:nvSpPr>
            <p:spPr>
              <a:xfrm>
                <a:off x="596653" y="2938035"/>
                <a:ext cx="112883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siControl_48h</a:t>
                </a:r>
              </a:p>
            </p:txBody>
          </p:sp>
          <p:sp>
            <p:nvSpPr>
              <p:cNvPr id="51" name="TextBox 50">
                <a:extLst>
                  <a:ext uri="{FF2B5EF4-FFF2-40B4-BE49-F238E27FC236}">
                    <a16:creationId xmlns:a16="http://schemas.microsoft.com/office/drawing/2014/main" id="{BD720F82-372E-486D-BACC-C2C74981B1C2}"/>
                  </a:ext>
                </a:extLst>
              </p:cNvPr>
              <p:cNvSpPr txBox="1"/>
              <p:nvPr/>
            </p:nvSpPr>
            <p:spPr>
              <a:xfrm>
                <a:off x="2023103" y="2938035"/>
                <a:ext cx="112883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siControl_72h</a:t>
                </a:r>
              </a:p>
            </p:txBody>
          </p:sp>
        </p:grpSp>
        <p:sp>
          <p:nvSpPr>
            <p:cNvPr id="29" name="CaixaDeTexto 68">
              <a:extLst>
                <a:ext uri="{FF2B5EF4-FFF2-40B4-BE49-F238E27FC236}">
                  <a16:creationId xmlns:a16="http://schemas.microsoft.com/office/drawing/2014/main" id="{06FF85FC-A75E-4191-B352-08EC41CB2D60}"/>
                </a:ext>
              </a:extLst>
            </p:cNvPr>
            <p:cNvSpPr txBox="1"/>
            <p:nvPr/>
          </p:nvSpPr>
          <p:spPr>
            <a:xfrm>
              <a:off x="0" y="2635180"/>
              <a:ext cx="336884" cy="369332"/>
            </a:xfrm>
            <a:prstGeom prst="rect">
              <a:avLst/>
            </a:prstGeom>
            <a:noFill/>
          </p:spPr>
          <p:txBody>
            <a:bodyPr wrap="square" rtlCol="0">
              <a:spAutoFit/>
            </a:bodyPr>
            <a:lstStyle/>
            <a:p>
              <a:r>
                <a:rPr lang="pt-PT" b="1" dirty="0"/>
                <a:t>B</a:t>
              </a:r>
              <a:endParaRPr lang="en-US" b="1" dirty="0"/>
            </a:p>
          </p:txBody>
        </p:sp>
      </p:grpSp>
      <p:sp>
        <p:nvSpPr>
          <p:cNvPr id="35" name="TextBox 34">
            <a:extLst>
              <a:ext uri="{FF2B5EF4-FFF2-40B4-BE49-F238E27FC236}">
                <a16:creationId xmlns:a16="http://schemas.microsoft.com/office/drawing/2014/main" id="{7CE5BDA5-0ABF-4AD8-A444-DCC606CD3957}"/>
              </a:ext>
            </a:extLst>
          </p:cNvPr>
          <p:cNvSpPr txBox="1"/>
          <p:nvPr/>
        </p:nvSpPr>
        <p:spPr>
          <a:xfrm>
            <a:off x="-22986" y="8975591"/>
            <a:ext cx="6858000" cy="369332"/>
          </a:xfrm>
          <a:prstGeom prst="rect">
            <a:avLst/>
          </a:prstGeom>
          <a:noFill/>
        </p:spPr>
        <p:txBody>
          <a:bodyPr wrap="square">
            <a:spAutoFit/>
          </a:bodyPr>
          <a:lstStyle/>
          <a:p>
            <a:pPr algn="just"/>
            <a:r>
              <a:rPr lang="en-US" sz="900" b="1" dirty="0">
                <a:latin typeface="Arial" panose="020B0604020202020204" pitchFamily="34" charset="0"/>
                <a:cs typeface="Arial" panose="020B0604020202020204" pitchFamily="34" charset="0"/>
              </a:rPr>
              <a:t>Figure S13</a:t>
            </a:r>
            <a:r>
              <a:rPr lang="en-US" sz="900" dirty="0">
                <a:latin typeface="Arial" panose="020B0604020202020204" pitchFamily="34" charset="0"/>
                <a:cs typeface="Arial" panose="020B0604020202020204" pitchFamily="34" charset="0"/>
              </a:rPr>
              <a:t>. Venn diagrams depicting the number of exclusive and shared DEGs at 48- and 72-hour timepoints in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cells (left) and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(right).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HCT116. </a:t>
            </a:r>
            <a:r>
              <a:rPr lang="en-US" sz="900" b="1" dirty="0">
                <a:latin typeface="Arial" panose="020B0604020202020204" pitchFamily="34" charset="0"/>
                <a:cs typeface="Arial" panose="020B0604020202020204" pitchFamily="34" charset="0"/>
              </a:rPr>
              <a:t>B</a:t>
            </a:r>
            <a:r>
              <a:rPr lang="en-US" sz="900" dirty="0">
                <a:latin typeface="Arial" panose="020B0604020202020204" pitchFamily="34" charset="0"/>
                <a:cs typeface="Arial" panose="020B0604020202020204" pitchFamily="34" charset="0"/>
              </a:rPr>
              <a:t> SW480. </a:t>
            </a:r>
            <a:r>
              <a:rPr lang="en-US" sz="900" b="1" dirty="0">
                <a:latin typeface="Arial" panose="020B0604020202020204" pitchFamily="34" charset="0"/>
                <a:cs typeface="Arial" panose="020B0604020202020204" pitchFamily="34" charset="0"/>
              </a:rPr>
              <a:t>C</a:t>
            </a:r>
            <a:r>
              <a:rPr lang="en-US" sz="900" dirty="0">
                <a:latin typeface="Arial" panose="020B0604020202020204" pitchFamily="34" charset="0"/>
                <a:cs typeface="Arial" panose="020B0604020202020204" pitchFamily="34" charset="0"/>
              </a:rPr>
              <a:t> LS174T. </a:t>
            </a:r>
          </a:p>
        </p:txBody>
      </p:sp>
      <p:grpSp>
        <p:nvGrpSpPr>
          <p:cNvPr id="9" name="Group 8">
            <a:extLst>
              <a:ext uri="{FF2B5EF4-FFF2-40B4-BE49-F238E27FC236}">
                <a16:creationId xmlns:a16="http://schemas.microsoft.com/office/drawing/2014/main" id="{764369A9-C42D-937F-B8AA-2D5043A53DD5}"/>
              </a:ext>
            </a:extLst>
          </p:cNvPr>
          <p:cNvGrpSpPr/>
          <p:nvPr/>
        </p:nvGrpSpPr>
        <p:grpSpPr>
          <a:xfrm>
            <a:off x="-19770" y="6200591"/>
            <a:ext cx="6295294" cy="2213922"/>
            <a:chOff x="-19770" y="4961000"/>
            <a:chExt cx="6295294" cy="2213922"/>
          </a:xfrm>
        </p:grpSpPr>
        <p:grpSp>
          <p:nvGrpSpPr>
            <p:cNvPr id="7" name="Group 6">
              <a:extLst>
                <a:ext uri="{FF2B5EF4-FFF2-40B4-BE49-F238E27FC236}">
                  <a16:creationId xmlns:a16="http://schemas.microsoft.com/office/drawing/2014/main" id="{86E7B939-D80F-37D0-F6A8-2137E6042303}"/>
                </a:ext>
              </a:extLst>
            </p:cNvPr>
            <p:cNvGrpSpPr/>
            <p:nvPr/>
          </p:nvGrpSpPr>
          <p:grpSpPr>
            <a:xfrm>
              <a:off x="3720239" y="5201349"/>
              <a:ext cx="2555285" cy="1973573"/>
              <a:chOff x="3706063" y="5201349"/>
              <a:chExt cx="2555285" cy="1973573"/>
            </a:xfrm>
          </p:grpSpPr>
          <p:pic>
            <p:nvPicPr>
              <p:cNvPr id="22" name="Picture 21">
                <a:extLst>
                  <a:ext uri="{FF2B5EF4-FFF2-40B4-BE49-F238E27FC236}">
                    <a16:creationId xmlns:a16="http://schemas.microsoft.com/office/drawing/2014/main" id="{EEBFFE08-9567-4C4E-B3C0-52DDB837E919}"/>
                  </a:ext>
                </a:extLst>
              </p:cNvPr>
              <p:cNvPicPr>
                <a:picLocks noChangeAspect="1"/>
              </p:cNvPicPr>
              <p:nvPr/>
            </p:nvPicPr>
            <p:blipFill>
              <a:blip r:embed="rId6"/>
              <a:stretch>
                <a:fillRect/>
              </a:stretch>
            </p:blipFill>
            <p:spPr>
              <a:xfrm>
                <a:off x="3706063" y="5497322"/>
                <a:ext cx="2555285" cy="1677600"/>
              </a:xfrm>
              <a:prstGeom prst="rect">
                <a:avLst/>
              </a:prstGeom>
            </p:spPr>
          </p:pic>
          <p:sp>
            <p:nvSpPr>
              <p:cNvPr id="52" name="TextBox 51">
                <a:extLst>
                  <a:ext uri="{FF2B5EF4-FFF2-40B4-BE49-F238E27FC236}">
                    <a16:creationId xmlns:a16="http://schemas.microsoft.com/office/drawing/2014/main" id="{F99DABB1-C38E-4768-A105-6F936D5354AD}"/>
                  </a:ext>
                </a:extLst>
              </p:cNvPr>
              <p:cNvSpPr txBox="1"/>
              <p:nvPr/>
            </p:nvSpPr>
            <p:spPr>
              <a:xfrm>
                <a:off x="3706063" y="5201349"/>
                <a:ext cx="105349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siKRAS_48h</a:t>
                </a:r>
              </a:p>
            </p:txBody>
          </p:sp>
          <p:sp>
            <p:nvSpPr>
              <p:cNvPr id="53" name="TextBox 52">
                <a:extLst>
                  <a:ext uri="{FF2B5EF4-FFF2-40B4-BE49-F238E27FC236}">
                    <a16:creationId xmlns:a16="http://schemas.microsoft.com/office/drawing/2014/main" id="{EEDDF590-67F8-40B2-9261-86BF418645EF}"/>
                  </a:ext>
                </a:extLst>
              </p:cNvPr>
              <p:cNvSpPr txBox="1"/>
              <p:nvPr/>
            </p:nvSpPr>
            <p:spPr>
              <a:xfrm>
                <a:off x="5207854" y="5201349"/>
                <a:ext cx="105349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siKRAS_72h</a:t>
                </a:r>
              </a:p>
            </p:txBody>
          </p:sp>
        </p:grpSp>
        <p:grpSp>
          <p:nvGrpSpPr>
            <p:cNvPr id="8" name="Group 7">
              <a:extLst>
                <a:ext uri="{FF2B5EF4-FFF2-40B4-BE49-F238E27FC236}">
                  <a16:creationId xmlns:a16="http://schemas.microsoft.com/office/drawing/2014/main" id="{2A8B8248-B7CC-8E1F-B01B-169CC9BD21FA}"/>
                </a:ext>
              </a:extLst>
            </p:cNvPr>
            <p:cNvGrpSpPr/>
            <p:nvPr/>
          </p:nvGrpSpPr>
          <p:grpSpPr>
            <a:xfrm>
              <a:off x="582477" y="5201349"/>
              <a:ext cx="2555285" cy="1973573"/>
              <a:chOff x="596653" y="5201349"/>
              <a:chExt cx="2555285" cy="1973573"/>
            </a:xfrm>
          </p:grpSpPr>
          <p:pic>
            <p:nvPicPr>
              <p:cNvPr id="20" name="Picture 19">
                <a:extLst>
                  <a:ext uri="{FF2B5EF4-FFF2-40B4-BE49-F238E27FC236}">
                    <a16:creationId xmlns:a16="http://schemas.microsoft.com/office/drawing/2014/main" id="{787A12FD-5C52-4EEE-8459-F4EE3348A4FB}"/>
                  </a:ext>
                </a:extLst>
              </p:cNvPr>
              <p:cNvPicPr>
                <a:picLocks noChangeAspect="1"/>
              </p:cNvPicPr>
              <p:nvPr/>
            </p:nvPicPr>
            <p:blipFill>
              <a:blip r:embed="rId7"/>
              <a:stretch>
                <a:fillRect/>
              </a:stretch>
            </p:blipFill>
            <p:spPr>
              <a:xfrm>
                <a:off x="596653" y="5497322"/>
                <a:ext cx="2555285" cy="1677600"/>
              </a:xfrm>
              <a:prstGeom prst="rect">
                <a:avLst/>
              </a:prstGeom>
            </p:spPr>
          </p:pic>
          <p:sp>
            <p:nvSpPr>
              <p:cNvPr id="57" name="TextBox 56">
                <a:extLst>
                  <a:ext uri="{FF2B5EF4-FFF2-40B4-BE49-F238E27FC236}">
                    <a16:creationId xmlns:a16="http://schemas.microsoft.com/office/drawing/2014/main" id="{505201B0-297A-48E5-8B75-273C035398C3}"/>
                  </a:ext>
                </a:extLst>
              </p:cNvPr>
              <p:cNvSpPr txBox="1"/>
              <p:nvPr/>
            </p:nvSpPr>
            <p:spPr>
              <a:xfrm>
                <a:off x="596653" y="5201349"/>
                <a:ext cx="112883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siControl_48h</a:t>
                </a:r>
              </a:p>
            </p:txBody>
          </p:sp>
          <p:sp>
            <p:nvSpPr>
              <p:cNvPr id="58" name="TextBox 57">
                <a:extLst>
                  <a:ext uri="{FF2B5EF4-FFF2-40B4-BE49-F238E27FC236}">
                    <a16:creationId xmlns:a16="http://schemas.microsoft.com/office/drawing/2014/main" id="{EE660442-5B9F-4043-8546-ACBC01292E25}"/>
                  </a:ext>
                </a:extLst>
              </p:cNvPr>
              <p:cNvSpPr txBox="1"/>
              <p:nvPr/>
            </p:nvSpPr>
            <p:spPr>
              <a:xfrm>
                <a:off x="2023103" y="5201349"/>
                <a:ext cx="112883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siControl_72h</a:t>
                </a:r>
              </a:p>
            </p:txBody>
          </p:sp>
        </p:grpSp>
        <p:sp>
          <p:nvSpPr>
            <p:cNvPr id="2" name="CaixaDeTexto 68">
              <a:extLst>
                <a:ext uri="{FF2B5EF4-FFF2-40B4-BE49-F238E27FC236}">
                  <a16:creationId xmlns:a16="http://schemas.microsoft.com/office/drawing/2014/main" id="{E4D37B4D-9EE5-22C8-D695-DFE206EABA80}"/>
                </a:ext>
              </a:extLst>
            </p:cNvPr>
            <p:cNvSpPr txBox="1"/>
            <p:nvPr/>
          </p:nvSpPr>
          <p:spPr>
            <a:xfrm>
              <a:off x="-19770" y="4961000"/>
              <a:ext cx="336884" cy="369332"/>
            </a:xfrm>
            <a:prstGeom prst="rect">
              <a:avLst/>
            </a:prstGeom>
            <a:noFill/>
          </p:spPr>
          <p:txBody>
            <a:bodyPr wrap="square" rtlCol="0">
              <a:spAutoFit/>
            </a:bodyPr>
            <a:lstStyle/>
            <a:p>
              <a:r>
                <a:rPr lang="pt-PT" b="1" dirty="0"/>
                <a:t>C</a:t>
              </a:r>
              <a:endParaRPr lang="en-US" b="1" dirty="0"/>
            </a:p>
          </p:txBody>
        </p:sp>
      </p:grpSp>
    </p:spTree>
    <p:extLst>
      <p:ext uri="{BB962C8B-B14F-4D97-AF65-F5344CB8AC3E}">
        <p14:creationId xmlns:p14="http://schemas.microsoft.com/office/powerpoint/2010/main" val="41067623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351</TotalTime>
  <Words>1434</Words>
  <Application>Microsoft Macintosh PowerPoint</Application>
  <PresentationFormat>A4 Paper (210x297 mm)</PresentationFormat>
  <Paragraphs>150</Paragraphs>
  <Slides>13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Flávia Martins</dc:creator>
  <cp:lastModifiedBy>Sérgia Velho</cp:lastModifiedBy>
  <cp:revision>9</cp:revision>
  <dcterms:created xsi:type="dcterms:W3CDTF">2024-01-25T15:07:52Z</dcterms:created>
  <dcterms:modified xsi:type="dcterms:W3CDTF">2024-02-13T15:44:04Z</dcterms:modified>
</cp:coreProperties>
</file>