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97" r:id="rId2"/>
    <p:sldId id="309" r:id="rId3"/>
    <p:sldId id="293" r:id="rId4"/>
    <p:sldId id="306" r:id="rId5"/>
    <p:sldId id="305" r:id="rId6"/>
    <p:sldId id="278" r:id="rId7"/>
    <p:sldId id="300" r:id="rId8"/>
    <p:sldId id="301" r:id="rId9"/>
    <p:sldId id="296" r:id="rId10"/>
    <p:sldId id="308" r:id="rId11"/>
    <p:sldId id="307" r:id="rId12"/>
    <p:sldId id="256" r:id="rId1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43" autoAdjust="0"/>
    <p:restoredTop sz="94660"/>
  </p:normalViewPr>
  <p:slideViewPr>
    <p:cSldViewPr snapToGrid="0">
      <p:cViewPr>
        <p:scale>
          <a:sx n="80" d="100"/>
          <a:sy n="80" d="100"/>
        </p:scale>
        <p:origin x="229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lávia Martins" userId="5499d9d321f9489c" providerId="LiveId" clId="{C57A09A8-015F-4FB8-9ABA-7EEA7F80ED15}"/>
    <pc:docChg chg="custSel addSld modSld sldOrd">
      <pc:chgData name="Flávia Martins" userId="5499d9d321f9489c" providerId="LiveId" clId="{C57A09A8-015F-4FB8-9ABA-7EEA7F80ED15}" dt="2023-12-13T14:28:56.530" v="581" actId="20577"/>
      <pc:docMkLst>
        <pc:docMk/>
      </pc:docMkLst>
      <pc:sldChg chg="modSp mod">
        <pc:chgData name="Flávia Martins" userId="5499d9d321f9489c" providerId="LiveId" clId="{C57A09A8-015F-4FB8-9ABA-7EEA7F80ED15}" dt="2023-12-13T13:24:37.966" v="106" actId="20577"/>
        <pc:sldMkLst>
          <pc:docMk/>
          <pc:sldMk cId="4106762310" sldId="256"/>
        </pc:sldMkLst>
        <pc:spChg chg="mod">
          <ac:chgData name="Flávia Martins" userId="5499d9d321f9489c" providerId="LiveId" clId="{C57A09A8-015F-4FB8-9ABA-7EEA7F80ED15}" dt="2023-12-13T13:24:34.661" v="104" actId="20577"/>
          <ac:spMkLst>
            <pc:docMk/>
            <pc:sldMk cId="4106762310" sldId="256"/>
            <ac:spMk id="23" creationId="{94C07399-1C52-47ED-8CDC-50FA8739F87C}"/>
          </ac:spMkLst>
        </pc:spChg>
        <pc:spChg chg="mod">
          <ac:chgData name="Flávia Martins" userId="5499d9d321f9489c" providerId="LiveId" clId="{C57A09A8-015F-4FB8-9ABA-7EEA7F80ED15}" dt="2023-12-13T13:24:37.966" v="106" actId="20577"/>
          <ac:spMkLst>
            <pc:docMk/>
            <pc:sldMk cId="4106762310" sldId="256"/>
            <ac:spMk id="35" creationId="{7CE5BDA5-0ABF-4AD8-A444-DCC606CD3957}"/>
          </ac:spMkLst>
        </pc:spChg>
      </pc:sldChg>
      <pc:sldChg chg="modSp mod">
        <pc:chgData name="Flávia Martins" userId="5499d9d321f9489c" providerId="LiveId" clId="{C57A09A8-015F-4FB8-9ABA-7EEA7F80ED15}" dt="2023-12-13T14:25:56.483" v="580" actId="20577"/>
        <pc:sldMkLst>
          <pc:docMk/>
          <pc:sldMk cId="1007538256" sldId="278"/>
        </pc:sldMkLst>
        <pc:spChg chg="mod">
          <ac:chgData name="Flávia Martins" userId="5499d9d321f9489c" providerId="LiveId" clId="{C57A09A8-015F-4FB8-9ABA-7EEA7F80ED15}" dt="2023-12-13T13:23:55.663" v="78" actId="20577"/>
          <ac:spMkLst>
            <pc:docMk/>
            <pc:sldMk cId="1007538256" sldId="278"/>
            <ac:spMk id="110" creationId="{F6BE9709-2B34-4363-9BC1-96539F0BD833}"/>
          </ac:spMkLst>
        </pc:spChg>
        <pc:spChg chg="mod">
          <ac:chgData name="Flávia Martins" userId="5499d9d321f9489c" providerId="LiveId" clId="{C57A09A8-015F-4FB8-9ABA-7EEA7F80ED15}" dt="2023-12-13T14:25:56.483" v="580" actId="20577"/>
          <ac:spMkLst>
            <pc:docMk/>
            <pc:sldMk cId="1007538256" sldId="278"/>
            <ac:spMk id="111" creationId="{E90E2E73-7D6C-4AD9-9AC8-151A81351E47}"/>
          </ac:spMkLst>
        </pc:spChg>
      </pc:sldChg>
      <pc:sldChg chg="modSp mod">
        <pc:chgData name="Flávia Martins" userId="5499d9d321f9489c" providerId="LiveId" clId="{C57A09A8-015F-4FB8-9ABA-7EEA7F80ED15}" dt="2023-12-13T13:30:03.121" v="222" actId="20577"/>
        <pc:sldMkLst>
          <pc:docMk/>
          <pc:sldMk cId="2300554253" sldId="293"/>
        </pc:sldMkLst>
        <pc:spChg chg="mod">
          <ac:chgData name="Flávia Martins" userId="5499d9d321f9489c" providerId="LiveId" clId="{C57A09A8-015F-4FB8-9ABA-7EEA7F80ED15}" dt="2023-12-13T13:30:03.121" v="222" actId="20577"/>
          <ac:spMkLst>
            <pc:docMk/>
            <pc:sldMk cId="2300554253" sldId="293"/>
            <ac:spMk id="101" creationId="{00000000-0000-0000-0000-000000000000}"/>
          </ac:spMkLst>
        </pc:spChg>
        <pc:spChg chg="mod">
          <ac:chgData name="Flávia Martins" userId="5499d9d321f9489c" providerId="LiveId" clId="{C57A09A8-015F-4FB8-9ABA-7EEA7F80ED15}" dt="2023-12-13T13:20:38.790" v="17" actId="20577"/>
          <ac:spMkLst>
            <pc:docMk/>
            <pc:sldMk cId="2300554253" sldId="293"/>
            <ac:spMk id="113" creationId="{B68DADC0-1E82-41F7-B519-242DBA81382F}"/>
          </ac:spMkLst>
        </pc:spChg>
      </pc:sldChg>
      <pc:sldChg chg="modSp mod">
        <pc:chgData name="Flávia Martins" userId="5499d9d321f9489c" providerId="LiveId" clId="{C57A09A8-015F-4FB8-9ABA-7EEA7F80ED15}" dt="2023-12-13T13:24:14.375" v="90" actId="20577"/>
        <pc:sldMkLst>
          <pc:docMk/>
          <pc:sldMk cId="2653352848" sldId="296"/>
        </pc:sldMkLst>
        <pc:spChg chg="mod">
          <ac:chgData name="Flávia Martins" userId="5499d9d321f9489c" providerId="LiveId" clId="{C57A09A8-015F-4FB8-9ABA-7EEA7F80ED15}" dt="2023-12-13T13:24:11.849" v="88" actId="20577"/>
          <ac:spMkLst>
            <pc:docMk/>
            <pc:sldMk cId="2653352848" sldId="296"/>
            <ac:spMk id="6" creationId="{AC70E461-6935-4BE5-BEA3-70B943D8BA9C}"/>
          </ac:spMkLst>
        </pc:spChg>
        <pc:spChg chg="mod">
          <ac:chgData name="Flávia Martins" userId="5499d9d321f9489c" providerId="LiveId" clId="{C57A09A8-015F-4FB8-9ABA-7EEA7F80ED15}" dt="2023-12-13T13:24:14.375" v="90" actId="20577"/>
          <ac:spMkLst>
            <pc:docMk/>
            <pc:sldMk cId="2653352848" sldId="296"/>
            <ac:spMk id="29" creationId="{E8FBFE5C-7524-4F6B-96EA-512E5CA91E4D}"/>
          </ac:spMkLst>
        </pc:spChg>
      </pc:sldChg>
      <pc:sldChg chg="delSp modSp mod ord">
        <pc:chgData name="Flávia Martins" userId="5499d9d321f9489c" providerId="LiveId" clId="{C57A09A8-015F-4FB8-9ABA-7EEA7F80ED15}" dt="2023-12-13T13:27:46.406" v="156" actId="20577"/>
        <pc:sldMkLst>
          <pc:docMk/>
          <pc:sldMk cId="1550685884" sldId="297"/>
        </pc:sldMkLst>
        <pc:spChg chg="mod">
          <ac:chgData name="Flávia Martins" userId="5499d9d321f9489c" providerId="LiveId" clId="{C57A09A8-015F-4FB8-9ABA-7EEA7F80ED15}" dt="2023-12-13T13:20:12.116" v="11" actId="20577"/>
          <ac:spMkLst>
            <pc:docMk/>
            <pc:sldMk cId="1550685884" sldId="297"/>
            <ac:spMk id="4" creationId="{623D4A33-1B2E-4AF8-B26B-2B983D6B3AB3}"/>
          </ac:spMkLst>
        </pc:spChg>
        <pc:spChg chg="del">
          <ac:chgData name="Flávia Martins" userId="5499d9d321f9489c" providerId="LiveId" clId="{C57A09A8-015F-4FB8-9ABA-7EEA7F80ED15}" dt="2023-12-13T13:20:16.674" v="12" actId="478"/>
          <ac:spMkLst>
            <pc:docMk/>
            <pc:sldMk cId="1550685884" sldId="297"/>
            <ac:spMk id="32" creationId="{61588484-293A-4962-AC62-E505A4AB4F05}"/>
          </ac:spMkLst>
        </pc:spChg>
        <pc:spChg chg="del">
          <ac:chgData name="Flávia Martins" userId="5499d9d321f9489c" providerId="LiveId" clId="{C57A09A8-015F-4FB8-9ABA-7EEA7F80ED15}" dt="2023-12-13T13:20:16.674" v="12" actId="478"/>
          <ac:spMkLst>
            <pc:docMk/>
            <pc:sldMk cId="1550685884" sldId="297"/>
            <ac:spMk id="35" creationId="{F2B96416-918E-4E9E-ADF6-AD55B00A59B1}"/>
          </ac:spMkLst>
        </pc:spChg>
        <pc:spChg chg="del">
          <ac:chgData name="Flávia Martins" userId="5499d9d321f9489c" providerId="LiveId" clId="{C57A09A8-015F-4FB8-9ABA-7EEA7F80ED15}" dt="2023-12-13T13:20:16.674" v="12" actId="478"/>
          <ac:spMkLst>
            <pc:docMk/>
            <pc:sldMk cId="1550685884" sldId="297"/>
            <ac:spMk id="41" creationId="{84FABE95-1A1E-4D16-8FC6-D3F3A4869ECB}"/>
          </ac:spMkLst>
        </pc:spChg>
        <pc:spChg chg="mod">
          <ac:chgData name="Flávia Martins" userId="5499d9d321f9489c" providerId="LiveId" clId="{C57A09A8-015F-4FB8-9ABA-7EEA7F80ED15}" dt="2023-12-13T13:27:46.406" v="156" actId="20577"/>
          <ac:spMkLst>
            <pc:docMk/>
            <pc:sldMk cId="1550685884" sldId="297"/>
            <ac:spMk id="54" creationId="{5FB28471-72BA-40A8-BA87-FFCFDCA805EC}"/>
          </ac:spMkLst>
        </pc:spChg>
        <pc:picChg chg="del">
          <ac:chgData name="Flávia Martins" userId="5499d9d321f9489c" providerId="LiveId" clId="{C57A09A8-015F-4FB8-9ABA-7EEA7F80ED15}" dt="2023-12-13T13:20:16.674" v="12" actId="478"/>
          <ac:picMkLst>
            <pc:docMk/>
            <pc:sldMk cId="1550685884" sldId="297"/>
            <ac:picMk id="33" creationId="{8565F312-BF9D-4B77-9BFC-43207CCE848B}"/>
          </ac:picMkLst>
        </pc:picChg>
        <pc:picChg chg="del">
          <ac:chgData name="Flávia Martins" userId="5499d9d321f9489c" providerId="LiveId" clId="{C57A09A8-015F-4FB8-9ABA-7EEA7F80ED15}" dt="2023-12-13T13:20:16.674" v="12" actId="478"/>
          <ac:picMkLst>
            <pc:docMk/>
            <pc:sldMk cId="1550685884" sldId="297"/>
            <ac:picMk id="38" creationId="{408F1049-7614-40F9-84A3-AE3C635B1E2C}"/>
          </ac:picMkLst>
        </pc:picChg>
      </pc:sldChg>
      <pc:sldChg chg="modSp mod">
        <pc:chgData name="Flávia Martins" userId="5499d9d321f9489c" providerId="LiveId" clId="{C57A09A8-015F-4FB8-9ABA-7EEA7F80ED15}" dt="2023-12-13T13:24:01.042" v="82" actId="20577"/>
        <pc:sldMkLst>
          <pc:docMk/>
          <pc:sldMk cId="1347585954" sldId="300"/>
        </pc:sldMkLst>
        <pc:spChg chg="mod">
          <ac:chgData name="Flávia Martins" userId="5499d9d321f9489c" providerId="LiveId" clId="{C57A09A8-015F-4FB8-9ABA-7EEA7F80ED15}" dt="2023-12-13T13:23:59.584" v="80" actId="20577"/>
          <ac:spMkLst>
            <pc:docMk/>
            <pc:sldMk cId="1347585954" sldId="300"/>
            <ac:spMk id="4" creationId="{2DF536CE-D19D-484D-8AC9-7950E89D6B3F}"/>
          </ac:spMkLst>
        </pc:spChg>
        <pc:spChg chg="mod">
          <ac:chgData name="Flávia Martins" userId="5499d9d321f9489c" providerId="LiveId" clId="{C57A09A8-015F-4FB8-9ABA-7EEA7F80ED15}" dt="2023-12-13T13:24:01.042" v="82" actId="20577"/>
          <ac:spMkLst>
            <pc:docMk/>
            <pc:sldMk cId="1347585954" sldId="300"/>
            <ac:spMk id="21" creationId="{120206D4-217B-4E4E-942A-7F9452006131}"/>
          </ac:spMkLst>
        </pc:spChg>
      </pc:sldChg>
      <pc:sldChg chg="modSp mod">
        <pc:chgData name="Flávia Martins" userId="5499d9d321f9489c" providerId="LiveId" clId="{C57A09A8-015F-4FB8-9ABA-7EEA7F80ED15}" dt="2023-12-13T13:50:00.846" v="573" actId="20577"/>
        <pc:sldMkLst>
          <pc:docMk/>
          <pc:sldMk cId="1119575581" sldId="301"/>
        </pc:sldMkLst>
        <pc:spChg chg="mod">
          <ac:chgData name="Flávia Martins" userId="5499d9d321f9489c" providerId="LiveId" clId="{C57A09A8-015F-4FB8-9ABA-7EEA7F80ED15}" dt="2023-12-13T13:50:00.846" v="573" actId="20577"/>
          <ac:spMkLst>
            <pc:docMk/>
            <pc:sldMk cId="1119575581" sldId="301"/>
            <ac:spMk id="6" creationId="{934BC1BC-41EF-40B2-B57E-97A4C890A78E}"/>
          </ac:spMkLst>
        </pc:spChg>
        <pc:spChg chg="mod">
          <ac:chgData name="Flávia Martins" userId="5499d9d321f9489c" providerId="LiveId" clId="{C57A09A8-015F-4FB8-9ABA-7EEA7F80ED15}" dt="2023-12-13T13:24:04.047" v="84" actId="20577"/>
          <ac:spMkLst>
            <pc:docMk/>
            <pc:sldMk cId="1119575581" sldId="301"/>
            <ac:spMk id="9" creationId="{72AD1989-F33B-432A-A3BF-067F59E39BA2}"/>
          </ac:spMkLst>
        </pc:spChg>
      </pc:sldChg>
      <pc:sldChg chg="modSp mod">
        <pc:chgData name="Flávia Martins" userId="5499d9d321f9489c" providerId="LiveId" clId="{C57A09A8-015F-4FB8-9ABA-7EEA7F80ED15}" dt="2023-12-13T13:21:21.875" v="29" actId="20577"/>
        <pc:sldMkLst>
          <pc:docMk/>
          <pc:sldMk cId="1373383937" sldId="305"/>
        </pc:sldMkLst>
        <pc:spChg chg="mod">
          <ac:chgData name="Flávia Martins" userId="5499d9d321f9489c" providerId="LiveId" clId="{C57A09A8-015F-4FB8-9ABA-7EEA7F80ED15}" dt="2023-12-13T13:20:58.037" v="21" actId="20577"/>
          <ac:spMkLst>
            <pc:docMk/>
            <pc:sldMk cId="1373383937" sldId="305"/>
            <ac:spMk id="13" creationId="{78816AFC-6A31-46CF-AD73-1F8185148F02}"/>
          </ac:spMkLst>
        </pc:spChg>
        <pc:spChg chg="mod">
          <ac:chgData name="Flávia Martins" userId="5499d9d321f9489c" providerId="LiveId" clId="{C57A09A8-015F-4FB8-9ABA-7EEA7F80ED15}" dt="2023-12-13T13:21:21.875" v="29" actId="20577"/>
          <ac:spMkLst>
            <pc:docMk/>
            <pc:sldMk cId="1373383937" sldId="305"/>
            <ac:spMk id="14" creationId="{B548EA5D-8D52-4F2B-9CA4-50B2FFAEB179}"/>
          </ac:spMkLst>
        </pc:spChg>
      </pc:sldChg>
      <pc:sldChg chg="modSp mod">
        <pc:chgData name="Flávia Martins" userId="5499d9d321f9489c" providerId="LiveId" clId="{C57A09A8-015F-4FB8-9ABA-7EEA7F80ED15}" dt="2023-12-13T13:23:45.661" v="74" actId="20577"/>
        <pc:sldMkLst>
          <pc:docMk/>
          <pc:sldMk cId="2986453723" sldId="306"/>
        </pc:sldMkLst>
        <pc:spChg chg="mod">
          <ac:chgData name="Flávia Martins" userId="5499d9d321f9489c" providerId="LiveId" clId="{C57A09A8-015F-4FB8-9ABA-7EEA7F80ED15}" dt="2023-12-13T13:20:47.586" v="19" actId="20577"/>
          <ac:spMkLst>
            <pc:docMk/>
            <pc:sldMk cId="2986453723" sldId="306"/>
            <ac:spMk id="4" creationId="{39FBD2C4-4A84-4869-BAF7-BEF305FC40D7}"/>
          </ac:spMkLst>
        </pc:spChg>
        <pc:spChg chg="mod">
          <ac:chgData name="Flávia Martins" userId="5499d9d321f9489c" providerId="LiveId" clId="{C57A09A8-015F-4FB8-9ABA-7EEA7F80ED15}" dt="2023-12-13T13:23:45.661" v="74" actId="20577"/>
          <ac:spMkLst>
            <pc:docMk/>
            <pc:sldMk cId="2986453723" sldId="306"/>
            <ac:spMk id="5" creationId="{E607417F-9FBF-460B-A5CA-84992781CA57}"/>
          </ac:spMkLst>
        </pc:spChg>
      </pc:sldChg>
      <pc:sldChg chg="modSp mod">
        <pc:chgData name="Flávia Martins" userId="5499d9d321f9489c" providerId="LiveId" clId="{C57A09A8-015F-4FB8-9ABA-7EEA7F80ED15}" dt="2023-12-13T13:24:31.979" v="102" actId="20577"/>
        <pc:sldMkLst>
          <pc:docMk/>
          <pc:sldMk cId="31571163" sldId="307"/>
        </pc:sldMkLst>
        <pc:spChg chg="mod">
          <ac:chgData name="Flávia Martins" userId="5499d9d321f9489c" providerId="LiveId" clId="{C57A09A8-015F-4FB8-9ABA-7EEA7F80ED15}" dt="2023-12-13T13:24:25.799" v="98" actId="20577"/>
          <ac:spMkLst>
            <pc:docMk/>
            <pc:sldMk cId="31571163" sldId="307"/>
            <ac:spMk id="4" creationId="{7BD0F445-B1EA-4EB0-9C5C-C747DD2E1437}"/>
          </ac:spMkLst>
        </pc:spChg>
        <pc:spChg chg="mod">
          <ac:chgData name="Flávia Martins" userId="5499d9d321f9489c" providerId="LiveId" clId="{C57A09A8-015F-4FB8-9ABA-7EEA7F80ED15}" dt="2023-12-13T13:24:31.979" v="102" actId="20577"/>
          <ac:spMkLst>
            <pc:docMk/>
            <pc:sldMk cId="31571163" sldId="307"/>
            <ac:spMk id="30" creationId="{5F49991E-CB8C-4E7D-9E19-80851093DF12}"/>
          </ac:spMkLst>
        </pc:spChg>
      </pc:sldChg>
      <pc:sldChg chg="modSp mod">
        <pc:chgData name="Flávia Martins" userId="5499d9d321f9489c" providerId="LiveId" clId="{C57A09A8-015F-4FB8-9ABA-7EEA7F80ED15}" dt="2023-12-13T14:28:56.530" v="581" actId="20577"/>
        <pc:sldMkLst>
          <pc:docMk/>
          <pc:sldMk cId="3694693338" sldId="308"/>
        </pc:sldMkLst>
        <pc:spChg chg="mod">
          <ac:chgData name="Flávia Martins" userId="5499d9d321f9489c" providerId="LiveId" clId="{C57A09A8-015F-4FB8-9ABA-7EEA7F80ED15}" dt="2023-12-13T13:24:17.247" v="93" actId="20577"/>
          <ac:spMkLst>
            <pc:docMk/>
            <pc:sldMk cId="3694693338" sldId="308"/>
            <ac:spMk id="4" creationId="{7BD0F445-B1EA-4EB0-9C5C-C747DD2E1437}"/>
          </ac:spMkLst>
        </pc:spChg>
        <pc:spChg chg="mod">
          <ac:chgData name="Flávia Martins" userId="5499d9d321f9489c" providerId="LiveId" clId="{C57A09A8-015F-4FB8-9ABA-7EEA7F80ED15}" dt="2023-12-13T14:28:56.530" v="581" actId="20577"/>
          <ac:spMkLst>
            <pc:docMk/>
            <pc:sldMk cId="3694693338" sldId="308"/>
            <ac:spMk id="30" creationId="{5F49991E-CB8C-4E7D-9E19-80851093DF12}"/>
          </ac:spMkLst>
        </pc:spChg>
      </pc:sldChg>
      <pc:sldChg chg="delSp modSp add mod">
        <pc:chgData name="Flávia Martins" userId="5499d9d321f9489c" providerId="LiveId" clId="{C57A09A8-015F-4FB8-9ABA-7EEA7F80ED15}" dt="2023-12-13T13:28:36.145" v="211" actId="20577"/>
        <pc:sldMkLst>
          <pc:docMk/>
          <pc:sldMk cId="3339126056" sldId="309"/>
        </pc:sldMkLst>
        <pc:spChg chg="mod">
          <ac:chgData name="Flávia Martins" userId="5499d9d321f9489c" providerId="LiveId" clId="{C57A09A8-015F-4FB8-9ABA-7EEA7F80ED15}" dt="2023-12-13T13:20:08.586" v="10" actId="20577"/>
          <ac:spMkLst>
            <pc:docMk/>
            <pc:sldMk cId="3339126056" sldId="309"/>
            <ac:spMk id="4" creationId="{623D4A33-1B2E-4AF8-B26B-2B983D6B3AB3}"/>
          </ac:spMkLst>
        </pc:spChg>
        <pc:spChg chg="del">
          <ac:chgData name="Flávia Martins" userId="5499d9d321f9489c" providerId="LiveId" clId="{C57A09A8-015F-4FB8-9ABA-7EEA7F80ED15}" dt="2023-12-13T13:19:57.342" v="6" actId="478"/>
          <ac:spMkLst>
            <pc:docMk/>
            <pc:sldMk cId="3339126056" sldId="309"/>
            <ac:spMk id="32" creationId="{61588484-293A-4962-AC62-E505A4AB4F05}"/>
          </ac:spMkLst>
        </pc:spChg>
        <pc:spChg chg="mod">
          <ac:chgData name="Flávia Martins" userId="5499d9d321f9489c" providerId="LiveId" clId="{C57A09A8-015F-4FB8-9ABA-7EEA7F80ED15}" dt="2023-12-13T13:20:27.243" v="15" actId="1076"/>
          <ac:spMkLst>
            <pc:docMk/>
            <pc:sldMk cId="3339126056" sldId="309"/>
            <ac:spMk id="35" creationId="{F2B96416-918E-4E9E-ADF6-AD55B00A59B1}"/>
          </ac:spMkLst>
        </pc:spChg>
        <pc:spChg chg="mod">
          <ac:chgData name="Flávia Martins" userId="5499d9d321f9489c" providerId="LiveId" clId="{C57A09A8-015F-4FB8-9ABA-7EEA7F80ED15}" dt="2023-12-13T13:20:27.243" v="15" actId="1076"/>
          <ac:spMkLst>
            <pc:docMk/>
            <pc:sldMk cId="3339126056" sldId="309"/>
            <ac:spMk id="41" creationId="{84FABE95-1A1E-4D16-8FC6-D3F3A4869ECB}"/>
          </ac:spMkLst>
        </pc:spChg>
        <pc:spChg chg="del">
          <ac:chgData name="Flávia Martins" userId="5499d9d321f9489c" providerId="LiveId" clId="{C57A09A8-015F-4FB8-9ABA-7EEA7F80ED15}" dt="2023-12-13T13:19:51.813" v="5" actId="478"/>
          <ac:spMkLst>
            <pc:docMk/>
            <pc:sldMk cId="3339126056" sldId="309"/>
            <ac:spMk id="43" creationId="{EB5322BD-B70C-4E21-86A2-859BFF50AE67}"/>
          </ac:spMkLst>
        </pc:spChg>
        <pc:spChg chg="del">
          <ac:chgData name="Flávia Martins" userId="5499d9d321f9489c" providerId="LiveId" clId="{C57A09A8-015F-4FB8-9ABA-7EEA7F80ED15}" dt="2023-12-13T13:19:51.813" v="5" actId="478"/>
          <ac:spMkLst>
            <pc:docMk/>
            <pc:sldMk cId="3339126056" sldId="309"/>
            <ac:spMk id="44" creationId="{6F16319B-5E3F-4A8B-86A5-9EA87F9922AF}"/>
          </ac:spMkLst>
        </pc:spChg>
        <pc:spChg chg="mod">
          <ac:chgData name="Flávia Martins" userId="5499d9d321f9489c" providerId="LiveId" clId="{C57A09A8-015F-4FB8-9ABA-7EEA7F80ED15}" dt="2023-12-13T13:28:36.145" v="211" actId="20577"/>
          <ac:spMkLst>
            <pc:docMk/>
            <pc:sldMk cId="3339126056" sldId="309"/>
            <ac:spMk id="54" creationId="{5FB28471-72BA-40A8-BA87-FFCFDCA805EC}"/>
          </ac:spMkLst>
        </pc:spChg>
        <pc:grpChg chg="del">
          <ac:chgData name="Flávia Martins" userId="5499d9d321f9489c" providerId="LiveId" clId="{C57A09A8-015F-4FB8-9ABA-7EEA7F80ED15}" dt="2023-12-13T13:19:51.813" v="5" actId="478"/>
          <ac:grpSpMkLst>
            <pc:docMk/>
            <pc:sldMk cId="3339126056" sldId="309"/>
            <ac:grpSpMk id="7" creationId="{7A7AA739-623C-4539-AB1D-3CA416F624D7}"/>
          </ac:grpSpMkLst>
        </pc:grpChg>
        <pc:picChg chg="del">
          <ac:chgData name="Flávia Martins" userId="5499d9d321f9489c" providerId="LiveId" clId="{C57A09A8-015F-4FB8-9ABA-7EEA7F80ED15}" dt="2023-12-13T13:19:51.813" v="5" actId="478"/>
          <ac:picMkLst>
            <pc:docMk/>
            <pc:sldMk cId="3339126056" sldId="309"/>
            <ac:picMk id="8" creationId="{B69DC4CE-CAC4-4A4C-B584-CAC4DB516F19}"/>
          </ac:picMkLst>
        </pc:picChg>
        <pc:picChg chg="mod">
          <ac:chgData name="Flávia Martins" userId="5499d9d321f9489c" providerId="LiveId" clId="{C57A09A8-015F-4FB8-9ABA-7EEA7F80ED15}" dt="2023-12-13T13:20:27.243" v="15" actId="1076"/>
          <ac:picMkLst>
            <pc:docMk/>
            <pc:sldMk cId="3339126056" sldId="309"/>
            <ac:picMk id="33" creationId="{8565F312-BF9D-4B77-9BFC-43207CCE848B}"/>
          </ac:picMkLst>
        </pc:picChg>
        <pc:picChg chg="mod">
          <ac:chgData name="Flávia Martins" userId="5499d9d321f9489c" providerId="LiveId" clId="{C57A09A8-015F-4FB8-9ABA-7EEA7F80ED15}" dt="2023-12-13T13:20:27.243" v="15" actId="1076"/>
          <ac:picMkLst>
            <pc:docMk/>
            <pc:sldMk cId="3339126056" sldId="309"/>
            <ac:picMk id="38" creationId="{408F1049-7614-40F9-84A3-AE3C635B1E2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275206-0F33-47B3-A816-B3BF94B79B25}" type="datetimeFigureOut">
              <a:rPr lang="en-US" smtClean="0"/>
              <a:t>12/13/2023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0D2514-93F9-40CA-98B0-24432CAF6A7E}" type="slidenum">
              <a:rPr lang="en-US" smtClean="0"/>
              <a:t>‹#›</a:t>
            </a:fld>
            <a:endParaRPr lang="en-US"/>
          </a:p>
        </p:txBody>
      </p:sp>
    </p:spTree>
    <p:extLst>
      <p:ext uri="{BB962C8B-B14F-4D97-AF65-F5344CB8AC3E}">
        <p14:creationId xmlns:p14="http://schemas.microsoft.com/office/powerpoint/2010/main" val="775792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9E56D89A-C6D7-4594-8C40-E902F29D18CE}" type="slidenum">
              <a:rPr lang="en-US" smtClean="0"/>
              <a:t>3</a:t>
            </a:fld>
            <a:endParaRPr lang="en-US"/>
          </a:p>
        </p:txBody>
      </p:sp>
    </p:spTree>
    <p:extLst>
      <p:ext uri="{BB962C8B-B14F-4D97-AF65-F5344CB8AC3E}">
        <p14:creationId xmlns:p14="http://schemas.microsoft.com/office/powerpoint/2010/main" val="3244695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56D89A-C6D7-4594-8C40-E902F29D18CE}" type="slidenum">
              <a:rPr lang="en-US" smtClean="0"/>
              <a:t>8</a:t>
            </a:fld>
            <a:endParaRPr lang="en-US"/>
          </a:p>
        </p:txBody>
      </p:sp>
    </p:spTree>
    <p:extLst>
      <p:ext uri="{BB962C8B-B14F-4D97-AF65-F5344CB8AC3E}">
        <p14:creationId xmlns:p14="http://schemas.microsoft.com/office/powerpoint/2010/main" val="1844792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9E56D89A-C6D7-4594-8C40-E902F29D18CE}" type="slidenum">
              <a:rPr lang="en-US" smtClean="0"/>
              <a:t>9</a:t>
            </a:fld>
            <a:endParaRPr lang="en-US"/>
          </a:p>
        </p:txBody>
      </p:sp>
    </p:spTree>
    <p:extLst>
      <p:ext uri="{BB962C8B-B14F-4D97-AF65-F5344CB8AC3E}">
        <p14:creationId xmlns:p14="http://schemas.microsoft.com/office/powerpoint/2010/main" val="1938978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pt-PT"/>
              <a:t>Clique para editar o estilo de título do Modelo Global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PT"/>
              <a:t>Clique para editar o estilo de subtítulo do Modelo Global</a:t>
            </a:r>
            <a:endParaRPr lang="en-US" dirty="0"/>
          </a:p>
        </p:txBody>
      </p:sp>
      <p:sp>
        <p:nvSpPr>
          <p:cNvPr id="4" name="Date Placeholder 3"/>
          <p:cNvSpPr>
            <a:spLocks noGrp="1"/>
          </p:cNvSpPr>
          <p:nvPr>
            <p:ph type="dt" sz="half" idx="10"/>
          </p:nvPr>
        </p:nvSpPr>
        <p:spPr/>
        <p:txBody>
          <a:bodyPr/>
          <a:lstStyle/>
          <a:p>
            <a:fld id="{1C2422AC-C29A-4475-8FEC-4361846764DC}" type="datetimeFigureOut">
              <a:rPr lang="pt-PT" smtClean="0"/>
              <a:t>13/12/2023</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213398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Content Placeholder 2"/>
          <p:cNvSpPr>
            <a:spLocks noGrp="1"/>
          </p:cNvSpPr>
          <p:nvPr>
            <p:ph idx="1"/>
          </p:nvPr>
        </p:nvSpPr>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1C2422AC-C29A-4475-8FEC-4361846764DC}" type="datetimeFigureOut">
              <a:rPr lang="pt-PT" smtClean="0"/>
              <a:t>13/12/2023</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593162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PT"/>
              <a:t>Clique para editar os estilos do texto de Modelo Global</a:t>
            </a:r>
          </a:p>
        </p:txBody>
      </p:sp>
      <p:sp>
        <p:nvSpPr>
          <p:cNvPr id="4" name="Date Placeholder 3"/>
          <p:cNvSpPr>
            <a:spLocks noGrp="1"/>
          </p:cNvSpPr>
          <p:nvPr>
            <p:ph type="dt" sz="half" idx="10"/>
          </p:nvPr>
        </p:nvSpPr>
        <p:spPr/>
        <p:txBody>
          <a:bodyPr/>
          <a:lstStyle/>
          <a:p>
            <a:fld id="{1C2422AC-C29A-4475-8FEC-4361846764DC}" type="datetimeFigureOut">
              <a:rPr lang="pt-PT" smtClean="0"/>
              <a:t>13/12/2023</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640639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Date Placeholder 4"/>
          <p:cNvSpPr>
            <a:spLocks noGrp="1"/>
          </p:cNvSpPr>
          <p:nvPr>
            <p:ph type="dt" sz="half" idx="10"/>
          </p:nvPr>
        </p:nvSpPr>
        <p:spPr/>
        <p:txBody>
          <a:bodyPr/>
          <a:lstStyle/>
          <a:p>
            <a:fld id="{1C2422AC-C29A-4475-8FEC-4361846764DC}" type="datetimeFigureOut">
              <a:rPr lang="pt-PT" smtClean="0"/>
              <a:t>13/12/2023</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2041905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PT"/>
              <a:t>Clique para editar os estilos do texto de Modelo Global</a:t>
            </a:r>
          </a:p>
        </p:txBody>
      </p:sp>
      <p:sp>
        <p:nvSpPr>
          <p:cNvPr id="4" name="Content Placeholder 3"/>
          <p:cNvSpPr>
            <a:spLocks noGrp="1"/>
          </p:cNvSpPr>
          <p:nvPr>
            <p:ph sz="half" idx="2"/>
          </p:nvPr>
        </p:nvSpPr>
        <p:spPr>
          <a:xfrm>
            <a:off x="472381" y="3618442"/>
            <a:ext cx="2901255" cy="5322183"/>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PT"/>
              <a:t>Clique para editar os estilos do texto de Modelo Global</a:t>
            </a:r>
          </a:p>
        </p:txBody>
      </p:sp>
      <p:sp>
        <p:nvSpPr>
          <p:cNvPr id="6" name="Content Placeholder 5"/>
          <p:cNvSpPr>
            <a:spLocks noGrp="1"/>
          </p:cNvSpPr>
          <p:nvPr>
            <p:ph sz="quarter" idx="4"/>
          </p:nvPr>
        </p:nvSpPr>
        <p:spPr>
          <a:xfrm>
            <a:off x="3471863" y="3618442"/>
            <a:ext cx="2915543" cy="5322183"/>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7" name="Date Placeholder 6"/>
          <p:cNvSpPr>
            <a:spLocks noGrp="1"/>
          </p:cNvSpPr>
          <p:nvPr>
            <p:ph type="dt" sz="half" idx="10"/>
          </p:nvPr>
        </p:nvSpPr>
        <p:spPr/>
        <p:txBody>
          <a:bodyPr/>
          <a:lstStyle/>
          <a:p>
            <a:fld id="{1C2422AC-C29A-4475-8FEC-4361846764DC}" type="datetimeFigureOut">
              <a:rPr lang="pt-PT" smtClean="0"/>
              <a:t>13/12/2023</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723061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Date Placeholder 2"/>
          <p:cNvSpPr>
            <a:spLocks noGrp="1"/>
          </p:cNvSpPr>
          <p:nvPr>
            <p:ph type="dt" sz="half" idx="10"/>
          </p:nvPr>
        </p:nvSpPr>
        <p:spPr/>
        <p:txBody>
          <a:bodyPr/>
          <a:lstStyle/>
          <a:p>
            <a:fld id="{1C2422AC-C29A-4475-8FEC-4361846764DC}" type="datetimeFigureOut">
              <a:rPr lang="pt-PT" smtClean="0"/>
              <a:t>13/12/2023</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3866249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2422AC-C29A-4475-8FEC-4361846764DC}" type="datetimeFigureOut">
              <a:rPr lang="pt-PT" smtClean="0"/>
              <a:t>13/12/2023</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64877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PT"/>
              <a:t>Clique para editar o estilo de título do Modelo Global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PT"/>
              <a:t>Clique para editar os estilos do texto de Modelo Global</a:t>
            </a:r>
          </a:p>
        </p:txBody>
      </p:sp>
      <p:sp>
        <p:nvSpPr>
          <p:cNvPr id="5" name="Date Placeholder 4"/>
          <p:cNvSpPr>
            <a:spLocks noGrp="1"/>
          </p:cNvSpPr>
          <p:nvPr>
            <p:ph type="dt" sz="half" idx="10"/>
          </p:nvPr>
        </p:nvSpPr>
        <p:spPr/>
        <p:txBody>
          <a:bodyPr/>
          <a:lstStyle/>
          <a:p>
            <a:fld id="{1C2422AC-C29A-4475-8FEC-4361846764DC}" type="datetimeFigureOut">
              <a:rPr lang="pt-PT" smtClean="0"/>
              <a:t>13/12/2023</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1471595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PT"/>
              <a:t>Clique para editar o estilo de título do Modelo Global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PT"/>
              <a:t>Clique no ícone para adicionar uma imagem</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PT"/>
              <a:t>Clique para editar os estilos do texto de Modelo Global</a:t>
            </a:r>
          </a:p>
        </p:txBody>
      </p:sp>
      <p:sp>
        <p:nvSpPr>
          <p:cNvPr id="5" name="Date Placeholder 4"/>
          <p:cNvSpPr>
            <a:spLocks noGrp="1"/>
          </p:cNvSpPr>
          <p:nvPr>
            <p:ph type="dt" sz="half" idx="10"/>
          </p:nvPr>
        </p:nvSpPr>
        <p:spPr/>
        <p:txBody>
          <a:bodyPr/>
          <a:lstStyle/>
          <a:p>
            <a:fld id="{1C2422AC-C29A-4475-8FEC-4361846764DC}" type="datetimeFigureOut">
              <a:rPr lang="pt-PT" smtClean="0"/>
              <a:t>13/12/2023</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186554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1C2422AC-C29A-4475-8FEC-4361846764DC}" type="datetimeFigureOut">
              <a:rPr lang="pt-PT" smtClean="0"/>
              <a:t>13/12/2023</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178022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1C2422AC-C29A-4475-8FEC-4361846764DC}" type="datetimeFigureOut">
              <a:rPr lang="pt-PT" smtClean="0"/>
              <a:t>13/12/2023</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3D35AC4F-F889-4556-92C8-7FEB0E8DCA8A}" type="slidenum">
              <a:rPr lang="pt-PT" smtClean="0"/>
              <a:t>‹#›</a:t>
            </a:fld>
            <a:endParaRPr lang="pt-PT"/>
          </a:p>
        </p:txBody>
      </p:sp>
    </p:spTree>
    <p:extLst>
      <p:ext uri="{BB962C8B-B14F-4D97-AF65-F5344CB8AC3E}">
        <p14:creationId xmlns:p14="http://schemas.microsoft.com/office/powerpoint/2010/main" val="882297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C2422AC-C29A-4475-8FEC-4361846764DC}" type="datetimeFigureOut">
              <a:rPr lang="pt-PT" smtClean="0"/>
              <a:t>13/12/2023</a:t>
            </a:fld>
            <a:endParaRPr lang="pt-PT"/>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PT"/>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D35AC4F-F889-4556-92C8-7FEB0E8DCA8A}" type="slidenum">
              <a:rPr lang="pt-PT" smtClean="0"/>
              <a:t>‹#›</a:t>
            </a:fld>
            <a:endParaRPr lang="pt-PT"/>
          </a:p>
        </p:txBody>
      </p:sp>
    </p:spTree>
    <p:extLst>
      <p:ext uri="{BB962C8B-B14F-4D97-AF65-F5344CB8AC3E}">
        <p14:creationId xmlns:p14="http://schemas.microsoft.com/office/powerpoint/2010/main" val="2584260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 Type="http://schemas.openxmlformats.org/officeDocument/2006/relationships/image" Target="../media/image9.png"/><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5" Type="http://schemas.openxmlformats.org/officeDocument/2006/relationships/image" Target="../media/image31.png"/><Relationship Id="rId2" Type="http://schemas.openxmlformats.org/officeDocument/2006/relationships/notesSlide" Target="../notesSlides/notesSlide1.xml"/><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24" Type="http://schemas.openxmlformats.org/officeDocument/2006/relationships/image" Target="../media/image30.png"/><Relationship Id="rId5" Type="http://schemas.openxmlformats.org/officeDocument/2006/relationships/image" Target="../media/image11.png"/><Relationship Id="rId15" Type="http://schemas.openxmlformats.org/officeDocument/2006/relationships/image" Target="../media/image21.png"/><Relationship Id="rId23" Type="http://schemas.openxmlformats.org/officeDocument/2006/relationships/image" Target="../media/image29.png"/><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png"/></Relationships>
</file>

<file path=ppt/slides/_rels/slide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26" Type="http://schemas.openxmlformats.org/officeDocument/2006/relationships/image" Target="../media/image64.emf"/><Relationship Id="rId3" Type="http://schemas.openxmlformats.org/officeDocument/2006/relationships/image" Target="../media/image41.png"/><Relationship Id="rId21" Type="http://schemas.openxmlformats.org/officeDocument/2006/relationships/image" Target="../media/image59.emf"/><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5" Type="http://schemas.openxmlformats.org/officeDocument/2006/relationships/image" Target="../media/image63.emf"/><Relationship Id="rId2" Type="http://schemas.openxmlformats.org/officeDocument/2006/relationships/image" Target="../media/image40.png"/><Relationship Id="rId16" Type="http://schemas.openxmlformats.org/officeDocument/2006/relationships/image" Target="../media/image54.png"/><Relationship Id="rId20" Type="http://schemas.openxmlformats.org/officeDocument/2006/relationships/image" Target="../media/image58.emf"/><Relationship Id="rId29" Type="http://schemas.openxmlformats.org/officeDocument/2006/relationships/image" Target="../media/image67.emf"/><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24" Type="http://schemas.openxmlformats.org/officeDocument/2006/relationships/image" Target="../media/image62.emf"/><Relationship Id="rId5" Type="http://schemas.openxmlformats.org/officeDocument/2006/relationships/image" Target="../media/image43.png"/><Relationship Id="rId15" Type="http://schemas.openxmlformats.org/officeDocument/2006/relationships/image" Target="../media/image53.png"/><Relationship Id="rId23" Type="http://schemas.openxmlformats.org/officeDocument/2006/relationships/image" Target="../media/image61.emf"/><Relationship Id="rId28" Type="http://schemas.openxmlformats.org/officeDocument/2006/relationships/image" Target="../media/image66.emf"/><Relationship Id="rId10" Type="http://schemas.openxmlformats.org/officeDocument/2006/relationships/image" Target="../media/image48.png"/><Relationship Id="rId19" Type="http://schemas.openxmlformats.org/officeDocument/2006/relationships/image" Target="../media/image57.png"/><Relationship Id="rId31" Type="http://schemas.openxmlformats.org/officeDocument/2006/relationships/image" Target="../media/image69.emf"/><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 Id="rId22" Type="http://schemas.openxmlformats.org/officeDocument/2006/relationships/image" Target="../media/image60.emf"/><Relationship Id="rId27" Type="http://schemas.openxmlformats.org/officeDocument/2006/relationships/image" Target="../media/image65.emf"/><Relationship Id="rId30" Type="http://schemas.openxmlformats.org/officeDocument/2006/relationships/image" Target="../media/image68.emf"/></Relationships>
</file>

<file path=ppt/slides/_rels/slide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9.xml.rels><?xml version="1.0" encoding="UTF-8" standalone="yes"?>
<Relationships xmlns="http://schemas.openxmlformats.org/package/2006/relationships"><Relationship Id="rId8" Type="http://schemas.openxmlformats.org/officeDocument/2006/relationships/image" Target="../media/image83.emf"/><Relationship Id="rId13" Type="http://schemas.openxmlformats.org/officeDocument/2006/relationships/image" Target="../media/image88.emf"/><Relationship Id="rId3" Type="http://schemas.openxmlformats.org/officeDocument/2006/relationships/image" Target="../media/image78.png"/><Relationship Id="rId7" Type="http://schemas.openxmlformats.org/officeDocument/2006/relationships/image" Target="../media/image82.emf"/><Relationship Id="rId12" Type="http://schemas.openxmlformats.org/officeDocument/2006/relationships/image" Target="../media/image87.emf"/><Relationship Id="rId17" Type="http://schemas.openxmlformats.org/officeDocument/2006/relationships/image" Target="../media/image92.png"/><Relationship Id="rId2" Type="http://schemas.openxmlformats.org/officeDocument/2006/relationships/notesSlide" Target="../notesSlides/notesSlide3.xml"/><Relationship Id="rId16" Type="http://schemas.openxmlformats.org/officeDocument/2006/relationships/image" Target="../media/image91.emf"/><Relationship Id="rId1" Type="http://schemas.openxmlformats.org/officeDocument/2006/relationships/slideLayout" Target="../slideLayouts/slideLayout2.xml"/><Relationship Id="rId6" Type="http://schemas.openxmlformats.org/officeDocument/2006/relationships/image" Target="../media/image81.emf"/><Relationship Id="rId11" Type="http://schemas.openxmlformats.org/officeDocument/2006/relationships/image" Target="../media/image86.emf"/><Relationship Id="rId5" Type="http://schemas.openxmlformats.org/officeDocument/2006/relationships/image" Target="../media/image80.emf"/><Relationship Id="rId15" Type="http://schemas.openxmlformats.org/officeDocument/2006/relationships/image" Target="../media/image90.emf"/><Relationship Id="rId10" Type="http://schemas.openxmlformats.org/officeDocument/2006/relationships/image" Target="../media/image85.emf"/><Relationship Id="rId4" Type="http://schemas.openxmlformats.org/officeDocument/2006/relationships/image" Target="../media/image79.emf"/><Relationship Id="rId9" Type="http://schemas.openxmlformats.org/officeDocument/2006/relationships/image" Target="../media/image84.emf"/><Relationship Id="rId14" Type="http://schemas.openxmlformats.org/officeDocument/2006/relationships/image" Target="../media/image89.emf"/></Relationships>
</file>

<file path=ppt/slides/_rels/slide10.x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png"/><Relationship Id="rId2" Type="http://schemas.openxmlformats.org/officeDocument/2006/relationships/image" Target="../media/image93.emf"/><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101.emf"/><Relationship Id="rId4" Type="http://schemas.openxmlformats.org/officeDocument/2006/relationships/image" Target="../media/image95.emf"/><Relationship Id="rId9" Type="http://schemas.openxmlformats.org/officeDocument/2006/relationships/image" Target="../media/image100.emf"/></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03.png"/><Relationship Id="rId7" Type="http://schemas.openxmlformats.org/officeDocument/2006/relationships/image" Target="../media/image106.png"/><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105.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104.png"/><Relationship Id="rId9" Type="http://schemas.openxmlformats.org/officeDocument/2006/relationships/image" Target="../media/image107.png"/></Relationships>
</file>

<file path=ppt/slides/_rels/slide12.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image" Target="../media/image108.png"/><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3D4A33-1B2E-4AF8-B26B-2B983D6B3AB3}"/>
              </a:ext>
            </a:extLst>
          </p:cNvPr>
          <p:cNvSpPr txBox="1"/>
          <p:nvPr/>
        </p:nvSpPr>
        <p:spPr>
          <a:xfrm>
            <a:off x="0" y="0"/>
            <a:ext cx="1042465" cy="369332"/>
          </a:xfrm>
          <a:prstGeom prst="rect">
            <a:avLst/>
          </a:prstGeom>
          <a:noFill/>
        </p:spPr>
        <p:txBody>
          <a:bodyPr wrap="none" rtlCol="0">
            <a:spAutoFit/>
          </a:bodyPr>
          <a:lstStyle/>
          <a:p>
            <a:r>
              <a:rPr lang="pt-PT" dirty="0"/>
              <a:t>Figure S1</a:t>
            </a:r>
            <a:endParaRPr lang="en-US" dirty="0"/>
          </a:p>
        </p:txBody>
      </p:sp>
      <p:sp>
        <p:nvSpPr>
          <p:cNvPr id="43" name="CaixaDeTexto 19">
            <a:extLst>
              <a:ext uri="{FF2B5EF4-FFF2-40B4-BE49-F238E27FC236}">
                <a16:creationId xmlns:a16="http://schemas.microsoft.com/office/drawing/2014/main" id="{EB5322BD-B70C-4E21-86A2-859BFF50AE67}"/>
              </a:ext>
            </a:extLst>
          </p:cNvPr>
          <p:cNvSpPr txBox="1"/>
          <p:nvPr/>
        </p:nvSpPr>
        <p:spPr>
          <a:xfrm>
            <a:off x="-52590" y="313830"/>
            <a:ext cx="336884" cy="369332"/>
          </a:xfrm>
          <a:prstGeom prst="rect">
            <a:avLst/>
          </a:prstGeom>
          <a:noFill/>
        </p:spPr>
        <p:txBody>
          <a:bodyPr wrap="square" rtlCol="0">
            <a:spAutoFit/>
          </a:bodyPr>
          <a:lstStyle/>
          <a:p>
            <a:r>
              <a:rPr lang="en-US" b="1" dirty="0"/>
              <a:t>A</a:t>
            </a:r>
          </a:p>
        </p:txBody>
      </p:sp>
      <p:sp>
        <p:nvSpPr>
          <p:cNvPr id="44" name="CaixaDeTexto 19">
            <a:extLst>
              <a:ext uri="{FF2B5EF4-FFF2-40B4-BE49-F238E27FC236}">
                <a16:creationId xmlns:a16="http://schemas.microsoft.com/office/drawing/2014/main" id="{6F16319B-5E3F-4A8B-86A5-9EA87F9922AF}"/>
              </a:ext>
            </a:extLst>
          </p:cNvPr>
          <p:cNvSpPr txBox="1"/>
          <p:nvPr/>
        </p:nvSpPr>
        <p:spPr>
          <a:xfrm>
            <a:off x="3426832" y="313830"/>
            <a:ext cx="336884" cy="369332"/>
          </a:xfrm>
          <a:prstGeom prst="rect">
            <a:avLst/>
          </a:prstGeom>
          <a:noFill/>
        </p:spPr>
        <p:txBody>
          <a:bodyPr wrap="square" rtlCol="0">
            <a:spAutoFit/>
          </a:bodyPr>
          <a:lstStyle/>
          <a:p>
            <a:r>
              <a:rPr lang="en-US" b="1" dirty="0"/>
              <a:t>B</a:t>
            </a:r>
          </a:p>
        </p:txBody>
      </p:sp>
      <p:sp>
        <p:nvSpPr>
          <p:cNvPr id="54" name="TextBox 53">
            <a:extLst>
              <a:ext uri="{FF2B5EF4-FFF2-40B4-BE49-F238E27FC236}">
                <a16:creationId xmlns:a16="http://schemas.microsoft.com/office/drawing/2014/main" id="{5FB28471-72BA-40A8-BA87-FFCFDCA805EC}"/>
              </a:ext>
            </a:extLst>
          </p:cNvPr>
          <p:cNvSpPr txBox="1"/>
          <p:nvPr/>
        </p:nvSpPr>
        <p:spPr>
          <a:xfrm>
            <a:off x="0" y="2939700"/>
            <a:ext cx="6585295" cy="646331"/>
          </a:xfrm>
          <a:prstGeom prst="rect">
            <a:avLst/>
          </a:prstGeom>
          <a:noFill/>
        </p:spPr>
        <p:txBody>
          <a:bodyPr wrap="square">
            <a:spAutoFit/>
          </a:bodyPr>
          <a:lstStyle/>
          <a:p>
            <a:pPr algn="just"/>
            <a:r>
              <a:rPr lang="en-US" sz="900" dirty="0">
                <a:latin typeface="Arial" panose="020B0604020202020204" pitchFamily="34" charset="0"/>
                <a:cs typeface="Arial" panose="020B0604020202020204" pitchFamily="34" charset="0"/>
              </a:rPr>
              <a:t>Figure S1. KRAS inhibition confirmation.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Representative western blotting of KRAS silencing efficacy in HCT116, SW480 and LS174T cells. GAPDH was used as loading control. </a:t>
            </a:r>
            <a:r>
              <a:rPr lang="en-US" sz="900" b="1" dirty="0">
                <a:latin typeface="Arial" panose="020B0604020202020204" pitchFamily="34" charset="0"/>
                <a:cs typeface="Arial" panose="020B0604020202020204" pitchFamily="34" charset="0"/>
              </a:rPr>
              <a:t>B </a:t>
            </a:r>
            <a:r>
              <a:rPr lang="en-US" sz="900" dirty="0">
                <a:latin typeface="Arial" panose="020B0604020202020204" pitchFamily="34" charset="0"/>
                <a:cs typeface="Arial" panose="020B0604020202020204" pitchFamily="34" charset="0"/>
              </a:rPr>
              <a:t>Quantification of KRAS silencing; Data is expressed as mean ± SEM. Graphs represent the fold change relative to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condition of at least four biologic replicates. T-test or its non-parametric equivalent were used to perform all analysis; *P≤0.05; **P ≤0.01; ***P ≤0.001.</a:t>
            </a:r>
          </a:p>
        </p:txBody>
      </p:sp>
      <p:grpSp>
        <p:nvGrpSpPr>
          <p:cNvPr id="7" name="Group 6">
            <a:extLst>
              <a:ext uri="{FF2B5EF4-FFF2-40B4-BE49-F238E27FC236}">
                <a16:creationId xmlns:a16="http://schemas.microsoft.com/office/drawing/2014/main" id="{7A7AA739-623C-4539-AB1D-3CA416F624D7}"/>
              </a:ext>
            </a:extLst>
          </p:cNvPr>
          <p:cNvGrpSpPr/>
          <p:nvPr/>
        </p:nvGrpSpPr>
        <p:grpSpPr>
          <a:xfrm>
            <a:off x="284294" y="517559"/>
            <a:ext cx="2964410" cy="1778946"/>
            <a:chOff x="39060" y="1026062"/>
            <a:chExt cx="2964410" cy="1778946"/>
          </a:xfrm>
        </p:grpSpPr>
        <p:grpSp>
          <p:nvGrpSpPr>
            <p:cNvPr id="53" name="Group 52">
              <a:extLst>
                <a:ext uri="{FF2B5EF4-FFF2-40B4-BE49-F238E27FC236}">
                  <a16:creationId xmlns:a16="http://schemas.microsoft.com/office/drawing/2014/main" id="{996C4F2F-413A-4AC1-9EF1-4D8B824423AA}"/>
                </a:ext>
              </a:extLst>
            </p:cNvPr>
            <p:cNvGrpSpPr/>
            <p:nvPr/>
          </p:nvGrpSpPr>
          <p:grpSpPr>
            <a:xfrm>
              <a:off x="39060" y="1026062"/>
              <a:ext cx="2474032" cy="1778946"/>
              <a:chOff x="74067" y="1029694"/>
              <a:chExt cx="2474032" cy="1778946"/>
            </a:xfrm>
          </p:grpSpPr>
          <p:pic>
            <p:nvPicPr>
              <p:cNvPr id="5" name="Imagem 34">
                <a:extLst>
                  <a:ext uri="{FF2B5EF4-FFF2-40B4-BE49-F238E27FC236}">
                    <a16:creationId xmlns:a16="http://schemas.microsoft.com/office/drawing/2014/main" id="{00000000-0008-0000-0000-000023000000}"/>
                  </a:ext>
                </a:extLst>
              </p:cNvPr>
              <p:cNvPicPr>
                <a:picLocks noChangeAspect="1"/>
              </p:cNvPicPr>
              <p:nvPr/>
            </p:nvPicPr>
            <p:blipFill rotWithShape="1">
              <a:blip r:embed="rId2"/>
              <a:srcRect l="46741" t="4355" b="-1"/>
              <a:stretch/>
            </p:blipFill>
            <p:spPr>
              <a:xfrm>
                <a:off x="1742998" y="2150404"/>
                <a:ext cx="595034" cy="255732"/>
              </a:xfrm>
              <a:prstGeom prst="rect">
                <a:avLst/>
              </a:prstGeom>
              <a:ln>
                <a:solidFill>
                  <a:schemeClr val="tx1"/>
                </a:solidFill>
              </a:ln>
            </p:spPr>
          </p:pic>
          <p:pic>
            <p:nvPicPr>
              <p:cNvPr id="6" name="Imagem 44">
                <a:extLst>
                  <a:ext uri="{FF2B5EF4-FFF2-40B4-BE49-F238E27FC236}">
                    <a16:creationId xmlns:a16="http://schemas.microsoft.com/office/drawing/2014/main" id="{00000000-0008-0000-0000-00002D000000}"/>
                  </a:ext>
                </a:extLst>
              </p:cNvPr>
              <p:cNvPicPr>
                <a:picLocks noChangeAspect="1"/>
              </p:cNvPicPr>
              <p:nvPr/>
            </p:nvPicPr>
            <p:blipFill rotWithShape="1">
              <a:blip r:embed="rId3"/>
              <a:srcRect l="46758" t="-5304"/>
              <a:stretch/>
            </p:blipFill>
            <p:spPr>
              <a:xfrm>
                <a:off x="1743360" y="2520383"/>
                <a:ext cx="595035" cy="281557"/>
              </a:xfrm>
              <a:prstGeom prst="rect">
                <a:avLst/>
              </a:prstGeom>
              <a:ln>
                <a:solidFill>
                  <a:schemeClr val="tx1"/>
                </a:solidFill>
              </a:ln>
            </p:spPr>
          </p:pic>
          <p:pic>
            <p:nvPicPr>
              <p:cNvPr id="9" name="Imagem 38">
                <a:extLst>
                  <a:ext uri="{FF2B5EF4-FFF2-40B4-BE49-F238E27FC236}">
                    <a16:creationId xmlns:a16="http://schemas.microsoft.com/office/drawing/2014/main" id="{00000000-0008-0000-0000-000027000000}"/>
                  </a:ext>
                </a:extLst>
              </p:cNvPr>
              <p:cNvPicPr>
                <a:picLocks noChangeAspect="1"/>
              </p:cNvPicPr>
              <p:nvPr/>
            </p:nvPicPr>
            <p:blipFill rotWithShape="1">
              <a:blip r:embed="rId4">
                <a:clrChange>
                  <a:clrFrom>
                    <a:srgbClr val="626262"/>
                  </a:clrFrom>
                  <a:clrTo>
                    <a:srgbClr val="626262">
                      <a:alpha val="0"/>
                    </a:srgbClr>
                  </a:clrTo>
                </a:clrChange>
              </a:blip>
              <a:srcRect l="50054" t="-6756" b="-32263"/>
              <a:stretch/>
            </p:blipFill>
            <p:spPr>
              <a:xfrm>
                <a:off x="938839" y="2124580"/>
                <a:ext cx="612163" cy="291802"/>
              </a:xfrm>
              <a:prstGeom prst="rect">
                <a:avLst/>
              </a:prstGeom>
              <a:ln>
                <a:solidFill>
                  <a:schemeClr val="tx1"/>
                </a:solidFill>
              </a:ln>
            </p:spPr>
          </p:pic>
          <p:pic>
            <p:nvPicPr>
              <p:cNvPr id="10" name="Imagem 39">
                <a:extLst>
                  <a:ext uri="{FF2B5EF4-FFF2-40B4-BE49-F238E27FC236}">
                    <a16:creationId xmlns:a16="http://schemas.microsoft.com/office/drawing/2014/main" id="{00000000-0008-0000-0000-000028000000}"/>
                  </a:ext>
                </a:extLst>
              </p:cNvPr>
              <p:cNvPicPr>
                <a:picLocks noChangeAspect="1"/>
              </p:cNvPicPr>
              <p:nvPr/>
            </p:nvPicPr>
            <p:blipFill rotWithShape="1">
              <a:blip r:embed="rId5"/>
              <a:srcRect l="49510" b="20936"/>
              <a:stretch/>
            </p:blipFill>
            <p:spPr>
              <a:xfrm>
                <a:off x="938839" y="2534563"/>
                <a:ext cx="625629" cy="274077"/>
              </a:xfrm>
              <a:prstGeom prst="rect">
                <a:avLst/>
              </a:prstGeom>
              <a:ln>
                <a:solidFill>
                  <a:schemeClr val="tx1"/>
                </a:solidFill>
              </a:ln>
            </p:spPr>
          </p:pic>
          <p:pic>
            <p:nvPicPr>
              <p:cNvPr id="11" name="Imagem 1">
                <a:extLst>
                  <a:ext uri="{FF2B5EF4-FFF2-40B4-BE49-F238E27FC236}">
                    <a16:creationId xmlns:a16="http://schemas.microsoft.com/office/drawing/2014/main" id="{00000000-0008-0000-0000-000002000000}"/>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30022" t="16924" r="61544" b="80105"/>
              <a:stretch/>
            </p:blipFill>
            <p:spPr>
              <a:xfrm>
                <a:off x="221930" y="2124579"/>
                <a:ext cx="612163" cy="277621"/>
              </a:xfrm>
              <a:prstGeom prst="rect">
                <a:avLst/>
              </a:prstGeom>
              <a:ln>
                <a:solidFill>
                  <a:schemeClr val="tx1"/>
                </a:solidFill>
              </a:ln>
            </p:spPr>
          </p:pic>
          <p:pic>
            <p:nvPicPr>
              <p:cNvPr id="12" name="Imagem 2">
                <a:extLst>
                  <a:ext uri="{FF2B5EF4-FFF2-40B4-BE49-F238E27FC236}">
                    <a16:creationId xmlns:a16="http://schemas.microsoft.com/office/drawing/2014/main" id="{00000000-0008-0000-0000-000003000000}"/>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74907" t="56248" r="16874" b="40970"/>
              <a:stretch/>
            </p:blipFill>
            <p:spPr>
              <a:xfrm>
                <a:off x="221930" y="2520383"/>
                <a:ext cx="612163" cy="274077"/>
              </a:xfrm>
              <a:prstGeom prst="rect">
                <a:avLst/>
              </a:prstGeom>
              <a:ln>
                <a:solidFill>
                  <a:schemeClr val="tx1"/>
                </a:solidFill>
              </a:ln>
            </p:spPr>
          </p:pic>
          <p:grpSp>
            <p:nvGrpSpPr>
              <p:cNvPr id="14" name="Group 13">
                <a:extLst>
                  <a:ext uri="{FF2B5EF4-FFF2-40B4-BE49-F238E27FC236}">
                    <a16:creationId xmlns:a16="http://schemas.microsoft.com/office/drawing/2014/main" id="{3607FCD0-1992-489A-AD69-A600673D360D}"/>
                  </a:ext>
                </a:extLst>
              </p:cNvPr>
              <p:cNvGrpSpPr/>
              <p:nvPr/>
            </p:nvGrpSpPr>
            <p:grpSpPr>
              <a:xfrm>
                <a:off x="221931" y="1178008"/>
                <a:ext cx="555880" cy="894459"/>
                <a:chOff x="547658" y="4659458"/>
                <a:chExt cx="555880" cy="894459"/>
              </a:xfrm>
            </p:grpSpPr>
            <p:sp>
              <p:nvSpPr>
                <p:cNvPr id="21" name="TextBox 20">
                  <a:extLst>
                    <a:ext uri="{FF2B5EF4-FFF2-40B4-BE49-F238E27FC236}">
                      <a16:creationId xmlns:a16="http://schemas.microsoft.com/office/drawing/2014/main" id="{EE161E45-7456-46D0-A327-021A3C92B79A}"/>
                    </a:ext>
                  </a:extLst>
                </p:cNvPr>
                <p:cNvSpPr txBox="1"/>
                <p:nvPr/>
              </p:nvSpPr>
              <p:spPr>
                <a:xfrm rot="16200000">
                  <a:off x="231233"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36EA0E7B-7A3A-4DF4-ABEB-4E0AED4418FB}"/>
                    </a:ext>
                  </a:extLst>
                </p:cNvPr>
                <p:cNvSpPr txBox="1"/>
                <p:nvPr/>
              </p:nvSpPr>
              <p:spPr>
                <a:xfrm rot="16200000">
                  <a:off x="525503"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30A6888C-DE4E-4E85-930F-A4D044FE718C}"/>
                  </a:ext>
                </a:extLst>
              </p:cNvPr>
              <p:cNvGrpSpPr/>
              <p:nvPr/>
            </p:nvGrpSpPr>
            <p:grpSpPr>
              <a:xfrm>
                <a:off x="961783" y="1174424"/>
                <a:ext cx="572209" cy="894459"/>
                <a:chOff x="-11014" y="4659458"/>
                <a:chExt cx="572209" cy="894459"/>
              </a:xfrm>
            </p:grpSpPr>
            <p:sp>
              <p:nvSpPr>
                <p:cNvPr id="29" name="TextBox 28">
                  <a:extLst>
                    <a:ext uri="{FF2B5EF4-FFF2-40B4-BE49-F238E27FC236}">
                      <a16:creationId xmlns:a16="http://schemas.microsoft.com/office/drawing/2014/main" id="{F0160AB3-A225-4669-9CC8-93CE76BA4D7E}"/>
                    </a:ext>
                  </a:extLst>
                </p:cNvPr>
                <p:cNvSpPr txBox="1"/>
                <p:nvPr/>
              </p:nvSpPr>
              <p:spPr>
                <a:xfrm rot="16200000">
                  <a:off x="-327439"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0F0665C3-B1EA-4380-8554-7B2C315651AD}"/>
                    </a:ext>
                  </a:extLst>
                </p:cNvPr>
                <p:cNvSpPr txBox="1"/>
                <p:nvPr/>
              </p:nvSpPr>
              <p:spPr>
                <a:xfrm rot="16200000">
                  <a:off x="-16840"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grpSp>
            <p:nvGrpSpPr>
              <p:cNvPr id="34" name="Group 33">
                <a:extLst>
                  <a:ext uri="{FF2B5EF4-FFF2-40B4-BE49-F238E27FC236}">
                    <a16:creationId xmlns:a16="http://schemas.microsoft.com/office/drawing/2014/main" id="{E5E84B86-0DCC-4F75-9153-2BD07A1F7753}"/>
                  </a:ext>
                </a:extLst>
              </p:cNvPr>
              <p:cNvGrpSpPr/>
              <p:nvPr/>
            </p:nvGrpSpPr>
            <p:grpSpPr>
              <a:xfrm>
                <a:off x="1774445" y="1174425"/>
                <a:ext cx="572209" cy="894459"/>
                <a:chOff x="-535798" y="4659458"/>
                <a:chExt cx="572209" cy="894459"/>
              </a:xfrm>
            </p:grpSpPr>
            <p:sp>
              <p:nvSpPr>
                <p:cNvPr id="39" name="TextBox 38">
                  <a:extLst>
                    <a:ext uri="{FF2B5EF4-FFF2-40B4-BE49-F238E27FC236}">
                      <a16:creationId xmlns:a16="http://schemas.microsoft.com/office/drawing/2014/main" id="{F647A89C-D2F8-4DB9-9280-A16428168EB5}"/>
                    </a:ext>
                  </a:extLst>
                </p:cNvPr>
                <p:cNvSpPr txBox="1"/>
                <p:nvPr/>
              </p:nvSpPr>
              <p:spPr>
                <a:xfrm rot="16200000">
                  <a:off x="-852223"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945B82FC-9831-40CF-957D-CAB2643AA2F6}"/>
                    </a:ext>
                  </a:extLst>
                </p:cNvPr>
                <p:cNvSpPr txBox="1"/>
                <p:nvPr/>
              </p:nvSpPr>
              <p:spPr>
                <a:xfrm rot="16200000">
                  <a:off x="-541624"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sp>
            <p:nvSpPr>
              <p:cNvPr id="46" name="CaixaDeTexto 16">
                <a:extLst>
                  <a:ext uri="{FF2B5EF4-FFF2-40B4-BE49-F238E27FC236}">
                    <a16:creationId xmlns:a16="http://schemas.microsoft.com/office/drawing/2014/main" id="{C263C63B-171D-4221-AA5D-F993EE0B062D}"/>
                  </a:ext>
                </a:extLst>
              </p:cNvPr>
              <p:cNvSpPr txBox="1"/>
              <p:nvPr/>
            </p:nvSpPr>
            <p:spPr>
              <a:xfrm>
                <a:off x="74067" y="1029694"/>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cxnSp>
            <p:nvCxnSpPr>
              <p:cNvPr id="48" name="Straight Connector 47">
                <a:extLst>
                  <a:ext uri="{FF2B5EF4-FFF2-40B4-BE49-F238E27FC236}">
                    <a16:creationId xmlns:a16="http://schemas.microsoft.com/office/drawing/2014/main" id="{AFDDACC2-0D65-4E60-A3A8-31FFE5BB9F8A}"/>
                  </a:ext>
                </a:extLst>
              </p:cNvPr>
              <p:cNvCxnSpPr>
                <a:cxnSpLocks/>
              </p:cNvCxnSpPr>
              <p:nvPr/>
            </p:nvCxnSpPr>
            <p:spPr>
              <a:xfrm>
                <a:off x="241959" y="1352245"/>
                <a:ext cx="612000" cy="0"/>
              </a:xfrm>
              <a:prstGeom prst="line">
                <a:avLst/>
              </a:prstGeom>
            </p:spPr>
            <p:style>
              <a:lnRef idx="1">
                <a:schemeClr val="dk1"/>
              </a:lnRef>
              <a:fillRef idx="0">
                <a:schemeClr val="dk1"/>
              </a:fillRef>
              <a:effectRef idx="0">
                <a:schemeClr val="dk1"/>
              </a:effectRef>
              <a:fontRef idx="minor">
                <a:schemeClr val="tx1"/>
              </a:fontRef>
            </p:style>
          </p:cxnSp>
          <p:sp>
            <p:nvSpPr>
              <p:cNvPr id="49" name="CaixaDeTexto 16">
                <a:extLst>
                  <a:ext uri="{FF2B5EF4-FFF2-40B4-BE49-F238E27FC236}">
                    <a16:creationId xmlns:a16="http://schemas.microsoft.com/office/drawing/2014/main" id="{983740AE-823A-43DB-9253-E4B569B13192}"/>
                  </a:ext>
                </a:extLst>
              </p:cNvPr>
              <p:cNvSpPr txBox="1"/>
              <p:nvPr/>
            </p:nvSpPr>
            <p:spPr>
              <a:xfrm>
                <a:off x="783273" y="1044468"/>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cxnSp>
            <p:nvCxnSpPr>
              <p:cNvPr id="50" name="Straight Connector 49">
                <a:extLst>
                  <a:ext uri="{FF2B5EF4-FFF2-40B4-BE49-F238E27FC236}">
                    <a16:creationId xmlns:a16="http://schemas.microsoft.com/office/drawing/2014/main" id="{D43685E7-CA2C-40EA-A0FC-AF4721994746}"/>
                  </a:ext>
                </a:extLst>
              </p:cNvPr>
              <p:cNvCxnSpPr>
                <a:cxnSpLocks/>
              </p:cNvCxnSpPr>
              <p:nvPr/>
            </p:nvCxnSpPr>
            <p:spPr>
              <a:xfrm>
                <a:off x="959115" y="1357494"/>
                <a:ext cx="612000" cy="0"/>
              </a:xfrm>
              <a:prstGeom prst="line">
                <a:avLst/>
              </a:prstGeom>
            </p:spPr>
            <p:style>
              <a:lnRef idx="1">
                <a:schemeClr val="dk1"/>
              </a:lnRef>
              <a:fillRef idx="0">
                <a:schemeClr val="dk1"/>
              </a:fillRef>
              <a:effectRef idx="0">
                <a:schemeClr val="dk1"/>
              </a:effectRef>
              <a:fontRef idx="minor">
                <a:schemeClr val="tx1"/>
              </a:fontRef>
            </p:style>
          </p:cxnSp>
          <p:sp>
            <p:nvSpPr>
              <p:cNvPr id="51" name="CaixaDeTexto 16">
                <a:extLst>
                  <a:ext uri="{FF2B5EF4-FFF2-40B4-BE49-F238E27FC236}">
                    <a16:creationId xmlns:a16="http://schemas.microsoft.com/office/drawing/2014/main" id="{53F3D228-A95D-4C2C-976A-027655A4EAE4}"/>
                  </a:ext>
                </a:extLst>
              </p:cNvPr>
              <p:cNvSpPr txBox="1"/>
              <p:nvPr/>
            </p:nvSpPr>
            <p:spPr>
              <a:xfrm>
                <a:off x="1564371" y="1058313"/>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cxnSp>
            <p:nvCxnSpPr>
              <p:cNvPr id="52" name="Straight Connector 51">
                <a:extLst>
                  <a:ext uri="{FF2B5EF4-FFF2-40B4-BE49-F238E27FC236}">
                    <a16:creationId xmlns:a16="http://schemas.microsoft.com/office/drawing/2014/main" id="{7B156EBA-7118-456F-BE95-EDF88780DB22}"/>
                  </a:ext>
                </a:extLst>
              </p:cNvPr>
              <p:cNvCxnSpPr>
                <a:cxnSpLocks/>
              </p:cNvCxnSpPr>
              <p:nvPr/>
            </p:nvCxnSpPr>
            <p:spPr>
              <a:xfrm>
                <a:off x="1756124" y="1361814"/>
                <a:ext cx="612000" cy="0"/>
              </a:xfrm>
              <a:prstGeom prst="line">
                <a:avLst/>
              </a:prstGeom>
            </p:spPr>
            <p:style>
              <a:lnRef idx="1">
                <a:schemeClr val="dk1"/>
              </a:lnRef>
              <a:fillRef idx="0">
                <a:schemeClr val="dk1"/>
              </a:fillRef>
              <a:effectRef idx="0">
                <a:schemeClr val="dk1"/>
              </a:effectRef>
              <a:fontRef idx="minor">
                <a:schemeClr val="tx1"/>
              </a:fontRef>
            </p:style>
          </p:cxnSp>
        </p:grpSp>
        <p:sp>
          <p:nvSpPr>
            <p:cNvPr id="3" name="TextBox 2">
              <a:extLst>
                <a:ext uri="{FF2B5EF4-FFF2-40B4-BE49-F238E27FC236}">
                  <a16:creationId xmlns:a16="http://schemas.microsoft.com/office/drawing/2014/main" id="{8124D84C-1C5B-4BED-B481-E39020803EA5}"/>
                </a:ext>
              </a:extLst>
            </p:cNvPr>
            <p:cNvSpPr txBox="1"/>
            <p:nvPr/>
          </p:nvSpPr>
          <p:spPr>
            <a:xfrm>
              <a:off x="2408435" y="2150463"/>
              <a:ext cx="595035" cy="230832"/>
            </a:xfrm>
            <a:prstGeom prst="rect">
              <a:avLst/>
            </a:prstGeom>
            <a:noFill/>
          </p:spPr>
          <p:txBody>
            <a:bodyPr wrap="none" rtlCol="0">
              <a:spAutoFit/>
            </a:bodyPr>
            <a:lstStyle/>
            <a:p>
              <a:r>
                <a:rPr lang="pt-PT" sz="900" dirty="0">
                  <a:latin typeface="Arial" panose="020B0604020202020204" pitchFamily="34" charset="0"/>
                  <a:cs typeface="Arial" panose="020B0604020202020204" pitchFamily="34" charset="0"/>
                </a:rPr>
                <a:t>GAPDH</a:t>
              </a:r>
              <a:endParaRPr lang="en-US" sz="900" dirty="0">
                <a:latin typeface="Arial" panose="020B06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2ADF30AC-3237-43D2-9B5D-3AC5FB955156}"/>
                </a:ext>
              </a:extLst>
            </p:cNvPr>
            <p:cNvSpPr txBox="1"/>
            <p:nvPr/>
          </p:nvSpPr>
          <p:spPr>
            <a:xfrm>
              <a:off x="2421901" y="2521363"/>
              <a:ext cx="498855" cy="230832"/>
            </a:xfrm>
            <a:prstGeom prst="rect">
              <a:avLst/>
            </a:prstGeom>
            <a:noFill/>
          </p:spPr>
          <p:txBody>
            <a:bodyPr wrap="none" rtlCol="0">
              <a:spAutoFit/>
            </a:bodyPr>
            <a:lstStyle/>
            <a:p>
              <a:r>
                <a:rPr lang="pt-PT" sz="900" dirty="0">
                  <a:latin typeface="Arial" panose="020B0604020202020204" pitchFamily="34" charset="0"/>
                  <a:cs typeface="Arial" panose="020B0604020202020204" pitchFamily="34" charset="0"/>
                </a:rPr>
                <a:t>KRAS</a:t>
              </a:r>
              <a:endParaRPr lang="en-US" sz="900" dirty="0">
                <a:latin typeface="Arial" panose="020B0604020202020204" pitchFamily="34" charset="0"/>
                <a:cs typeface="Arial" panose="020B0604020202020204" pitchFamily="34" charset="0"/>
              </a:endParaRPr>
            </a:p>
          </p:txBody>
        </p:sp>
      </p:grpSp>
      <p:pic>
        <p:nvPicPr>
          <p:cNvPr id="8" name="Picture 7">
            <a:extLst>
              <a:ext uri="{FF2B5EF4-FFF2-40B4-BE49-F238E27FC236}">
                <a16:creationId xmlns:a16="http://schemas.microsoft.com/office/drawing/2014/main" id="{B69DC4CE-CAC4-4A4C-B584-CAC4DB516F19}"/>
              </a:ext>
            </a:extLst>
          </p:cNvPr>
          <p:cNvPicPr>
            <a:picLocks noChangeAspect="1"/>
          </p:cNvPicPr>
          <p:nvPr/>
        </p:nvPicPr>
        <p:blipFill>
          <a:blip r:embed="rId8"/>
          <a:stretch>
            <a:fillRect/>
          </a:stretch>
        </p:blipFill>
        <p:spPr>
          <a:xfrm>
            <a:off x="3563249" y="363608"/>
            <a:ext cx="2880000" cy="2436024"/>
          </a:xfrm>
          <a:prstGeom prst="rect">
            <a:avLst/>
          </a:prstGeom>
        </p:spPr>
      </p:pic>
    </p:spTree>
    <p:extLst>
      <p:ext uri="{BB962C8B-B14F-4D97-AF65-F5344CB8AC3E}">
        <p14:creationId xmlns:p14="http://schemas.microsoft.com/office/powerpoint/2010/main" val="1550685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3D4A33-1B2E-4AF8-B26B-2B983D6B3AB3}"/>
              </a:ext>
            </a:extLst>
          </p:cNvPr>
          <p:cNvSpPr txBox="1"/>
          <p:nvPr/>
        </p:nvSpPr>
        <p:spPr>
          <a:xfrm>
            <a:off x="0" y="0"/>
            <a:ext cx="1042465" cy="369332"/>
          </a:xfrm>
          <a:prstGeom prst="rect">
            <a:avLst/>
          </a:prstGeom>
          <a:noFill/>
        </p:spPr>
        <p:txBody>
          <a:bodyPr wrap="none" rtlCol="0">
            <a:spAutoFit/>
          </a:bodyPr>
          <a:lstStyle/>
          <a:p>
            <a:r>
              <a:rPr lang="pt-PT" dirty="0"/>
              <a:t>Figure S2</a:t>
            </a:r>
            <a:endParaRPr lang="en-US" dirty="0"/>
          </a:p>
        </p:txBody>
      </p:sp>
      <p:sp>
        <p:nvSpPr>
          <p:cNvPr id="54" name="TextBox 53">
            <a:extLst>
              <a:ext uri="{FF2B5EF4-FFF2-40B4-BE49-F238E27FC236}">
                <a16:creationId xmlns:a16="http://schemas.microsoft.com/office/drawing/2014/main" id="{5FB28471-72BA-40A8-BA87-FFCFDCA805EC}"/>
              </a:ext>
            </a:extLst>
          </p:cNvPr>
          <p:cNvSpPr txBox="1"/>
          <p:nvPr/>
        </p:nvSpPr>
        <p:spPr>
          <a:xfrm>
            <a:off x="0" y="2554375"/>
            <a:ext cx="6585295" cy="646331"/>
          </a:xfrm>
          <a:prstGeom prst="rect">
            <a:avLst/>
          </a:prstGeom>
          <a:noFill/>
        </p:spPr>
        <p:txBody>
          <a:bodyPr wrap="square">
            <a:spAutoFit/>
          </a:bodyPr>
          <a:lstStyle/>
          <a:p>
            <a:pPr algn="just"/>
            <a:r>
              <a:rPr lang="en-US" sz="900" dirty="0">
                <a:latin typeface="Arial" panose="020B0604020202020204" pitchFamily="34" charset="0"/>
                <a:cs typeface="Arial" panose="020B0604020202020204" pitchFamily="34" charset="0"/>
              </a:rPr>
              <a:t>Figure S2. Quantification of spheroid circularity and solidity. Circularity and solidity of spheroids were calculated using Fiji upon acquisition of spheroids images with an automated widefield microscope (IN Cell Analyzer 2000). Data is expressed as mean ± SEM. Graphs represent quantification of three biologic replicates. T-test or its non-parametric equivalent were used to perform all analysis; *P≤0.05; **P ≤0.01; ***P ≤0.001. </a:t>
            </a:r>
          </a:p>
        </p:txBody>
      </p:sp>
      <p:pic>
        <p:nvPicPr>
          <p:cNvPr id="33" name="Picture 32">
            <a:extLst>
              <a:ext uri="{FF2B5EF4-FFF2-40B4-BE49-F238E27FC236}">
                <a16:creationId xmlns:a16="http://schemas.microsoft.com/office/drawing/2014/main" id="{8565F312-BF9D-4B77-9BFC-43207CCE848B}"/>
              </a:ext>
            </a:extLst>
          </p:cNvPr>
          <p:cNvPicPr>
            <a:picLocks noChangeAspect="1"/>
          </p:cNvPicPr>
          <p:nvPr/>
        </p:nvPicPr>
        <p:blipFill>
          <a:blip r:embed="rId2"/>
          <a:stretch>
            <a:fillRect/>
          </a:stretch>
        </p:blipFill>
        <p:spPr>
          <a:xfrm>
            <a:off x="2004325" y="690100"/>
            <a:ext cx="1800000" cy="1681274"/>
          </a:xfrm>
          <a:prstGeom prst="rect">
            <a:avLst/>
          </a:prstGeom>
        </p:spPr>
      </p:pic>
      <p:sp>
        <p:nvSpPr>
          <p:cNvPr id="35" name="TextBox 34">
            <a:extLst>
              <a:ext uri="{FF2B5EF4-FFF2-40B4-BE49-F238E27FC236}">
                <a16:creationId xmlns:a16="http://schemas.microsoft.com/office/drawing/2014/main" id="{F2B96416-918E-4E9E-ADF6-AD55B00A59B1}"/>
              </a:ext>
            </a:extLst>
          </p:cNvPr>
          <p:cNvSpPr txBox="1"/>
          <p:nvPr/>
        </p:nvSpPr>
        <p:spPr>
          <a:xfrm>
            <a:off x="2758122" y="552333"/>
            <a:ext cx="540373" cy="216693"/>
          </a:xfrm>
          <a:prstGeom prst="rect">
            <a:avLst/>
          </a:prstGeom>
          <a:noFill/>
        </p:spPr>
        <p:txBody>
          <a:bodyPr wrap="square" rtlCol="0">
            <a:spAutoFit/>
          </a:bodyPr>
          <a:lstStyle/>
          <a:p>
            <a:r>
              <a:rPr lang="pt-PT" sz="800" dirty="0" err="1">
                <a:latin typeface="Arial" panose="020B0604020202020204" pitchFamily="34" charset="0"/>
                <a:cs typeface="Arial" panose="020B0604020202020204" pitchFamily="34" charset="0"/>
              </a:rPr>
              <a:t>Solidity</a:t>
            </a:r>
            <a:endParaRPr lang="en-US" sz="800" dirty="0">
              <a:latin typeface="Arial" panose="020B0604020202020204" pitchFamily="34" charset="0"/>
              <a:cs typeface="Arial" panose="020B0604020202020204" pitchFamily="34" charset="0"/>
            </a:endParaRPr>
          </a:p>
        </p:txBody>
      </p:sp>
      <p:pic>
        <p:nvPicPr>
          <p:cNvPr id="38" name="Picture 37">
            <a:extLst>
              <a:ext uri="{FF2B5EF4-FFF2-40B4-BE49-F238E27FC236}">
                <a16:creationId xmlns:a16="http://schemas.microsoft.com/office/drawing/2014/main" id="{408F1049-7614-40F9-84A3-AE3C635B1E2C}"/>
              </a:ext>
            </a:extLst>
          </p:cNvPr>
          <p:cNvPicPr>
            <a:picLocks noChangeAspect="1"/>
          </p:cNvPicPr>
          <p:nvPr/>
        </p:nvPicPr>
        <p:blipFill>
          <a:blip r:embed="rId3"/>
          <a:stretch>
            <a:fillRect/>
          </a:stretch>
        </p:blipFill>
        <p:spPr>
          <a:xfrm>
            <a:off x="190500" y="768276"/>
            <a:ext cx="1800000" cy="1600850"/>
          </a:xfrm>
          <a:prstGeom prst="rect">
            <a:avLst/>
          </a:prstGeom>
        </p:spPr>
      </p:pic>
      <p:sp>
        <p:nvSpPr>
          <p:cNvPr id="41" name="TextBox 40">
            <a:extLst>
              <a:ext uri="{FF2B5EF4-FFF2-40B4-BE49-F238E27FC236}">
                <a16:creationId xmlns:a16="http://schemas.microsoft.com/office/drawing/2014/main" id="{84FABE95-1A1E-4D16-8FC6-D3F3A4869ECB}"/>
              </a:ext>
            </a:extLst>
          </p:cNvPr>
          <p:cNvSpPr txBox="1"/>
          <p:nvPr/>
        </p:nvSpPr>
        <p:spPr>
          <a:xfrm>
            <a:off x="879326" y="552333"/>
            <a:ext cx="639263" cy="215444"/>
          </a:xfrm>
          <a:prstGeom prst="rect">
            <a:avLst/>
          </a:prstGeom>
          <a:noFill/>
        </p:spPr>
        <p:txBody>
          <a:bodyPr wrap="square" rtlCol="0">
            <a:spAutoFit/>
          </a:bodyPr>
          <a:lstStyle/>
          <a:p>
            <a:r>
              <a:rPr lang="pt-PT" sz="800" dirty="0" err="1">
                <a:latin typeface="Arial" panose="020B0604020202020204" pitchFamily="34" charset="0"/>
                <a:cs typeface="Arial" panose="020B0604020202020204" pitchFamily="34" charset="0"/>
              </a:rPr>
              <a:t>Circularity</a:t>
            </a:r>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9126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aixaDeTexto 20"/>
          <p:cNvSpPr txBox="1"/>
          <p:nvPr/>
        </p:nvSpPr>
        <p:spPr>
          <a:xfrm>
            <a:off x="4944050" y="7424758"/>
            <a:ext cx="1853813" cy="261610"/>
          </a:xfrm>
          <a:prstGeom prst="rect">
            <a:avLst/>
          </a:prstGeom>
          <a:noFill/>
        </p:spPr>
        <p:txBody>
          <a:bodyPr wrap="square" rtlCol="0">
            <a:spAutoFit/>
          </a:bodyPr>
          <a:lstStyle/>
          <a:p>
            <a:endParaRPr lang="en-US" sz="1100" dirty="0">
              <a:latin typeface="Arial" panose="020B0604020202020204" pitchFamily="34" charset="0"/>
              <a:cs typeface="Arial" panose="020B0604020202020204" pitchFamily="34" charset="0"/>
            </a:endParaRPr>
          </a:p>
        </p:txBody>
      </p:sp>
      <p:sp>
        <p:nvSpPr>
          <p:cNvPr id="101" name="CaixaDeTexto 100"/>
          <p:cNvSpPr txBox="1"/>
          <p:nvPr/>
        </p:nvSpPr>
        <p:spPr>
          <a:xfrm>
            <a:off x="-63792" y="6531005"/>
            <a:ext cx="6858000" cy="1338828"/>
          </a:xfrm>
          <a:prstGeom prst="rect">
            <a:avLst/>
          </a:prstGeom>
          <a:noFill/>
        </p:spPr>
        <p:txBody>
          <a:bodyPr wrap="square" rtlCol="0">
            <a:spAutoFit/>
          </a:bodyPr>
          <a:lstStyle/>
          <a:p>
            <a:pPr algn="just"/>
            <a:r>
              <a:rPr lang="en-US" sz="900" dirty="0">
                <a:latin typeface="Arial" panose="020B0604020202020204" pitchFamily="34" charset="0"/>
                <a:cs typeface="Arial" panose="020B0604020202020204" pitchFamily="34" charset="0"/>
              </a:rPr>
              <a:t>Figure S3. Gating strategy and representative plots of cell cycle and apoptosis analysis by flow-cytometry.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Cell cycle analysis by Click it Edu 462/Propidium Iodide (PI) double staining. Pseudo-color plots display the gating strategy created with Flow Jo for flow cytometry. Cell population was selected based on FSC-A/SSC-A, which represents the distribution of cells in the light scatter based on cell size and granularity, respectively. Single cells were selected based on FSC-A/FSC-H. Pseudo-color plots with representation of Click it Edu and Propidium Iodide staining in all conditions.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a:t>
            </a:r>
            <a:r>
              <a:rPr lang="en-US" sz="900" b="0" i="0" dirty="0">
                <a:solidFill>
                  <a:srgbClr val="333333"/>
                </a:solidFill>
                <a:effectLst/>
                <a:latin typeface="Arial" panose="020B0604020202020204" pitchFamily="34" charset="0"/>
                <a:cs typeface="Arial" panose="020B0604020202020204" pitchFamily="34" charset="0"/>
              </a:rPr>
              <a:t>Apoptosis analysis by Annexin-V/PI double staining. </a:t>
            </a:r>
            <a:r>
              <a:rPr lang="en-US" sz="900" dirty="0">
                <a:latin typeface="Arial" panose="020B0604020202020204" pitchFamily="34" charset="0"/>
                <a:cs typeface="Arial" panose="020B0604020202020204" pitchFamily="34" charset="0"/>
              </a:rPr>
              <a:t>Pseudo-color plots display the gating strategy created with Flow Jo for flow cytometry. Cell population was selected based on FSC-A/SSC-A, which represents the distribution of cells in the light scatter based on cell size and granularity, respectively. Single cells were selected based on FSC-A/FSC-H. Pseudo-color plots with representation of Annexin V and Propidium Iodide staining in all conditions. </a:t>
            </a:r>
          </a:p>
        </p:txBody>
      </p:sp>
      <p:sp>
        <p:nvSpPr>
          <p:cNvPr id="69" name="CaixaDeTexto 68"/>
          <p:cNvSpPr txBox="1"/>
          <p:nvPr/>
        </p:nvSpPr>
        <p:spPr>
          <a:xfrm>
            <a:off x="-53238" y="329441"/>
            <a:ext cx="336884" cy="369332"/>
          </a:xfrm>
          <a:prstGeom prst="rect">
            <a:avLst/>
          </a:prstGeom>
          <a:noFill/>
        </p:spPr>
        <p:txBody>
          <a:bodyPr wrap="square" rtlCol="0">
            <a:spAutoFit/>
          </a:bodyPr>
          <a:lstStyle/>
          <a:p>
            <a:r>
              <a:rPr lang="en-US" b="1" dirty="0"/>
              <a:t>A</a:t>
            </a:r>
          </a:p>
        </p:txBody>
      </p:sp>
      <p:grpSp>
        <p:nvGrpSpPr>
          <p:cNvPr id="3" name="Group 2">
            <a:extLst>
              <a:ext uri="{FF2B5EF4-FFF2-40B4-BE49-F238E27FC236}">
                <a16:creationId xmlns:a16="http://schemas.microsoft.com/office/drawing/2014/main" id="{FF808CD3-BB49-449D-AD57-356A5F1E8C70}"/>
              </a:ext>
            </a:extLst>
          </p:cNvPr>
          <p:cNvGrpSpPr/>
          <p:nvPr/>
        </p:nvGrpSpPr>
        <p:grpSpPr>
          <a:xfrm>
            <a:off x="-79991" y="3330887"/>
            <a:ext cx="7030198" cy="2916129"/>
            <a:chOff x="-79991" y="3330887"/>
            <a:chExt cx="7030198" cy="2916129"/>
          </a:xfrm>
        </p:grpSpPr>
        <p:sp>
          <p:nvSpPr>
            <p:cNvPr id="52" name="CaixaDeTexto 51">
              <a:extLst>
                <a:ext uri="{FF2B5EF4-FFF2-40B4-BE49-F238E27FC236}">
                  <a16:creationId xmlns:a16="http://schemas.microsoft.com/office/drawing/2014/main" id="{88F4784A-3543-4A65-AF1E-EFE92E85E340}"/>
                </a:ext>
              </a:extLst>
            </p:cNvPr>
            <p:cNvSpPr txBox="1"/>
            <p:nvPr/>
          </p:nvSpPr>
          <p:spPr>
            <a:xfrm>
              <a:off x="5777329" y="4572544"/>
              <a:ext cx="1172878" cy="1260000"/>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pic>
          <p:nvPicPr>
            <p:cNvPr id="55" name="Imagem 54">
              <a:extLst>
                <a:ext uri="{FF2B5EF4-FFF2-40B4-BE49-F238E27FC236}">
                  <a16:creationId xmlns:a16="http://schemas.microsoft.com/office/drawing/2014/main" id="{770822E3-34F5-4087-8E10-6D00F2A2ECFE}"/>
                </a:ext>
              </a:extLst>
            </p:cNvPr>
            <p:cNvPicPr>
              <a:picLocks noChangeAspect="1"/>
            </p:cNvPicPr>
            <p:nvPr/>
          </p:nvPicPr>
          <p:blipFill rotWithShape="1">
            <a:blip r:embed="rId3"/>
            <a:srcRect l="10088" b="12364"/>
            <a:stretch/>
          </p:blipFill>
          <p:spPr>
            <a:xfrm>
              <a:off x="4608902" y="4669168"/>
              <a:ext cx="1193553" cy="1260000"/>
            </a:xfrm>
            <a:prstGeom prst="rect">
              <a:avLst/>
            </a:prstGeom>
          </p:spPr>
        </p:pic>
        <p:pic>
          <p:nvPicPr>
            <p:cNvPr id="56" name="Imagem 55">
              <a:extLst>
                <a:ext uri="{FF2B5EF4-FFF2-40B4-BE49-F238E27FC236}">
                  <a16:creationId xmlns:a16="http://schemas.microsoft.com/office/drawing/2014/main" id="{BB06DBDC-A209-46DD-8CD0-9FB7B27F5E39}"/>
                </a:ext>
              </a:extLst>
            </p:cNvPr>
            <p:cNvPicPr>
              <a:picLocks noChangeAspect="1"/>
            </p:cNvPicPr>
            <p:nvPr/>
          </p:nvPicPr>
          <p:blipFill rotWithShape="1">
            <a:blip r:embed="rId4"/>
            <a:srcRect l="10897" b="12364"/>
            <a:stretch/>
          </p:blipFill>
          <p:spPr>
            <a:xfrm>
              <a:off x="5731177" y="4675643"/>
              <a:ext cx="1182813" cy="1260000"/>
            </a:xfrm>
            <a:prstGeom prst="rect">
              <a:avLst/>
            </a:prstGeom>
          </p:spPr>
        </p:pic>
        <p:sp>
          <p:nvSpPr>
            <p:cNvPr id="36" name="CaixaDeTexto 35">
              <a:extLst>
                <a:ext uri="{FF2B5EF4-FFF2-40B4-BE49-F238E27FC236}">
                  <a16:creationId xmlns:a16="http://schemas.microsoft.com/office/drawing/2014/main" id="{9843B1A5-CF71-4F40-9969-894554B05F69}"/>
                </a:ext>
              </a:extLst>
            </p:cNvPr>
            <p:cNvSpPr txBox="1"/>
            <p:nvPr/>
          </p:nvSpPr>
          <p:spPr>
            <a:xfrm rot="16200000">
              <a:off x="-538916" y="5302091"/>
              <a:ext cx="1194850" cy="276999"/>
            </a:xfrm>
            <a:prstGeom prst="rect">
              <a:avLst/>
            </a:prstGeom>
            <a:noFill/>
          </p:spPr>
          <p:txBody>
            <a:bodyPr wrap="square" rtlCol="0">
              <a:spAutoFit/>
            </a:bodyPr>
            <a:lstStyle/>
            <a:p>
              <a:r>
                <a:rPr lang="en-US" sz="1200" dirty="0" err="1">
                  <a:latin typeface="Arial" panose="020B0604020202020204" pitchFamily="34" charset="0"/>
                  <a:cs typeface="Arial" panose="020B0604020202020204" pitchFamily="34" charset="0"/>
                </a:rPr>
                <a:t>Annexin</a:t>
              </a:r>
              <a:r>
                <a:rPr lang="en-US" sz="1200" dirty="0">
                  <a:latin typeface="Arial" panose="020B0604020202020204" pitchFamily="34" charset="0"/>
                  <a:cs typeface="Arial" panose="020B0604020202020204" pitchFamily="34" charset="0"/>
                </a:rPr>
                <a:t> V</a:t>
              </a:r>
            </a:p>
          </p:txBody>
        </p:sp>
        <p:sp>
          <p:nvSpPr>
            <p:cNvPr id="40" name="CaixaDeTexto 39">
              <a:extLst>
                <a:ext uri="{FF2B5EF4-FFF2-40B4-BE49-F238E27FC236}">
                  <a16:creationId xmlns:a16="http://schemas.microsoft.com/office/drawing/2014/main" id="{ADCC8A24-79FC-47D9-B608-5DBE1B33E8CD}"/>
                </a:ext>
              </a:extLst>
            </p:cNvPr>
            <p:cNvSpPr txBox="1"/>
            <p:nvPr/>
          </p:nvSpPr>
          <p:spPr>
            <a:xfrm>
              <a:off x="129928" y="5970017"/>
              <a:ext cx="1593057" cy="276999"/>
            </a:xfrm>
            <a:prstGeom prst="rect">
              <a:avLst/>
            </a:prstGeom>
            <a:noFill/>
          </p:spPr>
          <p:txBody>
            <a:bodyPr wrap="square" rtlCol="0">
              <a:spAutoFit/>
            </a:bodyPr>
            <a:lstStyle/>
            <a:p>
              <a:r>
                <a:rPr lang="en-US" sz="1200" dirty="0" err="1">
                  <a:latin typeface="Arial" panose="020B0604020202020204" pitchFamily="34" charset="0"/>
                  <a:cs typeface="Arial" panose="020B0604020202020204" pitchFamily="34" charset="0"/>
                </a:rPr>
                <a:t>Propidium</a:t>
              </a:r>
              <a:r>
                <a:rPr lang="en-US" sz="1200" dirty="0">
                  <a:latin typeface="Arial" panose="020B0604020202020204" pitchFamily="34" charset="0"/>
                  <a:cs typeface="Arial" panose="020B0604020202020204" pitchFamily="34" charset="0"/>
                </a:rPr>
                <a:t> Iodide</a:t>
              </a:r>
            </a:p>
          </p:txBody>
        </p:sp>
        <p:cxnSp>
          <p:nvCxnSpPr>
            <p:cNvPr id="41" name="Conexão reta unidirecional 40">
              <a:extLst>
                <a:ext uri="{FF2B5EF4-FFF2-40B4-BE49-F238E27FC236}">
                  <a16:creationId xmlns:a16="http://schemas.microsoft.com/office/drawing/2014/main" id="{DF3F2772-1C40-4B04-8F3F-528FDD62EBA1}"/>
                </a:ext>
              </a:extLst>
            </p:cNvPr>
            <p:cNvCxnSpPr>
              <a:cxnSpLocks/>
            </p:cNvCxnSpPr>
            <p:nvPr/>
          </p:nvCxnSpPr>
          <p:spPr>
            <a:xfrm flipV="1">
              <a:off x="156899" y="3533901"/>
              <a:ext cx="0" cy="2448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Conexão reta unidirecional 41">
              <a:extLst>
                <a:ext uri="{FF2B5EF4-FFF2-40B4-BE49-F238E27FC236}">
                  <a16:creationId xmlns:a16="http://schemas.microsoft.com/office/drawing/2014/main" id="{A2B41D5B-2D6C-4FFA-B91B-4DF6D94BD94E}"/>
                </a:ext>
              </a:extLst>
            </p:cNvPr>
            <p:cNvCxnSpPr>
              <a:cxnSpLocks/>
            </p:cNvCxnSpPr>
            <p:nvPr/>
          </p:nvCxnSpPr>
          <p:spPr>
            <a:xfrm>
              <a:off x="156899" y="5981901"/>
              <a:ext cx="6480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12" name="Agrupar 11">
              <a:extLst>
                <a:ext uri="{FF2B5EF4-FFF2-40B4-BE49-F238E27FC236}">
                  <a16:creationId xmlns:a16="http://schemas.microsoft.com/office/drawing/2014/main" id="{B3F45F14-7EB5-4267-897C-A123A772953C}"/>
                </a:ext>
              </a:extLst>
            </p:cNvPr>
            <p:cNvGrpSpPr/>
            <p:nvPr/>
          </p:nvGrpSpPr>
          <p:grpSpPr>
            <a:xfrm>
              <a:off x="162986" y="4598999"/>
              <a:ext cx="1174536" cy="1336644"/>
              <a:chOff x="624081" y="2940318"/>
              <a:chExt cx="1174536" cy="1336644"/>
            </a:xfrm>
          </p:grpSpPr>
          <p:pic>
            <p:nvPicPr>
              <p:cNvPr id="32" name="Imagem 31">
                <a:extLst>
                  <a:ext uri="{FF2B5EF4-FFF2-40B4-BE49-F238E27FC236}">
                    <a16:creationId xmlns:a16="http://schemas.microsoft.com/office/drawing/2014/main" id="{1EE6ED3E-3E0C-46F9-A9B3-EB6ECAC0F6C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187" b="13986"/>
              <a:stretch/>
            </p:blipFill>
            <p:spPr bwMode="auto">
              <a:xfrm>
                <a:off x="624081" y="3016962"/>
                <a:ext cx="1174536" cy="12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CaixaDeTexto 44">
                <a:extLst>
                  <a:ext uri="{FF2B5EF4-FFF2-40B4-BE49-F238E27FC236}">
                    <a16:creationId xmlns:a16="http://schemas.microsoft.com/office/drawing/2014/main" id="{DAAD5EF7-E239-412D-B1AA-A5E182D5BA63}"/>
                  </a:ext>
                </a:extLst>
              </p:cNvPr>
              <p:cNvSpPr txBox="1"/>
              <p:nvPr/>
            </p:nvSpPr>
            <p:spPr>
              <a:xfrm>
                <a:off x="708451" y="2940318"/>
                <a:ext cx="1056662" cy="276999"/>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grpSp>
        <p:grpSp>
          <p:nvGrpSpPr>
            <p:cNvPr id="13" name="Agrupar 12">
              <a:extLst>
                <a:ext uri="{FF2B5EF4-FFF2-40B4-BE49-F238E27FC236}">
                  <a16:creationId xmlns:a16="http://schemas.microsoft.com/office/drawing/2014/main" id="{F355F3D8-4C55-496F-9373-680423FA9E2C}"/>
                </a:ext>
              </a:extLst>
            </p:cNvPr>
            <p:cNvGrpSpPr/>
            <p:nvPr/>
          </p:nvGrpSpPr>
          <p:grpSpPr>
            <a:xfrm>
              <a:off x="1230380" y="4598999"/>
              <a:ext cx="1196031" cy="1336644"/>
              <a:chOff x="1968585" y="2940318"/>
              <a:chExt cx="1196031" cy="1336644"/>
            </a:xfrm>
          </p:grpSpPr>
          <p:pic>
            <p:nvPicPr>
              <p:cNvPr id="33" name="Imagem 32">
                <a:extLst>
                  <a:ext uri="{FF2B5EF4-FFF2-40B4-BE49-F238E27FC236}">
                    <a16:creationId xmlns:a16="http://schemas.microsoft.com/office/drawing/2014/main" id="{9AAB35AC-F37D-4E75-9C60-78F9512FF7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0118" b="13986"/>
              <a:stretch/>
            </p:blipFill>
            <p:spPr bwMode="auto">
              <a:xfrm>
                <a:off x="1990080" y="3016962"/>
                <a:ext cx="1174536" cy="12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CaixaDeTexto 45">
                <a:extLst>
                  <a:ext uri="{FF2B5EF4-FFF2-40B4-BE49-F238E27FC236}">
                    <a16:creationId xmlns:a16="http://schemas.microsoft.com/office/drawing/2014/main" id="{92F5F963-2CD7-4CFB-8C11-690683CE2D46}"/>
                  </a:ext>
                </a:extLst>
              </p:cNvPr>
              <p:cNvSpPr txBox="1"/>
              <p:nvPr/>
            </p:nvSpPr>
            <p:spPr>
              <a:xfrm>
                <a:off x="1968585" y="2940318"/>
                <a:ext cx="1172878" cy="276999"/>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grpSp>
        <p:sp>
          <p:nvSpPr>
            <p:cNvPr id="67" name="CaixaDeTexto 66">
              <a:extLst>
                <a:ext uri="{FF2B5EF4-FFF2-40B4-BE49-F238E27FC236}">
                  <a16:creationId xmlns:a16="http://schemas.microsoft.com/office/drawing/2014/main" id="{A285E914-FEBC-47D9-B572-D62A45F5ACDE}"/>
                </a:ext>
              </a:extLst>
            </p:cNvPr>
            <p:cNvSpPr txBox="1"/>
            <p:nvPr/>
          </p:nvSpPr>
          <p:spPr>
            <a:xfrm>
              <a:off x="796551" y="3330887"/>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pic>
          <p:nvPicPr>
            <p:cNvPr id="68" name="Imagem 67">
              <a:extLst>
                <a:ext uri="{FF2B5EF4-FFF2-40B4-BE49-F238E27FC236}">
                  <a16:creationId xmlns:a16="http://schemas.microsoft.com/office/drawing/2014/main" id="{273379C3-1604-4DAB-AD32-20D4C9D4EF61}"/>
                </a:ext>
              </a:extLst>
            </p:cNvPr>
            <p:cNvPicPr>
              <a:picLocks noChangeAspect="1"/>
            </p:cNvPicPr>
            <p:nvPr/>
          </p:nvPicPr>
          <p:blipFill>
            <a:blip r:embed="rId7"/>
            <a:stretch>
              <a:fillRect/>
            </a:stretch>
          </p:blipFill>
          <p:spPr>
            <a:xfrm>
              <a:off x="2376553" y="3471854"/>
              <a:ext cx="1172640" cy="1260000"/>
            </a:xfrm>
            <a:prstGeom prst="rect">
              <a:avLst/>
            </a:prstGeom>
          </p:spPr>
        </p:pic>
        <p:pic>
          <p:nvPicPr>
            <p:cNvPr id="70" name="Imagem 69">
              <a:extLst>
                <a:ext uri="{FF2B5EF4-FFF2-40B4-BE49-F238E27FC236}">
                  <a16:creationId xmlns:a16="http://schemas.microsoft.com/office/drawing/2014/main" id="{C308946D-5B45-44BC-ADB8-4812937D86A6}"/>
                </a:ext>
              </a:extLst>
            </p:cNvPr>
            <p:cNvPicPr>
              <a:picLocks noChangeAspect="1"/>
            </p:cNvPicPr>
            <p:nvPr/>
          </p:nvPicPr>
          <p:blipFill>
            <a:blip r:embed="rId8"/>
            <a:stretch>
              <a:fillRect/>
            </a:stretch>
          </p:blipFill>
          <p:spPr>
            <a:xfrm>
              <a:off x="3473199" y="3466270"/>
              <a:ext cx="1173333" cy="1260000"/>
            </a:xfrm>
            <a:prstGeom prst="rect">
              <a:avLst/>
            </a:prstGeom>
          </p:spPr>
        </p:pic>
        <p:grpSp>
          <p:nvGrpSpPr>
            <p:cNvPr id="17" name="Agrupar 16">
              <a:extLst>
                <a:ext uri="{FF2B5EF4-FFF2-40B4-BE49-F238E27FC236}">
                  <a16:creationId xmlns:a16="http://schemas.microsoft.com/office/drawing/2014/main" id="{34A0C69A-8014-4AF2-B0F7-84DE115B60F1}"/>
                </a:ext>
              </a:extLst>
            </p:cNvPr>
            <p:cNvGrpSpPr/>
            <p:nvPr/>
          </p:nvGrpSpPr>
          <p:grpSpPr>
            <a:xfrm>
              <a:off x="2384781" y="4599471"/>
              <a:ext cx="1205248" cy="1336172"/>
              <a:chOff x="3662020" y="2940318"/>
              <a:chExt cx="1205248" cy="1336172"/>
            </a:xfrm>
          </p:grpSpPr>
          <p:pic>
            <p:nvPicPr>
              <p:cNvPr id="79" name="Imagem 78">
                <a:extLst>
                  <a:ext uri="{FF2B5EF4-FFF2-40B4-BE49-F238E27FC236}">
                    <a16:creationId xmlns:a16="http://schemas.microsoft.com/office/drawing/2014/main" id="{34455E72-B795-43FB-843F-E276EC45EBB7}"/>
                  </a:ext>
                </a:extLst>
              </p:cNvPr>
              <p:cNvPicPr>
                <a:picLocks noChangeAspect="1"/>
              </p:cNvPicPr>
              <p:nvPr/>
            </p:nvPicPr>
            <p:blipFill rotWithShape="1">
              <a:blip r:embed="rId9"/>
              <a:srcRect l="10557" b="13668"/>
              <a:stretch/>
            </p:blipFill>
            <p:spPr>
              <a:xfrm>
                <a:off x="3662020" y="3016490"/>
                <a:ext cx="1205248" cy="1260000"/>
              </a:xfrm>
              <a:prstGeom prst="rect">
                <a:avLst/>
              </a:prstGeom>
            </p:spPr>
          </p:pic>
          <p:sp>
            <p:nvSpPr>
              <p:cNvPr id="88" name="CaixaDeTexto 87">
                <a:extLst>
                  <a:ext uri="{FF2B5EF4-FFF2-40B4-BE49-F238E27FC236}">
                    <a16:creationId xmlns:a16="http://schemas.microsoft.com/office/drawing/2014/main" id="{A9DB697B-3CFC-43A1-9F65-3BB23FA2A32D}"/>
                  </a:ext>
                </a:extLst>
              </p:cNvPr>
              <p:cNvSpPr txBox="1"/>
              <p:nvPr/>
            </p:nvSpPr>
            <p:spPr>
              <a:xfrm>
                <a:off x="3773722" y="2940318"/>
                <a:ext cx="1056662" cy="276999"/>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grpSp>
        <p:grpSp>
          <p:nvGrpSpPr>
            <p:cNvPr id="18" name="Agrupar 17">
              <a:extLst>
                <a:ext uri="{FF2B5EF4-FFF2-40B4-BE49-F238E27FC236}">
                  <a16:creationId xmlns:a16="http://schemas.microsoft.com/office/drawing/2014/main" id="{D7A9E931-B3ED-4504-97DF-B29E58B001DC}"/>
                </a:ext>
              </a:extLst>
            </p:cNvPr>
            <p:cNvGrpSpPr/>
            <p:nvPr/>
          </p:nvGrpSpPr>
          <p:grpSpPr>
            <a:xfrm>
              <a:off x="3489910" y="4599471"/>
              <a:ext cx="1194901" cy="1336172"/>
              <a:chOff x="5056260" y="2940318"/>
              <a:chExt cx="1194901" cy="1336172"/>
            </a:xfrm>
          </p:grpSpPr>
          <p:pic>
            <p:nvPicPr>
              <p:cNvPr id="80" name="Imagem 79">
                <a:extLst>
                  <a:ext uri="{FF2B5EF4-FFF2-40B4-BE49-F238E27FC236}">
                    <a16:creationId xmlns:a16="http://schemas.microsoft.com/office/drawing/2014/main" id="{946CC00B-62E2-4B72-B316-CD7BF4759092}"/>
                  </a:ext>
                </a:extLst>
              </p:cNvPr>
              <p:cNvPicPr>
                <a:picLocks noChangeAspect="1"/>
              </p:cNvPicPr>
              <p:nvPr/>
            </p:nvPicPr>
            <p:blipFill rotWithShape="1">
              <a:blip r:embed="rId10"/>
              <a:srcRect l="9986" b="12364"/>
              <a:stretch/>
            </p:blipFill>
            <p:spPr>
              <a:xfrm>
                <a:off x="5056260" y="3016490"/>
                <a:ext cx="1194901" cy="1260000"/>
              </a:xfrm>
              <a:prstGeom prst="rect">
                <a:avLst/>
              </a:prstGeom>
            </p:spPr>
          </p:pic>
          <p:sp>
            <p:nvSpPr>
              <p:cNvPr id="89" name="CaixaDeTexto 88">
                <a:extLst>
                  <a:ext uri="{FF2B5EF4-FFF2-40B4-BE49-F238E27FC236}">
                    <a16:creationId xmlns:a16="http://schemas.microsoft.com/office/drawing/2014/main" id="{1125D3D6-C7AB-4CD0-9B2D-79D3E18C21CA}"/>
                  </a:ext>
                </a:extLst>
              </p:cNvPr>
              <p:cNvSpPr txBox="1"/>
              <p:nvPr/>
            </p:nvSpPr>
            <p:spPr>
              <a:xfrm>
                <a:off x="5071956" y="2940318"/>
                <a:ext cx="1172878" cy="276999"/>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grpSp>
        <p:sp>
          <p:nvSpPr>
            <p:cNvPr id="106" name="CaixaDeTexto 105">
              <a:extLst>
                <a:ext uri="{FF2B5EF4-FFF2-40B4-BE49-F238E27FC236}">
                  <a16:creationId xmlns:a16="http://schemas.microsoft.com/office/drawing/2014/main" id="{3C99FA45-73AD-4C71-B5F8-288C151F0583}"/>
                </a:ext>
              </a:extLst>
            </p:cNvPr>
            <p:cNvSpPr txBox="1"/>
            <p:nvPr/>
          </p:nvSpPr>
          <p:spPr>
            <a:xfrm>
              <a:off x="3009424" y="3330887"/>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pic>
          <p:nvPicPr>
            <p:cNvPr id="107" name="Imagem 106">
              <a:extLst>
                <a:ext uri="{FF2B5EF4-FFF2-40B4-BE49-F238E27FC236}">
                  <a16:creationId xmlns:a16="http://schemas.microsoft.com/office/drawing/2014/main" id="{04092667-DC7C-4259-BD38-2930A5896C5E}"/>
                </a:ext>
              </a:extLst>
            </p:cNvPr>
            <p:cNvPicPr>
              <a:picLocks noChangeAspect="1"/>
            </p:cNvPicPr>
            <p:nvPr/>
          </p:nvPicPr>
          <p:blipFill>
            <a:blip r:embed="rId11"/>
            <a:stretch>
              <a:fillRect/>
            </a:stretch>
          </p:blipFill>
          <p:spPr>
            <a:xfrm>
              <a:off x="142237" y="3486135"/>
              <a:ext cx="1172640" cy="1260000"/>
            </a:xfrm>
            <a:prstGeom prst="rect">
              <a:avLst/>
            </a:prstGeom>
          </p:spPr>
        </p:pic>
        <p:pic>
          <p:nvPicPr>
            <p:cNvPr id="94" name="Imagem 93">
              <a:extLst>
                <a:ext uri="{FF2B5EF4-FFF2-40B4-BE49-F238E27FC236}">
                  <a16:creationId xmlns:a16="http://schemas.microsoft.com/office/drawing/2014/main" id="{75D9CA8F-CE2D-4B65-AB3B-60B8EBEA6DF0}"/>
                </a:ext>
              </a:extLst>
            </p:cNvPr>
            <p:cNvPicPr>
              <a:picLocks noChangeAspect="1"/>
            </p:cNvPicPr>
            <p:nvPr/>
          </p:nvPicPr>
          <p:blipFill>
            <a:blip r:embed="rId12"/>
            <a:stretch>
              <a:fillRect/>
            </a:stretch>
          </p:blipFill>
          <p:spPr>
            <a:xfrm>
              <a:off x="1246504" y="3473641"/>
              <a:ext cx="1173333" cy="1260000"/>
            </a:xfrm>
            <a:prstGeom prst="rect">
              <a:avLst/>
            </a:prstGeom>
          </p:spPr>
        </p:pic>
        <p:pic>
          <p:nvPicPr>
            <p:cNvPr id="47" name="Imagem 46">
              <a:extLst>
                <a:ext uri="{FF2B5EF4-FFF2-40B4-BE49-F238E27FC236}">
                  <a16:creationId xmlns:a16="http://schemas.microsoft.com/office/drawing/2014/main" id="{FFBD57F3-CC1F-4FC3-A939-3B8E03C1F7A7}"/>
                </a:ext>
              </a:extLst>
            </p:cNvPr>
            <p:cNvPicPr>
              <a:picLocks noChangeAspect="1"/>
            </p:cNvPicPr>
            <p:nvPr/>
          </p:nvPicPr>
          <p:blipFill>
            <a:blip r:embed="rId13"/>
            <a:stretch>
              <a:fillRect/>
            </a:stretch>
          </p:blipFill>
          <p:spPr>
            <a:xfrm>
              <a:off x="4609819" y="3482040"/>
              <a:ext cx="1172640" cy="1260000"/>
            </a:xfrm>
            <a:prstGeom prst="rect">
              <a:avLst/>
            </a:prstGeom>
          </p:spPr>
        </p:pic>
        <p:pic>
          <p:nvPicPr>
            <p:cNvPr id="48" name="Imagem 47">
              <a:extLst>
                <a:ext uri="{FF2B5EF4-FFF2-40B4-BE49-F238E27FC236}">
                  <a16:creationId xmlns:a16="http://schemas.microsoft.com/office/drawing/2014/main" id="{95334687-7960-4DF9-B558-F68F2BAFFF2F}"/>
                </a:ext>
              </a:extLst>
            </p:cNvPr>
            <p:cNvPicPr>
              <a:picLocks noChangeAspect="1"/>
            </p:cNvPicPr>
            <p:nvPr/>
          </p:nvPicPr>
          <p:blipFill>
            <a:blip r:embed="rId14"/>
            <a:stretch>
              <a:fillRect/>
            </a:stretch>
          </p:blipFill>
          <p:spPr>
            <a:xfrm>
              <a:off x="5726208" y="3482040"/>
              <a:ext cx="1173334" cy="1260000"/>
            </a:xfrm>
            <a:prstGeom prst="rect">
              <a:avLst/>
            </a:prstGeom>
          </p:spPr>
        </p:pic>
        <p:sp>
          <p:nvSpPr>
            <p:cNvPr id="51" name="CaixaDeTexto 50">
              <a:extLst>
                <a:ext uri="{FF2B5EF4-FFF2-40B4-BE49-F238E27FC236}">
                  <a16:creationId xmlns:a16="http://schemas.microsoft.com/office/drawing/2014/main" id="{98B863F6-4A9A-460F-A03A-E5F49B3E399E}"/>
                </a:ext>
              </a:extLst>
            </p:cNvPr>
            <p:cNvSpPr txBox="1"/>
            <p:nvPr/>
          </p:nvSpPr>
          <p:spPr>
            <a:xfrm>
              <a:off x="4749623" y="4586110"/>
              <a:ext cx="1056662" cy="1260000"/>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sp>
          <p:nvSpPr>
            <p:cNvPr id="57" name="CaixaDeTexto 56">
              <a:extLst>
                <a:ext uri="{FF2B5EF4-FFF2-40B4-BE49-F238E27FC236}">
                  <a16:creationId xmlns:a16="http://schemas.microsoft.com/office/drawing/2014/main" id="{8490DD4A-A5FF-4478-A9EA-181276DFF680}"/>
                </a:ext>
              </a:extLst>
            </p:cNvPr>
            <p:cNvSpPr txBox="1"/>
            <p:nvPr/>
          </p:nvSpPr>
          <p:spPr>
            <a:xfrm>
              <a:off x="5411010" y="3330887"/>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grpSp>
      <p:sp>
        <p:nvSpPr>
          <p:cNvPr id="60" name="CaixaDeTexto 68">
            <a:extLst>
              <a:ext uri="{FF2B5EF4-FFF2-40B4-BE49-F238E27FC236}">
                <a16:creationId xmlns:a16="http://schemas.microsoft.com/office/drawing/2014/main" id="{9C9DD520-BC71-4102-A57A-8F46A533F69F}"/>
              </a:ext>
            </a:extLst>
          </p:cNvPr>
          <p:cNvSpPr txBox="1"/>
          <p:nvPr/>
        </p:nvSpPr>
        <p:spPr>
          <a:xfrm>
            <a:off x="-79991" y="3208091"/>
            <a:ext cx="336884" cy="369332"/>
          </a:xfrm>
          <a:prstGeom prst="rect">
            <a:avLst/>
          </a:prstGeom>
          <a:noFill/>
        </p:spPr>
        <p:txBody>
          <a:bodyPr wrap="square" rtlCol="0">
            <a:spAutoFit/>
          </a:bodyPr>
          <a:lstStyle/>
          <a:p>
            <a:r>
              <a:rPr lang="pt-PT" b="1" dirty="0"/>
              <a:t>B</a:t>
            </a:r>
            <a:endParaRPr lang="en-US" b="1" dirty="0"/>
          </a:p>
        </p:txBody>
      </p:sp>
      <p:grpSp>
        <p:nvGrpSpPr>
          <p:cNvPr id="2" name="Group 1">
            <a:extLst>
              <a:ext uri="{FF2B5EF4-FFF2-40B4-BE49-F238E27FC236}">
                <a16:creationId xmlns:a16="http://schemas.microsoft.com/office/drawing/2014/main" id="{E360BFF2-2A0C-4619-93B2-C0DE1587B2BC}"/>
              </a:ext>
            </a:extLst>
          </p:cNvPr>
          <p:cNvGrpSpPr/>
          <p:nvPr/>
        </p:nvGrpSpPr>
        <p:grpSpPr>
          <a:xfrm>
            <a:off x="-63792" y="388996"/>
            <a:ext cx="6991602" cy="2910069"/>
            <a:chOff x="-63792" y="388996"/>
            <a:chExt cx="6991602" cy="2910069"/>
          </a:xfrm>
        </p:grpSpPr>
        <p:pic>
          <p:nvPicPr>
            <p:cNvPr id="111" name="Picture 110">
              <a:extLst>
                <a:ext uri="{FF2B5EF4-FFF2-40B4-BE49-F238E27FC236}">
                  <a16:creationId xmlns:a16="http://schemas.microsoft.com/office/drawing/2014/main" id="{ECA57CDC-9A2C-4605-AB55-C54DC5D12994}"/>
                </a:ext>
              </a:extLst>
            </p:cNvPr>
            <p:cNvPicPr>
              <a:picLocks noChangeAspect="1"/>
            </p:cNvPicPr>
            <p:nvPr/>
          </p:nvPicPr>
          <p:blipFill rotWithShape="1">
            <a:blip r:embed="rId15"/>
            <a:srcRect l="10368" b="31475"/>
            <a:stretch/>
          </p:blipFill>
          <p:spPr>
            <a:xfrm>
              <a:off x="4614397" y="1727361"/>
              <a:ext cx="1203314" cy="1260000"/>
            </a:xfrm>
            <a:prstGeom prst="rect">
              <a:avLst/>
            </a:prstGeom>
          </p:spPr>
        </p:pic>
        <p:sp>
          <p:nvSpPr>
            <p:cNvPr id="59" name="CaixaDeTexto 51">
              <a:extLst>
                <a:ext uri="{FF2B5EF4-FFF2-40B4-BE49-F238E27FC236}">
                  <a16:creationId xmlns:a16="http://schemas.microsoft.com/office/drawing/2014/main" id="{9B1CBBB6-AD9A-4509-92B6-30A288D6B6C3}"/>
                </a:ext>
              </a:extLst>
            </p:cNvPr>
            <p:cNvSpPr txBox="1"/>
            <p:nvPr/>
          </p:nvSpPr>
          <p:spPr>
            <a:xfrm>
              <a:off x="5743058" y="1634118"/>
              <a:ext cx="1172878" cy="1260000"/>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sp>
          <p:nvSpPr>
            <p:cNvPr id="61" name="CaixaDeTexto 35">
              <a:extLst>
                <a:ext uri="{FF2B5EF4-FFF2-40B4-BE49-F238E27FC236}">
                  <a16:creationId xmlns:a16="http://schemas.microsoft.com/office/drawing/2014/main" id="{05F00426-F348-4ED4-92B9-6750D316D9CB}"/>
                </a:ext>
              </a:extLst>
            </p:cNvPr>
            <p:cNvSpPr txBox="1"/>
            <p:nvPr/>
          </p:nvSpPr>
          <p:spPr>
            <a:xfrm rot="16200000">
              <a:off x="-1033643" y="1843214"/>
              <a:ext cx="2216702"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Click it </a:t>
              </a:r>
              <a:r>
                <a:rPr lang="en-US" sz="1200" dirty="0" err="1">
                  <a:latin typeface="Arial" panose="020B0604020202020204" pitchFamily="34" charset="0"/>
                  <a:cs typeface="Arial" panose="020B0604020202020204" pitchFamily="34" charset="0"/>
                </a:rPr>
                <a:t>EdU</a:t>
              </a:r>
              <a:r>
                <a:rPr lang="en-US" sz="1200" dirty="0">
                  <a:latin typeface="Arial" panose="020B0604020202020204" pitchFamily="34" charset="0"/>
                  <a:cs typeface="Arial" panose="020B0604020202020204" pitchFamily="34" charset="0"/>
                </a:rPr>
                <a:t> 462 (APC)</a:t>
              </a:r>
            </a:p>
          </p:txBody>
        </p:sp>
        <p:sp>
          <p:nvSpPr>
            <p:cNvPr id="62" name="CaixaDeTexto 39">
              <a:extLst>
                <a:ext uri="{FF2B5EF4-FFF2-40B4-BE49-F238E27FC236}">
                  <a16:creationId xmlns:a16="http://schemas.microsoft.com/office/drawing/2014/main" id="{0C5C0D9D-645F-41D2-8486-E7A4685D8EB4}"/>
                </a:ext>
              </a:extLst>
            </p:cNvPr>
            <p:cNvSpPr txBox="1"/>
            <p:nvPr/>
          </p:nvSpPr>
          <p:spPr>
            <a:xfrm>
              <a:off x="105182" y="3022066"/>
              <a:ext cx="1593057" cy="276999"/>
            </a:xfrm>
            <a:prstGeom prst="rect">
              <a:avLst/>
            </a:prstGeom>
            <a:noFill/>
          </p:spPr>
          <p:txBody>
            <a:bodyPr wrap="square" rtlCol="0">
              <a:spAutoFit/>
            </a:bodyPr>
            <a:lstStyle/>
            <a:p>
              <a:r>
                <a:rPr lang="en-US" sz="1200" dirty="0" err="1">
                  <a:latin typeface="Arial" panose="020B0604020202020204" pitchFamily="34" charset="0"/>
                  <a:cs typeface="Arial" panose="020B0604020202020204" pitchFamily="34" charset="0"/>
                </a:rPr>
                <a:t>Propidium</a:t>
              </a:r>
              <a:r>
                <a:rPr lang="en-US" sz="1200" dirty="0">
                  <a:latin typeface="Arial" panose="020B0604020202020204" pitchFamily="34" charset="0"/>
                  <a:cs typeface="Arial" panose="020B0604020202020204" pitchFamily="34" charset="0"/>
                </a:rPr>
                <a:t> Iodide</a:t>
              </a:r>
            </a:p>
          </p:txBody>
        </p:sp>
        <p:cxnSp>
          <p:nvCxnSpPr>
            <p:cNvPr id="63" name="Conexão reta unidirecional 40">
              <a:extLst>
                <a:ext uri="{FF2B5EF4-FFF2-40B4-BE49-F238E27FC236}">
                  <a16:creationId xmlns:a16="http://schemas.microsoft.com/office/drawing/2014/main" id="{CF5A39DC-0CE4-46F0-8391-B71EA1FF18CE}"/>
                </a:ext>
              </a:extLst>
            </p:cNvPr>
            <p:cNvCxnSpPr>
              <a:cxnSpLocks/>
            </p:cNvCxnSpPr>
            <p:nvPr/>
          </p:nvCxnSpPr>
          <p:spPr>
            <a:xfrm flipV="1">
              <a:off x="132153" y="719300"/>
              <a:ext cx="0" cy="2304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4" name="Conexão reta unidirecional 41">
              <a:extLst>
                <a:ext uri="{FF2B5EF4-FFF2-40B4-BE49-F238E27FC236}">
                  <a16:creationId xmlns:a16="http://schemas.microsoft.com/office/drawing/2014/main" id="{650054E1-4703-4419-9088-A2F6FC25C593}"/>
                </a:ext>
              </a:extLst>
            </p:cNvPr>
            <p:cNvCxnSpPr>
              <a:cxnSpLocks/>
            </p:cNvCxnSpPr>
            <p:nvPr/>
          </p:nvCxnSpPr>
          <p:spPr>
            <a:xfrm>
              <a:off x="132153" y="3033950"/>
              <a:ext cx="6480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1" name="CaixaDeTexto 44">
              <a:extLst>
                <a:ext uri="{FF2B5EF4-FFF2-40B4-BE49-F238E27FC236}">
                  <a16:creationId xmlns:a16="http://schemas.microsoft.com/office/drawing/2014/main" id="{32017C60-D26B-4FA5-B012-33FD5FE95AAD}"/>
                </a:ext>
              </a:extLst>
            </p:cNvPr>
            <p:cNvSpPr txBox="1"/>
            <p:nvPr/>
          </p:nvSpPr>
          <p:spPr>
            <a:xfrm>
              <a:off x="213085" y="1660573"/>
              <a:ext cx="1056662" cy="276999"/>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sp>
          <p:nvSpPr>
            <p:cNvPr id="72" name="CaixaDeTexto 45">
              <a:extLst>
                <a:ext uri="{FF2B5EF4-FFF2-40B4-BE49-F238E27FC236}">
                  <a16:creationId xmlns:a16="http://schemas.microsoft.com/office/drawing/2014/main" id="{0CB9FCEB-2B0E-402F-B760-B5A531B252B8}"/>
                </a:ext>
              </a:extLst>
            </p:cNvPr>
            <p:cNvSpPr txBox="1"/>
            <p:nvPr/>
          </p:nvSpPr>
          <p:spPr>
            <a:xfrm>
              <a:off x="1196109" y="1660573"/>
              <a:ext cx="1172878" cy="276999"/>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sp>
          <p:nvSpPr>
            <p:cNvPr id="73" name="CaixaDeTexto 66">
              <a:extLst>
                <a:ext uri="{FF2B5EF4-FFF2-40B4-BE49-F238E27FC236}">
                  <a16:creationId xmlns:a16="http://schemas.microsoft.com/office/drawing/2014/main" id="{FD3E5EFC-90DF-495D-9ED9-DE9D080E4277}"/>
                </a:ext>
              </a:extLst>
            </p:cNvPr>
            <p:cNvSpPr txBox="1"/>
            <p:nvPr/>
          </p:nvSpPr>
          <p:spPr>
            <a:xfrm>
              <a:off x="762280" y="388996"/>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sp>
          <p:nvSpPr>
            <p:cNvPr id="76" name="CaixaDeTexto 87">
              <a:extLst>
                <a:ext uri="{FF2B5EF4-FFF2-40B4-BE49-F238E27FC236}">
                  <a16:creationId xmlns:a16="http://schemas.microsoft.com/office/drawing/2014/main" id="{99346E66-9038-4391-B013-02F0FDC98FEA}"/>
                </a:ext>
              </a:extLst>
            </p:cNvPr>
            <p:cNvSpPr txBox="1"/>
            <p:nvPr/>
          </p:nvSpPr>
          <p:spPr>
            <a:xfrm>
              <a:off x="2462212" y="1661045"/>
              <a:ext cx="1056662" cy="276999"/>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sp>
          <p:nvSpPr>
            <p:cNvPr id="81" name="CaixaDeTexto 88">
              <a:extLst>
                <a:ext uri="{FF2B5EF4-FFF2-40B4-BE49-F238E27FC236}">
                  <a16:creationId xmlns:a16="http://schemas.microsoft.com/office/drawing/2014/main" id="{D5902147-4810-4F00-8961-1CAB5A0FEE41}"/>
                </a:ext>
              </a:extLst>
            </p:cNvPr>
            <p:cNvSpPr txBox="1"/>
            <p:nvPr/>
          </p:nvSpPr>
          <p:spPr>
            <a:xfrm>
              <a:off x="3471335" y="1661045"/>
              <a:ext cx="1172878" cy="276999"/>
            </a:xfrm>
            <a:prstGeom prst="rect">
              <a:avLst/>
            </a:prstGeom>
            <a:noFill/>
          </p:spPr>
          <p:txBody>
            <a:bodyPr wrap="square" rtlCol="0">
              <a:spAutoFit/>
            </a:bodyPr>
            <a:lstStyle/>
            <a:p>
              <a:pPr algn="ctr"/>
              <a:r>
                <a:rPr lang="en-US" sz="1200" dirty="0"/>
                <a:t>3D </a:t>
              </a:r>
              <a:r>
                <a:rPr lang="en-US" sz="1200" dirty="0" err="1"/>
                <a:t>siKRAS</a:t>
              </a:r>
              <a:endParaRPr lang="en-US" sz="1200" dirty="0"/>
            </a:p>
          </p:txBody>
        </p:sp>
        <p:sp>
          <p:nvSpPr>
            <p:cNvPr id="82" name="CaixaDeTexto 105">
              <a:extLst>
                <a:ext uri="{FF2B5EF4-FFF2-40B4-BE49-F238E27FC236}">
                  <a16:creationId xmlns:a16="http://schemas.microsoft.com/office/drawing/2014/main" id="{F620AE09-132A-42A5-A0BE-D727B7919BC3}"/>
                </a:ext>
              </a:extLst>
            </p:cNvPr>
            <p:cNvSpPr txBox="1"/>
            <p:nvPr/>
          </p:nvSpPr>
          <p:spPr>
            <a:xfrm>
              <a:off x="2975153" y="388996"/>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sp>
          <p:nvSpPr>
            <p:cNvPr id="84" name="CaixaDeTexto 56">
              <a:extLst>
                <a:ext uri="{FF2B5EF4-FFF2-40B4-BE49-F238E27FC236}">
                  <a16:creationId xmlns:a16="http://schemas.microsoft.com/office/drawing/2014/main" id="{47F99BB9-7E78-4C7B-84CC-E0DCACEA255F}"/>
                </a:ext>
              </a:extLst>
            </p:cNvPr>
            <p:cNvSpPr txBox="1"/>
            <p:nvPr/>
          </p:nvSpPr>
          <p:spPr>
            <a:xfrm>
              <a:off x="5376739" y="388996"/>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sp>
          <p:nvSpPr>
            <p:cNvPr id="85" name="CaixaDeTexto 48">
              <a:extLst>
                <a:ext uri="{FF2B5EF4-FFF2-40B4-BE49-F238E27FC236}">
                  <a16:creationId xmlns:a16="http://schemas.microsoft.com/office/drawing/2014/main" id="{F48E0835-2900-4111-B38C-7807C2FC7EF7}"/>
                </a:ext>
              </a:extLst>
            </p:cNvPr>
            <p:cNvSpPr txBox="1"/>
            <p:nvPr/>
          </p:nvSpPr>
          <p:spPr>
            <a:xfrm>
              <a:off x="4741856" y="1662175"/>
              <a:ext cx="1026844" cy="276999"/>
            </a:xfrm>
            <a:prstGeom prst="rect">
              <a:avLst/>
            </a:prstGeom>
            <a:noFill/>
          </p:spPr>
          <p:txBody>
            <a:bodyPr wrap="square" rtlCol="0">
              <a:spAutoFit/>
            </a:bodyPr>
            <a:lstStyle/>
            <a:p>
              <a:pPr algn="ctr"/>
              <a:r>
                <a:rPr lang="en-US" sz="1200" dirty="0"/>
                <a:t>3D </a:t>
              </a:r>
              <a:r>
                <a:rPr lang="en-US" sz="1200" dirty="0" err="1"/>
                <a:t>siControl</a:t>
              </a:r>
              <a:endParaRPr lang="en-US" sz="1200" dirty="0"/>
            </a:p>
          </p:txBody>
        </p:sp>
        <p:pic>
          <p:nvPicPr>
            <p:cNvPr id="90" name="Imagem 11">
              <a:extLst>
                <a:ext uri="{FF2B5EF4-FFF2-40B4-BE49-F238E27FC236}">
                  <a16:creationId xmlns:a16="http://schemas.microsoft.com/office/drawing/2014/main" id="{7F57C61C-31BE-460A-86CE-D835F67597B5}"/>
                </a:ext>
              </a:extLst>
            </p:cNvPr>
            <p:cNvPicPr>
              <a:picLocks noChangeAspect="1"/>
            </p:cNvPicPr>
            <p:nvPr/>
          </p:nvPicPr>
          <p:blipFill>
            <a:blip r:embed="rId16"/>
            <a:stretch>
              <a:fillRect/>
            </a:stretch>
          </p:blipFill>
          <p:spPr>
            <a:xfrm>
              <a:off x="104018" y="533039"/>
              <a:ext cx="1186666" cy="1260000"/>
            </a:xfrm>
            <a:prstGeom prst="rect">
              <a:avLst/>
            </a:prstGeom>
          </p:spPr>
        </p:pic>
        <p:pic>
          <p:nvPicPr>
            <p:cNvPr id="91" name="Imagem 13">
              <a:extLst>
                <a:ext uri="{FF2B5EF4-FFF2-40B4-BE49-F238E27FC236}">
                  <a16:creationId xmlns:a16="http://schemas.microsoft.com/office/drawing/2014/main" id="{560E4A68-23FB-4C17-B2BA-3BAE5DD72B1A}"/>
                </a:ext>
              </a:extLst>
            </p:cNvPr>
            <p:cNvPicPr>
              <a:picLocks noChangeAspect="1"/>
            </p:cNvPicPr>
            <p:nvPr/>
          </p:nvPicPr>
          <p:blipFill>
            <a:blip r:embed="rId17"/>
            <a:stretch>
              <a:fillRect/>
            </a:stretch>
          </p:blipFill>
          <p:spPr>
            <a:xfrm>
              <a:off x="1210853" y="533039"/>
              <a:ext cx="1186666" cy="1260000"/>
            </a:xfrm>
            <a:prstGeom prst="rect">
              <a:avLst/>
            </a:prstGeom>
          </p:spPr>
        </p:pic>
        <p:pic>
          <p:nvPicPr>
            <p:cNvPr id="95" name="Imagem 32">
              <a:extLst>
                <a:ext uri="{FF2B5EF4-FFF2-40B4-BE49-F238E27FC236}">
                  <a16:creationId xmlns:a16="http://schemas.microsoft.com/office/drawing/2014/main" id="{DA869C6F-1672-45C1-B903-FE6F4EA88AC1}"/>
                </a:ext>
              </a:extLst>
            </p:cNvPr>
            <p:cNvPicPr>
              <a:picLocks noChangeAspect="1"/>
            </p:cNvPicPr>
            <p:nvPr/>
          </p:nvPicPr>
          <p:blipFill rotWithShape="1">
            <a:blip r:embed="rId18"/>
            <a:srcRect l="10112" b="12364"/>
            <a:stretch/>
          </p:blipFill>
          <p:spPr>
            <a:xfrm>
              <a:off x="133110" y="1727361"/>
              <a:ext cx="1193221" cy="1260000"/>
            </a:xfrm>
            <a:prstGeom prst="rect">
              <a:avLst/>
            </a:prstGeom>
          </p:spPr>
        </p:pic>
        <p:pic>
          <p:nvPicPr>
            <p:cNvPr id="96" name="Imagem 34">
              <a:extLst>
                <a:ext uri="{FF2B5EF4-FFF2-40B4-BE49-F238E27FC236}">
                  <a16:creationId xmlns:a16="http://schemas.microsoft.com/office/drawing/2014/main" id="{D4E26DB4-15D5-49BC-AB41-110FB5FEB6A1}"/>
                </a:ext>
              </a:extLst>
            </p:cNvPr>
            <p:cNvPicPr>
              <a:picLocks noChangeAspect="1"/>
            </p:cNvPicPr>
            <p:nvPr/>
          </p:nvPicPr>
          <p:blipFill rotWithShape="1">
            <a:blip r:embed="rId19"/>
            <a:srcRect l="9785" b="11776"/>
            <a:stretch/>
          </p:blipFill>
          <p:spPr>
            <a:xfrm>
              <a:off x="1257496" y="1727361"/>
              <a:ext cx="1189595" cy="1260000"/>
            </a:xfrm>
            <a:prstGeom prst="rect">
              <a:avLst/>
            </a:prstGeom>
          </p:spPr>
        </p:pic>
        <p:pic>
          <p:nvPicPr>
            <p:cNvPr id="97" name="Imagem 2">
              <a:extLst>
                <a:ext uri="{FF2B5EF4-FFF2-40B4-BE49-F238E27FC236}">
                  <a16:creationId xmlns:a16="http://schemas.microsoft.com/office/drawing/2014/main" id="{076E4ECC-11DC-4E73-A9B9-D4B0D356181A}"/>
                </a:ext>
              </a:extLst>
            </p:cNvPr>
            <p:cNvPicPr>
              <a:picLocks noChangeAspect="1"/>
            </p:cNvPicPr>
            <p:nvPr/>
          </p:nvPicPr>
          <p:blipFill>
            <a:blip r:embed="rId20"/>
            <a:stretch>
              <a:fillRect/>
            </a:stretch>
          </p:blipFill>
          <p:spPr>
            <a:xfrm>
              <a:off x="2403813" y="533039"/>
              <a:ext cx="1186666" cy="1260000"/>
            </a:xfrm>
            <a:prstGeom prst="rect">
              <a:avLst/>
            </a:prstGeom>
          </p:spPr>
        </p:pic>
        <p:pic>
          <p:nvPicPr>
            <p:cNvPr id="98" name="Imagem 6">
              <a:extLst>
                <a:ext uri="{FF2B5EF4-FFF2-40B4-BE49-F238E27FC236}">
                  <a16:creationId xmlns:a16="http://schemas.microsoft.com/office/drawing/2014/main" id="{024C3C16-9C0B-4955-91E0-43F24445AFAB}"/>
                </a:ext>
              </a:extLst>
            </p:cNvPr>
            <p:cNvPicPr>
              <a:picLocks noChangeAspect="1"/>
            </p:cNvPicPr>
            <p:nvPr/>
          </p:nvPicPr>
          <p:blipFill>
            <a:blip r:embed="rId21"/>
            <a:stretch>
              <a:fillRect/>
            </a:stretch>
          </p:blipFill>
          <p:spPr>
            <a:xfrm>
              <a:off x="3504354" y="533039"/>
              <a:ext cx="1186666" cy="1260000"/>
            </a:xfrm>
            <a:prstGeom prst="rect">
              <a:avLst/>
            </a:prstGeom>
          </p:spPr>
        </p:pic>
        <p:pic>
          <p:nvPicPr>
            <p:cNvPr id="102" name="Imagem 27">
              <a:extLst>
                <a:ext uri="{FF2B5EF4-FFF2-40B4-BE49-F238E27FC236}">
                  <a16:creationId xmlns:a16="http://schemas.microsoft.com/office/drawing/2014/main" id="{DDF97D5B-9F1C-49EB-A175-C6FC4BD937DC}"/>
                </a:ext>
              </a:extLst>
            </p:cNvPr>
            <p:cNvPicPr>
              <a:picLocks noChangeAspect="1"/>
            </p:cNvPicPr>
            <p:nvPr/>
          </p:nvPicPr>
          <p:blipFill rotWithShape="1">
            <a:blip r:embed="rId22"/>
            <a:srcRect l="11669" b="12394"/>
            <a:stretch/>
          </p:blipFill>
          <p:spPr>
            <a:xfrm>
              <a:off x="2378256" y="1727361"/>
              <a:ext cx="1172971" cy="1260000"/>
            </a:xfrm>
            <a:prstGeom prst="rect">
              <a:avLst/>
            </a:prstGeom>
          </p:spPr>
        </p:pic>
        <p:pic>
          <p:nvPicPr>
            <p:cNvPr id="103" name="Imagem 29">
              <a:extLst>
                <a:ext uri="{FF2B5EF4-FFF2-40B4-BE49-F238E27FC236}">
                  <a16:creationId xmlns:a16="http://schemas.microsoft.com/office/drawing/2014/main" id="{A3D96D5A-3784-4A36-BEBB-B334FEFE282A}"/>
                </a:ext>
              </a:extLst>
            </p:cNvPr>
            <p:cNvPicPr>
              <a:picLocks noChangeAspect="1"/>
            </p:cNvPicPr>
            <p:nvPr/>
          </p:nvPicPr>
          <p:blipFill rotWithShape="1">
            <a:blip r:embed="rId23"/>
            <a:srcRect l="10483" b="13279"/>
            <a:stretch/>
          </p:blipFill>
          <p:spPr>
            <a:xfrm>
              <a:off x="3482392" y="1727361"/>
              <a:ext cx="1200840" cy="1260000"/>
            </a:xfrm>
            <a:prstGeom prst="rect">
              <a:avLst/>
            </a:prstGeom>
          </p:spPr>
        </p:pic>
        <p:pic>
          <p:nvPicPr>
            <p:cNvPr id="104" name="Picture 103">
              <a:extLst>
                <a:ext uri="{FF2B5EF4-FFF2-40B4-BE49-F238E27FC236}">
                  <a16:creationId xmlns:a16="http://schemas.microsoft.com/office/drawing/2014/main" id="{8EA55FEB-DA7E-43E0-AA63-6DD81CD004DD}"/>
                </a:ext>
              </a:extLst>
            </p:cNvPr>
            <p:cNvPicPr>
              <a:picLocks noChangeAspect="1"/>
            </p:cNvPicPr>
            <p:nvPr/>
          </p:nvPicPr>
          <p:blipFill rotWithShape="1">
            <a:blip r:embed="rId24"/>
            <a:srcRect l="4336" t="1" b="26383"/>
            <a:stretch/>
          </p:blipFill>
          <p:spPr>
            <a:xfrm>
              <a:off x="4654864" y="535036"/>
              <a:ext cx="1136697" cy="1174486"/>
            </a:xfrm>
            <a:prstGeom prst="rect">
              <a:avLst/>
            </a:prstGeom>
          </p:spPr>
        </p:pic>
        <p:pic>
          <p:nvPicPr>
            <p:cNvPr id="105" name="Picture 104">
              <a:extLst>
                <a:ext uri="{FF2B5EF4-FFF2-40B4-BE49-F238E27FC236}">
                  <a16:creationId xmlns:a16="http://schemas.microsoft.com/office/drawing/2014/main" id="{FBA44CA2-552D-488D-B805-72E1DC5A7191}"/>
                </a:ext>
              </a:extLst>
            </p:cNvPr>
            <p:cNvPicPr>
              <a:picLocks noChangeAspect="1"/>
            </p:cNvPicPr>
            <p:nvPr/>
          </p:nvPicPr>
          <p:blipFill rotWithShape="1">
            <a:blip r:embed="rId25"/>
            <a:srcRect l="4234" t="-1" b="26326"/>
            <a:stretch/>
          </p:blipFill>
          <p:spPr>
            <a:xfrm>
              <a:off x="5761414" y="531042"/>
              <a:ext cx="1136165" cy="1173600"/>
            </a:xfrm>
            <a:prstGeom prst="rect">
              <a:avLst/>
            </a:prstGeom>
          </p:spPr>
        </p:pic>
        <p:pic>
          <p:nvPicPr>
            <p:cNvPr id="112" name="Picture 111">
              <a:extLst>
                <a:ext uri="{FF2B5EF4-FFF2-40B4-BE49-F238E27FC236}">
                  <a16:creationId xmlns:a16="http://schemas.microsoft.com/office/drawing/2014/main" id="{51D91C9C-2346-4193-ADAB-FB702B5EAAFB}"/>
                </a:ext>
              </a:extLst>
            </p:cNvPr>
            <p:cNvPicPr>
              <a:picLocks noChangeAspect="1"/>
            </p:cNvPicPr>
            <p:nvPr/>
          </p:nvPicPr>
          <p:blipFill rotWithShape="1">
            <a:blip r:embed="rId26"/>
            <a:srcRect l="10368" b="30423"/>
            <a:stretch/>
          </p:blipFill>
          <p:spPr>
            <a:xfrm>
              <a:off x="5742677" y="1736683"/>
              <a:ext cx="1185133" cy="1260000"/>
            </a:xfrm>
            <a:prstGeom prst="rect">
              <a:avLst/>
            </a:prstGeom>
          </p:spPr>
        </p:pic>
      </p:grpSp>
      <p:sp>
        <p:nvSpPr>
          <p:cNvPr id="113" name="TextBox 112">
            <a:extLst>
              <a:ext uri="{FF2B5EF4-FFF2-40B4-BE49-F238E27FC236}">
                <a16:creationId xmlns:a16="http://schemas.microsoft.com/office/drawing/2014/main" id="{B68DADC0-1E82-41F7-B519-242DBA81382F}"/>
              </a:ext>
            </a:extLst>
          </p:cNvPr>
          <p:cNvSpPr txBox="1"/>
          <p:nvPr/>
        </p:nvSpPr>
        <p:spPr>
          <a:xfrm>
            <a:off x="-31865" y="-22668"/>
            <a:ext cx="1042465" cy="369332"/>
          </a:xfrm>
          <a:prstGeom prst="rect">
            <a:avLst/>
          </a:prstGeom>
          <a:noFill/>
        </p:spPr>
        <p:txBody>
          <a:bodyPr wrap="none" rtlCol="0">
            <a:spAutoFit/>
          </a:bodyPr>
          <a:lstStyle/>
          <a:p>
            <a:r>
              <a:rPr lang="pt-PT" dirty="0"/>
              <a:t>Figure S3</a:t>
            </a:r>
            <a:endParaRPr lang="en-US" dirty="0"/>
          </a:p>
        </p:txBody>
      </p:sp>
    </p:spTree>
    <p:extLst>
      <p:ext uri="{BB962C8B-B14F-4D97-AF65-F5344CB8AC3E}">
        <p14:creationId xmlns:p14="http://schemas.microsoft.com/office/powerpoint/2010/main" val="2300554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FBD2C4-4A84-4869-BAF7-BEF305FC40D7}"/>
              </a:ext>
            </a:extLst>
          </p:cNvPr>
          <p:cNvSpPr txBox="1"/>
          <p:nvPr/>
        </p:nvSpPr>
        <p:spPr>
          <a:xfrm>
            <a:off x="0" y="0"/>
            <a:ext cx="1042465" cy="369332"/>
          </a:xfrm>
          <a:prstGeom prst="rect">
            <a:avLst/>
          </a:prstGeom>
          <a:noFill/>
        </p:spPr>
        <p:txBody>
          <a:bodyPr wrap="none" rtlCol="0">
            <a:spAutoFit/>
          </a:bodyPr>
          <a:lstStyle/>
          <a:p>
            <a:r>
              <a:rPr lang="pt-PT" dirty="0"/>
              <a:t>Figure S4</a:t>
            </a:r>
            <a:endParaRPr lang="en-US" dirty="0"/>
          </a:p>
        </p:txBody>
      </p:sp>
      <p:sp>
        <p:nvSpPr>
          <p:cNvPr id="5" name="TextBox 4">
            <a:extLst>
              <a:ext uri="{FF2B5EF4-FFF2-40B4-BE49-F238E27FC236}">
                <a16:creationId xmlns:a16="http://schemas.microsoft.com/office/drawing/2014/main" id="{E607417F-9FBF-460B-A5CA-84992781CA57}"/>
              </a:ext>
            </a:extLst>
          </p:cNvPr>
          <p:cNvSpPr txBox="1"/>
          <p:nvPr/>
        </p:nvSpPr>
        <p:spPr>
          <a:xfrm>
            <a:off x="0" y="2869823"/>
            <a:ext cx="6585295" cy="646331"/>
          </a:xfrm>
          <a:prstGeom prst="rect">
            <a:avLst/>
          </a:prstGeom>
          <a:noFill/>
        </p:spPr>
        <p:txBody>
          <a:bodyPr wrap="square">
            <a:spAutoFit/>
          </a:bodyPr>
          <a:lstStyle/>
          <a:p>
            <a:pPr algn="just"/>
            <a:r>
              <a:rPr lang="en-US" sz="900" dirty="0">
                <a:latin typeface="Arial" panose="020B0604020202020204" pitchFamily="34" charset="0"/>
                <a:cs typeface="Arial" panose="020B0604020202020204" pitchFamily="34" charset="0"/>
              </a:rPr>
              <a:t>Figure S4. G0 arrest levels of cells. Comparison of G0 arrest scores derived from different stress response programs measured in the three cell lines in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or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conditions. The generic G0 arrest score refers to scores calculated using the original list of 139 genes differentially expressed across all forms of G0 arrest [42]. The other G0 arrest scores refers to scores calculated using subset of those 139 genes, as identified in [42]. </a:t>
            </a:r>
          </a:p>
        </p:txBody>
      </p:sp>
      <p:pic>
        <p:nvPicPr>
          <p:cNvPr id="6" name="Picture 5">
            <a:extLst>
              <a:ext uri="{FF2B5EF4-FFF2-40B4-BE49-F238E27FC236}">
                <a16:creationId xmlns:a16="http://schemas.microsoft.com/office/drawing/2014/main" id="{D45B8ED3-0FA4-4B8D-B0E6-B4A778D041C6}"/>
              </a:ext>
            </a:extLst>
          </p:cNvPr>
          <p:cNvPicPr>
            <a:picLocks noChangeAspect="1"/>
          </p:cNvPicPr>
          <p:nvPr/>
        </p:nvPicPr>
        <p:blipFill>
          <a:blip r:embed="rId2"/>
          <a:stretch>
            <a:fillRect/>
          </a:stretch>
        </p:blipFill>
        <p:spPr>
          <a:xfrm>
            <a:off x="-147495" y="681535"/>
            <a:ext cx="7152990" cy="2076549"/>
          </a:xfrm>
          <a:prstGeom prst="rect">
            <a:avLst/>
          </a:prstGeom>
        </p:spPr>
      </p:pic>
    </p:spTree>
    <p:extLst>
      <p:ext uri="{BB962C8B-B14F-4D97-AF65-F5344CB8AC3E}">
        <p14:creationId xmlns:p14="http://schemas.microsoft.com/office/powerpoint/2010/main" val="2986453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E5E12B9-5C80-BE2C-2CFB-15E4ABC2AE09}"/>
              </a:ext>
            </a:extLst>
          </p:cNvPr>
          <p:cNvGrpSpPr/>
          <p:nvPr/>
        </p:nvGrpSpPr>
        <p:grpSpPr>
          <a:xfrm>
            <a:off x="457662" y="463994"/>
            <a:ext cx="5892339" cy="2293012"/>
            <a:chOff x="-40178" y="616437"/>
            <a:chExt cx="5892339" cy="2293012"/>
          </a:xfrm>
        </p:grpSpPr>
        <p:sp>
          <p:nvSpPr>
            <p:cNvPr id="8" name="CaixaDeTexto 43">
              <a:extLst>
                <a:ext uri="{FF2B5EF4-FFF2-40B4-BE49-F238E27FC236}">
                  <a16:creationId xmlns:a16="http://schemas.microsoft.com/office/drawing/2014/main" id="{D68EFF6A-96CC-4C83-AF9C-9EE92F186D02}"/>
                </a:ext>
              </a:extLst>
            </p:cNvPr>
            <p:cNvSpPr txBox="1"/>
            <p:nvPr/>
          </p:nvSpPr>
          <p:spPr>
            <a:xfrm>
              <a:off x="-40178" y="616437"/>
              <a:ext cx="336884" cy="369332"/>
            </a:xfrm>
            <a:prstGeom prst="rect">
              <a:avLst/>
            </a:prstGeom>
            <a:noFill/>
          </p:spPr>
          <p:txBody>
            <a:bodyPr wrap="square" rtlCol="0">
              <a:spAutoFit/>
            </a:bodyPr>
            <a:lstStyle/>
            <a:p>
              <a:r>
                <a:rPr lang="en-US" b="1" dirty="0"/>
                <a:t>A</a:t>
              </a:r>
            </a:p>
          </p:txBody>
        </p:sp>
        <p:grpSp>
          <p:nvGrpSpPr>
            <p:cNvPr id="4" name="Group 3">
              <a:extLst>
                <a:ext uri="{FF2B5EF4-FFF2-40B4-BE49-F238E27FC236}">
                  <a16:creationId xmlns:a16="http://schemas.microsoft.com/office/drawing/2014/main" id="{E2D85509-F141-6BA0-FB1E-674EEAFD7582}"/>
                </a:ext>
              </a:extLst>
            </p:cNvPr>
            <p:cNvGrpSpPr/>
            <p:nvPr/>
          </p:nvGrpSpPr>
          <p:grpSpPr>
            <a:xfrm>
              <a:off x="441902" y="861015"/>
              <a:ext cx="5410259" cy="2048434"/>
              <a:chOff x="441902" y="861015"/>
              <a:chExt cx="5410259" cy="2048434"/>
            </a:xfrm>
          </p:grpSpPr>
          <p:pic>
            <p:nvPicPr>
              <p:cNvPr id="36" name="Picture 35">
                <a:extLst>
                  <a:ext uri="{FF2B5EF4-FFF2-40B4-BE49-F238E27FC236}">
                    <a16:creationId xmlns:a16="http://schemas.microsoft.com/office/drawing/2014/main" id="{C819E54B-EB9A-4B86-BCB5-9185A7A5AE2A}"/>
                  </a:ext>
                </a:extLst>
              </p:cNvPr>
              <p:cNvPicPr>
                <a:picLocks noChangeAspect="1"/>
              </p:cNvPicPr>
              <p:nvPr/>
            </p:nvPicPr>
            <p:blipFill>
              <a:blip r:embed="rId2"/>
              <a:stretch>
                <a:fillRect/>
              </a:stretch>
            </p:blipFill>
            <p:spPr>
              <a:xfrm>
                <a:off x="441902" y="945129"/>
                <a:ext cx="3240000" cy="1771017"/>
              </a:xfrm>
              <a:prstGeom prst="rect">
                <a:avLst/>
              </a:prstGeom>
            </p:spPr>
          </p:pic>
          <p:pic>
            <p:nvPicPr>
              <p:cNvPr id="107" name="Picture 106">
                <a:extLst>
                  <a:ext uri="{FF2B5EF4-FFF2-40B4-BE49-F238E27FC236}">
                    <a16:creationId xmlns:a16="http://schemas.microsoft.com/office/drawing/2014/main" id="{78032DF1-8652-40A5-B5B4-0D4C093AE723}"/>
                  </a:ext>
                </a:extLst>
              </p:cNvPr>
              <p:cNvPicPr>
                <a:picLocks noChangeAspect="1"/>
              </p:cNvPicPr>
              <p:nvPr/>
            </p:nvPicPr>
            <p:blipFill rotWithShape="1">
              <a:blip r:embed="rId3"/>
              <a:srcRect r="24601"/>
              <a:stretch/>
            </p:blipFill>
            <p:spPr>
              <a:xfrm>
                <a:off x="4123805" y="861015"/>
                <a:ext cx="1728356" cy="2048434"/>
              </a:xfrm>
              <a:prstGeom prst="rect">
                <a:avLst/>
              </a:prstGeom>
            </p:spPr>
          </p:pic>
        </p:grpSp>
      </p:grpSp>
      <p:grpSp>
        <p:nvGrpSpPr>
          <p:cNvPr id="9" name="Group 8">
            <a:extLst>
              <a:ext uri="{FF2B5EF4-FFF2-40B4-BE49-F238E27FC236}">
                <a16:creationId xmlns:a16="http://schemas.microsoft.com/office/drawing/2014/main" id="{E41BC51E-81C3-E520-B986-970653FDE606}"/>
              </a:ext>
            </a:extLst>
          </p:cNvPr>
          <p:cNvGrpSpPr/>
          <p:nvPr/>
        </p:nvGrpSpPr>
        <p:grpSpPr>
          <a:xfrm>
            <a:off x="497840" y="3221000"/>
            <a:ext cx="5852161" cy="2346164"/>
            <a:chOff x="0" y="2909640"/>
            <a:chExt cx="5852161" cy="2346164"/>
          </a:xfrm>
        </p:grpSpPr>
        <p:sp>
          <p:nvSpPr>
            <p:cNvPr id="21" name="CaixaDeTexto 43">
              <a:extLst>
                <a:ext uri="{FF2B5EF4-FFF2-40B4-BE49-F238E27FC236}">
                  <a16:creationId xmlns:a16="http://schemas.microsoft.com/office/drawing/2014/main" id="{97C276CE-3274-4E51-861A-187FDD41D0CD}"/>
                </a:ext>
              </a:extLst>
            </p:cNvPr>
            <p:cNvSpPr txBox="1"/>
            <p:nvPr/>
          </p:nvSpPr>
          <p:spPr>
            <a:xfrm>
              <a:off x="0" y="2909640"/>
              <a:ext cx="336884" cy="369332"/>
            </a:xfrm>
            <a:prstGeom prst="rect">
              <a:avLst/>
            </a:prstGeom>
            <a:noFill/>
          </p:spPr>
          <p:txBody>
            <a:bodyPr wrap="square" rtlCol="0">
              <a:spAutoFit/>
            </a:bodyPr>
            <a:lstStyle/>
            <a:p>
              <a:r>
                <a:rPr lang="en-US" b="1" dirty="0"/>
                <a:t>B</a:t>
              </a:r>
            </a:p>
          </p:txBody>
        </p:sp>
        <p:grpSp>
          <p:nvGrpSpPr>
            <p:cNvPr id="3" name="Group 2">
              <a:extLst>
                <a:ext uri="{FF2B5EF4-FFF2-40B4-BE49-F238E27FC236}">
                  <a16:creationId xmlns:a16="http://schemas.microsoft.com/office/drawing/2014/main" id="{AABA5906-3D46-2972-6B8B-85639B1A620C}"/>
                </a:ext>
              </a:extLst>
            </p:cNvPr>
            <p:cNvGrpSpPr/>
            <p:nvPr/>
          </p:nvGrpSpPr>
          <p:grpSpPr>
            <a:xfrm>
              <a:off x="441902" y="3198873"/>
              <a:ext cx="5410259" cy="2056931"/>
              <a:chOff x="441902" y="3198873"/>
              <a:chExt cx="5410259" cy="2056931"/>
            </a:xfrm>
          </p:grpSpPr>
          <p:pic>
            <p:nvPicPr>
              <p:cNvPr id="92" name="Picture 91">
                <a:extLst>
                  <a:ext uri="{FF2B5EF4-FFF2-40B4-BE49-F238E27FC236}">
                    <a16:creationId xmlns:a16="http://schemas.microsoft.com/office/drawing/2014/main" id="{EAC3B0C2-9138-42D9-96F8-223CE69C057A}"/>
                  </a:ext>
                </a:extLst>
              </p:cNvPr>
              <p:cNvPicPr>
                <a:picLocks noChangeAspect="1"/>
              </p:cNvPicPr>
              <p:nvPr/>
            </p:nvPicPr>
            <p:blipFill>
              <a:blip r:embed="rId4"/>
              <a:stretch>
                <a:fillRect/>
              </a:stretch>
            </p:blipFill>
            <p:spPr>
              <a:xfrm>
                <a:off x="441902" y="3198873"/>
                <a:ext cx="3240000" cy="1892015"/>
              </a:xfrm>
              <a:prstGeom prst="rect">
                <a:avLst/>
              </a:prstGeom>
            </p:spPr>
          </p:pic>
          <p:pic>
            <p:nvPicPr>
              <p:cNvPr id="108" name="Picture 107">
                <a:extLst>
                  <a:ext uri="{FF2B5EF4-FFF2-40B4-BE49-F238E27FC236}">
                    <a16:creationId xmlns:a16="http://schemas.microsoft.com/office/drawing/2014/main" id="{15926856-C6C6-4230-9DD4-692FA47566B5}"/>
                  </a:ext>
                </a:extLst>
              </p:cNvPr>
              <p:cNvPicPr>
                <a:picLocks noChangeAspect="1"/>
              </p:cNvPicPr>
              <p:nvPr/>
            </p:nvPicPr>
            <p:blipFill rotWithShape="1">
              <a:blip r:embed="rId5"/>
              <a:srcRect r="24601"/>
              <a:stretch/>
            </p:blipFill>
            <p:spPr>
              <a:xfrm>
                <a:off x="4123804" y="3262239"/>
                <a:ext cx="1728357" cy="1993565"/>
              </a:xfrm>
              <a:prstGeom prst="rect">
                <a:avLst/>
              </a:prstGeom>
            </p:spPr>
          </p:pic>
        </p:grpSp>
      </p:grpSp>
      <p:sp>
        <p:nvSpPr>
          <p:cNvPr id="13" name="TextBox 12">
            <a:extLst>
              <a:ext uri="{FF2B5EF4-FFF2-40B4-BE49-F238E27FC236}">
                <a16:creationId xmlns:a16="http://schemas.microsoft.com/office/drawing/2014/main" id="{78816AFC-6A31-46CF-AD73-1F8185148F02}"/>
              </a:ext>
            </a:extLst>
          </p:cNvPr>
          <p:cNvSpPr txBox="1"/>
          <p:nvPr/>
        </p:nvSpPr>
        <p:spPr>
          <a:xfrm>
            <a:off x="-40178" y="9273"/>
            <a:ext cx="1042465" cy="369332"/>
          </a:xfrm>
          <a:prstGeom prst="rect">
            <a:avLst/>
          </a:prstGeom>
          <a:noFill/>
        </p:spPr>
        <p:txBody>
          <a:bodyPr wrap="none" rtlCol="0">
            <a:spAutoFit/>
          </a:bodyPr>
          <a:lstStyle/>
          <a:p>
            <a:r>
              <a:rPr lang="pt-PT" dirty="0"/>
              <a:t>Figure S5</a:t>
            </a:r>
            <a:endParaRPr lang="en-US" dirty="0"/>
          </a:p>
        </p:txBody>
      </p:sp>
      <p:sp>
        <p:nvSpPr>
          <p:cNvPr id="14" name="TextBox 13">
            <a:extLst>
              <a:ext uri="{FF2B5EF4-FFF2-40B4-BE49-F238E27FC236}">
                <a16:creationId xmlns:a16="http://schemas.microsoft.com/office/drawing/2014/main" id="{B548EA5D-8D52-4F2B-9CA4-50B2FFAEB179}"/>
              </a:ext>
            </a:extLst>
          </p:cNvPr>
          <p:cNvSpPr txBox="1"/>
          <p:nvPr/>
        </p:nvSpPr>
        <p:spPr>
          <a:xfrm>
            <a:off x="462" y="8795676"/>
            <a:ext cx="6858000" cy="646331"/>
          </a:xfrm>
          <a:prstGeom prst="rect">
            <a:avLst/>
          </a:prstGeom>
          <a:noFill/>
        </p:spPr>
        <p:txBody>
          <a:bodyPr wrap="square" rtlCol="0">
            <a:spAutoFit/>
          </a:bodyPr>
          <a:lstStyle/>
          <a:p>
            <a:pPr algn="just"/>
            <a:r>
              <a:rPr lang="pt-PT" sz="900" dirty="0">
                <a:latin typeface="Arial" panose="020B0604020202020204" pitchFamily="34" charset="0"/>
                <a:cs typeface="Arial" panose="020B0604020202020204" pitchFamily="34" charset="0"/>
              </a:rPr>
              <a:t>Figure S5. </a:t>
            </a:r>
            <a:r>
              <a:rPr lang="en-US" sz="900" dirty="0">
                <a:latin typeface="Arial" panose="020B0604020202020204" pitchFamily="34" charset="0"/>
                <a:cs typeface="Arial" panose="020B0604020202020204" pitchFamily="34" charset="0"/>
              </a:rPr>
              <a:t>Principal component analysis (PCA)</a:t>
            </a:r>
            <a:r>
              <a:rPr lang="pt-PT" sz="900" dirty="0">
                <a:latin typeface="Arial" panose="020B0604020202020204" pitchFamily="34" charset="0"/>
                <a:cs typeface="Arial" panose="020B0604020202020204" pitchFamily="34" charset="0"/>
              </a:rPr>
              <a:t> for </a:t>
            </a:r>
            <a:r>
              <a:rPr lang="pt-PT" sz="900" dirty="0" err="1">
                <a:latin typeface="Arial" panose="020B0604020202020204" pitchFamily="34" charset="0"/>
                <a:cs typeface="Arial" panose="020B0604020202020204" pitchFamily="34" charset="0"/>
              </a:rPr>
              <a:t>all</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proteins</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identified</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and</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number</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of</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identified</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proteins</a:t>
            </a:r>
            <a:r>
              <a:rPr lang="pt-PT" sz="90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PCA plot of the first two principal components (PC1 and PC2) illustrating the distribution of proteins identified in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cells (green dots) and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cells (red dots); replicates are identified as individual dots.</a:t>
            </a:r>
            <a:r>
              <a:rPr lang="pt-PT" sz="900" dirty="0">
                <a:latin typeface="Arial" panose="020B0604020202020204" pitchFamily="34" charset="0"/>
                <a:cs typeface="Arial" panose="020B0604020202020204" pitchFamily="34" charset="0"/>
              </a:rPr>
              <a:t> Bar </a:t>
            </a:r>
            <a:r>
              <a:rPr lang="pt-PT" sz="900" dirty="0" err="1">
                <a:latin typeface="Arial" panose="020B0604020202020204" pitchFamily="34" charset="0"/>
                <a:cs typeface="Arial" panose="020B0604020202020204" pitchFamily="34" charset="0"/>
              </a:rPr>
              <a:t>plot</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depicting</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the</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number</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of</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identified</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proteins</a:t>
            </a:r>
            <a:r>
              <a:rPr lang="pt-PT" sz="900" dirty="0">
                <a:latin typeface="Arial" panose="020B0604020202020204" pitchFamily="34" charset="0"/>
                <a:cs typeface="Arial" panose="020B0604020202020204" pitchFamily="34" charset="0"/>
              </a:rPr>
              <a:t> in </a:t>
            </a:r>
            <a:r>
              <a:rPr lang="pt-PT" sz="900" dirty="0" err="1">
                <a:latin typeface="Arial" panose="020B0604020202020204" pitchFamily="34" charset="0"/>
                <a:cs typeface="Arial" panose="020B0604020202020204" pitchFamily="34" charset="0"/>
              </a:rPr>
              <a:t>proteomic</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analysis</a:t>
            </a:r>
            <a:r>
              <a:rPr lang="pt-PT" sz="900" dirty="0">
                <a:latin typeface="Arial" panose="020B0604020202020204" pitchFamily="34" charset="0"/>
                <a:cs typeface="Arial" panose="020B0604020202020204" pitchFamily="34" charset="0"/>
              </a:rPr>
              <a:t> for </a:t>
            </a:r>
            <a:r>
              <a:rPr lang="pt-PT" sz="900" dirty="0" err="1">
                <a:latin typeface="Arial" panose="020B0604020202020204" pitchFamily="34" charset="0"/>
                <a:cs typeface="Arial" panose="020B0604020202020204" pitchFamily="34" charset="0"/>
              </a:rPr>
              <a:t>each</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cell</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line</a:t>
            </a:r>
            <a:r>
              <a:rPr lang="pt-PT" sz="900" dirty="0">
                <a:latin typeface="Arial" panose="020B0604020202020204" pitchFamily="34" charset="0"/>
                <a:cs typeface="Arial" panose="020B0604020202020204" pitchFamily="34" charset="0"/>
              </a:rPr>
              <a:t> in </a:t>
            </a:r>
            <a:r>
              <a:rPr lang="pt-PT" sz="900" dirty="0" err="1">
                <a:latin typeface="Arial" panose="020B0604020202020204" pitchFamily="34" charset="0"/>
                <a:cs typeface="Arial" panose="020B0604020202020204" pitchFamily="34" charset="0"/>
              </a:rPr>
              <a:t>each</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condition</a:t>
            </a:r>
            <a:r>
              <a:rPr lang="pt-PT" sz="900" dirty="0">
                <a:latin typeface="Arial" panose="020B0604020202020204" pitchFamily="34" charset="0"/>
                <a:cs typeface="Arial" panose="020B0604020202020204" pitchFamily="34" charset="0"/>
              </a:rPr>
              <a:t>. </a:t>
            </a:r>
            <a:r>
              <a:rPr lang="pt-PT" sz="900" b="1" dirty="0">
                <a:latin typeface="Arial" panose="020B0604020202020204" pitchFamily="34" charset="0"/>
                <a:cs typeface="Arial" panose="020B0604020202020204" pitchFamily="34" charset="0"/>
              </a:rPr>
              <a:t>A</a:t>
            </a:r>
            <a:r>
              <a:rPr lang="pt-PT" sz="900" dirty="0">
                <a:latin typeface="Arial" panose="020B0604020202020204" pitchFamily="34" charset="0"/>
                <a:cs typeface="Arial" panose="020B0604020202020204" pitchFamily="34" charset="0"/>
              </a:rPr>
              <a:t> HCT116. </a:t>
            </a:r>
            <a:r>
              <a:rPr lang="pt-PT" sz="900" b="1" dirty="0">
                <a:latin typeface="Arial" panose="020B0604020202020204" pitchFamily="34" charset="0"/>
                <a:cs typeface="Arial" panose="020B0604020202020204" pitchFamily="34" charset="0"/>
              </a:rPr>
              <a:t>B</a:t>
            </a:r>
            <a:r>
              <a:rPr lang="pt-PT" sz="900" dirty="0">
                <a:latin typeface="Arial" panose="020B0604020202020204" pitchFamily="34" charset="0"/>
                <a:cs typeface="Arial" panose="020B0604020202020204" pitchFamily="34" charset="0"/>
              </a:rPr>
              <a:t> SW480. </a:t>
            </a:r>
            <a:r>
              <a:rPr lang="pt-PT" sz="900" b="1" dirty="0">
                <a:latin typeface="Arial" panose="020B0604020202020204" pitchFamily="34" charset="0"/>
                <a:cs typeface="Arial" panose="020B0604020202020204" pitchFamily="34" charset="0"/>
              </a:rPr>
              <a:t>C</a:t>
            </a:r>
            <a:r>
              <a:rPr lang="pt-PT" sz="900" dirty="0">
                <a:latin typeface="Arial" panose="020B0604020202020204" pitchFamily="34" charset="0"/>
                <a:cs typeface="Arial" panose="020B0604020202020204" pitchFamily="34" charset="0"/>
              </a:rPr>
              <a:t> LS174T.</a:t>
            </a:r>
            <a:endParaRPr lang="en-US" sz="900"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3536E0C2-14EB-D6CB-5BEE-EE82A9B6F149}"/>
              </a:ext>
            </a:extLst>
          </p:cNvPr>
          <p:cNvGrpSpPr/>
          <p:nvPr/>
        </p:nvGrpSpPr>
        <p:grpSpPr>
          <a:xfrm>
            <a:off x="496287" y="6031158"/>
            <a:ext cx="5853714" cy="2300524"/>
            <a:chOff x="-1553" y="5275724"/>
            <a:chExt cx="5853714" cy="2300524"/>
          </a:xfrm>
        </p:grpSpPr>
        <p:grpSp>
          <p:nvGrpSpPr>
            <p:cNvPr id="2" name="Group 1">
              <a:extLst>
                <a:ext uri="{FF2B5EF4-FFF2-40B4-BE49-F238E27FC236}">
                  <a16:creationId xmlns:a16="http://schemas.microsoft.com/office/drawing/2014/main" id="{1AE134F1-F1B3-90D6-B003-D47EBCF903B5}"/>
                </a:ext>
              </a:extLst>
            </p:cNvPr>
            <p:cNvGrpSpPr/>
            <p:nvPr/>
          </p:nvGrpSpPr>
          <p:grpSpPr>
            <a:xfrm>
              <a:off x="443934" y="5570490"/>
              <a:ext cx="5408227" cy="2005758"/>
              <a:chOff x="443934" y="5570490"/>
              <a:chExt cx="5408227" cy="2005758"/>
            </a:xfrm>
          </p:grpSpPr>
          <p:pic>
            <p:nvPicPr>
              <p:cNvPr id="93" name="Picture 92">
                <a:extLst>
                  <a:ext uri="{FF2B5EF4-FFF2-40B4-BE49-F238E27FC236}">
                    <a16:creationId xmlns:a16="http://schemas.microsoft.com/office/drawing/2014/main" id="{80ECF6E2-577E-4ADC-B1FE-3D58DD9AD73F}"/>
                  </a:ext>
                </a:extLst>
              </p:cNvPr>
              <p:cNvPicPr>
                <a:picLocks noChangeAspect="1"/>
              </p:cNvPicPr>
              <p:nvPr/>
            </p:nvPicPr>
            <p:blipFill>
              <a:blip r:embed="rId6"/>
              <a:stretch>
                <a:fillRect/>
              </a:stretch>
            </p:blipFill>
            <p:spPr>
              <a:xfrm>
                <a:off x="443934" y="5570490"/>
                <a:ext cx="3240000" cy="1865271"/>
              </a:xfrm>
              <a:prstGeom prst="rect">
                <a:avLst/>
              </a:prstGeom>
            </p:spPr>
          </p:pic>
          <p:pic>
            <p:nvPicPr>
              <p:cNvPr id="109" name="Picture 108">
                <a:extLst>
                  <a:ext uri="{FF2B5EF4-FFF2-40B4-BE49-F238E27FC236}">
                    <a16:creationId xmlns:a16="http://schemas.microsoft.com/office/drawing/2014/main" id="{7FA27FCA-E412-445D-8D35-CA94EB136EDE}"/>
                  </a:ext>
                </a:extLst>
              </p:cNvPr>
              <p:cNvPicPr>
                <a:picLocks noChangeAspect="1"/>
              </p:cNvPicPr>
              <p:nvPr/>
            </p:nvPicPr>
            <p:blipFill rotWithShape="1">
              <a:blip r:embed="rId7"/>
              <a:srcRect r="24578"/>
              <a:stretch/>
            </p:blipFill>
            <p:spPr>
              <a:xfrm>
                <a:off x="4127868" y="5570490"/>
                <a:ext cx="1724293" cy="2005758"/>
              </a:xfrm>
              <a:prstGeom prst="rect">
                <a:avLst/>
              </a:prstGeom>
            </p:spPr>
          </p:pic>
        </p:grpSp>
        <p:sp>
          <p:nvSpPr>
            <p:cNvPr id="6" name="CaixaDeTexto 43">
              <a:extLst>
                <a:ext uri="{FF2B5EF4-FFF2-40B4-BE49-F238E27FC236}">
                  <a16:creationId xmlns:a16="http://schemas.microsoft.com/office/drawing/2014/main" id="{45846C60-3CA3-9C78-8449-9AF91361891D}"/>
                </a:ext>
              </a:extLst>
            </p:cNvPr>
            <p:cNvSpPr txBox="1"/>
            <p:nvPr/>
          </p:nvSpPr>
          <p:spPr>
            <a:xfrm>
              <a:off x="-1553" y="5275724"/>
              <a:ext cx="336884" cy="369332"/>
            </a:xfrm>
            <a:prstGeom prst="rect">
              <a:avLst/>
            </a:prstGeom>
            <a:noFill/>
          </p:spPr>
          <p:txBody>
            <a:bodyPr wrap="square" rtlCol="0">
              <a:spAutoFit/>
            </a:bodyPr>
            <a:lstStyle/>
            <a:p>
              <a:r>
                <a:rPr lang="en-US" b="1" dirty="0"/>
                <a:t>C</a:t>
              </a:r>
            </a:p>
          </p:txBody>
        </p:sp>
      </p:grpSp>
    </p:spTree>
    <p:extLst>
      <p:ext uri="{BB962C8B-B14F-4D97-AF65-F5344CB8AC3E}">
        <p14:creationId xmlns:p14="http://schemas.microsoft.com/office/powerpoint/2010/main" val="137338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orma Livre: Forma 31">
            <a:extLst>
              <a:ext uri="{FF2B5EF4-FFF2-40B4-BE49-F238E27FC236}">
                <a16:creationId xmlns:a16="http://schemas.microsoft.com/office/drawing/2014/main" id="{9EAED538-7BD1-47A5-A5FC-EA1B8C35A518}"/>
              </a:ext>
            </a:extLst>
          </p:cNvPr>
          <p:cNvSpPr/>
          <p:nvPr/>
        </p:nvSpPr>
        <p:spPr>
          <a:xfrm>
            <a:off x="7667631" y="3589786"/>
            <a:ext cx="1471887" cy="1047565"/>
          </a:xfrm>
          <a:custGeom>
            <a:avLst/>
            <a:gdLst>
              <a:gd name="connsiteX0" fmla="*/ 86971 w 1471887"/>
              <a:gd name="connsiteY0" fmla="*/ 727969 h 1047565"/>
              <a:gd name="connsiteX1" fmla="*/ 69215 w 1471887"/>
              <a:gd name="connsiteY1" fmla="*/ 674703 h 1047565"/>
              <a:gd name="connsiteX2" fmla="*/ 60338 w 1471887"/>
              <a:gd name="connsiteY2" fmla="*/ 630314 h 1047565"/>
              <a:gd name="connsiteX3" fmla="*/ 33705 w 1471887"/>
              <a:gd name="connsiteY3" fmla="*/ 577048 h 1047565"/>
              <a:gd name="connsiteX4" fmla="*/ 24827 w 1471887"/>
              <a:gd name="connsiteY4" fmla="*/ 514905 h 1047565"/>
              <a:gd name="connsiteX5" fmla="*/ 24827 w 1471887"/>
              <a:gd name="connsiteY5" fmla="*/ 221942 h 1047565"/>
              <a:gd name="connsiteX6" fmla="*/ 42582 w 1471887"/>
              <a:gd name="connsiteY6" fmla="*/ 204186 h 1047565"/>
              <a:gd name="connsiteX7" fmla="*/ 86971 w 1471887"/>
              <a:gd name="connsiteY7" fmla="*/ 159798 h 1047565"/>
              <a:gd name="connsiteX8" fmla="*/ 157992 w 1471887"/>
              <a:gd name="connsiteY8" fmla="*/ 115409 h 1047565"/>
              <a:gd name="connsiteX9" fmla="*/ 211258 w 1471887"/>
              <a:gd name="connsiteY9" fmla="*/ 79899 h 1047565"/>
              <a:gd name="connsiteX10" fmla="*/ 246769 w 1471887"/>
              <a:gd name="connsiteY10" fmla="*/ 71021 h 1047565"/>
              <a:gd name="connsiteX11" fmla="*/ 282279 w 1471887"/>
              <a:gd name="connsiteY11" fmla="*/ 44388 h 1047565"/>
              <a:gd name="connsiteX12" fmla="*/ 371056 w 1471887"/>
              <a:gd name="connsiteY12" fmla="*/ 8877 h 1047565"/>
              <a:gd name="connsiteX13" fmla="*/ 406567 w 1471887"/>
              <a:gd name="connsiteY13" fmla="*/ 0 h 1047565"/>
              <a:gd name="connsiteX14" fmla="*/ 664019 w 1471887"/>
              <a:gd name="connsiteY14" fmla="*/ 8877 h 1047565"/>
              <a:gd name="connsiteX15" fmla="*/ 699530 w 1471887"/>
              <a:gd name="connsiteY15" fmla="*/ 17755 h 1047565"/>
              <a:gd name="connsiteX16" fmla="*/ 726163 w 1471887"/>
              <a:gd name="connsiteY16" fmla="*/ 53266 h 1047565"/>
              <a:gd name="connsiteX17" fmla="*/ 752796 w 1471887"/>
              <a:gd name="connsiteY17" fmla="*/ 115409 h 1047565"/>
              <a:gd name="connsiteX18" fmla="*/ 779429 w 1471887"/>
              <a:gd name="connsiteY18" fmla="*/ 213064 h 1047565"/>
              <a:gd name="connsiteX19" fmla="*/ 797184 w 1471887"/>
              <a:gd name="connsiteY19" fmla="*/ 266330 h 1047565"/>
              <a:gd name="connsiteX20" fmla="*/ 797184 w 1471887"/>
              <a:gd name="connsiteY20" fmla="*/ 470516 h 1047565"/>
              <a:gd name="connsiteX21" fmla="*/ 779429 w 1471887"/>
              <a:gd name="connsiteY21" fmla="*/ 488272 h 1047565"/>
              <a:gd name="connsiteX22" fmla="*/ 726163 w 1471887"/>
              <a:gd name="connsiteY22" fmla="*/ 523782 h 1047565"/>
              <a:gd name="connsiteX23" fmla="*/ 699530 w 1471887"/>
              <a:gd name="connsiteY23" fmla="*/ 550415 h 1047565"/>
              <a:gd name="connsiteX24" fmla="*/ 637386 w 1471887"/>
              <a:gd name="connsiteY24" fmla="*/ 568171 h 1047565"/>
              <a:gd name="connsiteX25" fmla="*/ 539732 w 1471887"/>
              <a:gd name="connsiteY25" fmla="*/ 594804 h 1047565"/>
              <a:gd name="connsiteX26" fmla="*/ 477588 w 1471887"/>
              <a:gd name="connsiteY26" fmla="*/ 621437 h 1047565"/>
              <a:gd name="connsiteX27" fmla="*/ 459833 w 1471887"/>
              <a:gd name="connsiteY27" fmla="*/ 648070 h 1047565"/>
              <a:gd name="connsiteX28" fmla="*/ 450955 w 1471887"/>
              <a:gd name="connsiteY28" fmla="*/ 692458 h 1047565"/>
              <a:gd name="connsiteX29" fmla="*/ 433200 w 1471887"/>
              <a:gd name="connsiteY29" fmla="*/ 727969 h 1047565"/>
              <a:gd name="connsiteX30" fmla="*/ 442078 w 1471887"/>
              <a:gd name="connsiteY30" fmla="*/ 941033 h 1047565"/>
              <a:gd name="connsiteX31" fmla="*/ 459833 w 1471887"/>
              <a:gd name="connsiteY31" fmla="*/ 985421 h 1047565"/>
              <a:gd name="connsiteX32" fmla="*/ 486466 w 1471887"/>
              <a:gd name="connsiteY32" fmla="*/ 1003176 h 1047565"/>
              <a:gd name="connsiteX33" fmla="*/ 504221 w 1471887"/>
              <a:gd name="connsiteY33" fmla="*/ 1029809 h 1047565"/>
              <a:gd name="connsiteX34" fmla="*/ 584120 w 1471887"/>
              <a:gd name="connsiteY34" fmla="*/ 1047565 h 1047565"/>
              <a:gd name="connsiteX35" fmla="*/ 814940 w 1471887"/>
              <a:gd name="connsiteY35" fmla="*/ 1012054 h 1047565"/>
              <a:gd name="connsiteX36" fmla="*/ 956982 w 1471887"/>
              <a:gd name="connsiteY36" fmla="*/ 976543 h 1047565"/>
              <a:gd name="connsiteX37" fmla="*/ 1028004 w 1471887"/>
              <a:gd name="connsiteY37" fmla="*/ 887767 h 1047565"/>
              <a:gd name="connsiteX38" fmla="*/ 1045759 w 1471887"/>
              <a:gd name="connsiteY38" fmla="*/ 861134 h 1047565"/>
              <a:gd name="connsiteX39" fmla="*/ 1081270 w 1471887"/>
              <a:gd name="connsiteY39" fmla="*/ 736846 h 1047565"/>
              <a:gd name="connsiteX40" fmla="*/ 1090147 w 1471887"/>
              <a:gd name="connsiteY40" fmla="*/ 692458 h 1047565"/>
              <a:gd name="connsiteX41" fmla="*/ 1107903 w 1471887"/>
              <a:gd name="connsiteY41" fmla="*/ 639192 h 1047565"/>
              <a:gd name="connsiteX42" fmla="*/ 1116780 w 1471887"/>
              <a:gd name="connsiteY42" fmla="*/ 577048 h 1047565"/>
              <a:gd name="connsiteX43" fmla="*/ 1125658 w 1471887"/>
              <a:gd name="connsiteY43" fmla="*/ 479394 h 1047565"/>
              <a:gd name="connsiteX44" fmla="*/ 1143413 w 1471887"/>
              <a:gd name="connsiteY44" fmla="*/ 452761 h 1047565"/>
              <a:gd name="connsiteX45" fmla="*/ 1161169 w 1471887"/>
              <a:gd name="connsiteY45" fmla="*/ 408373 h 1047565"/>
              <a:gd name="connsiteX46" fmla="*/ 1170046 w 1471887"/>
              <a:gd name="connsiteY46" fmla="*/ 372862 h 1047565"/>
              <a:gd name="connsiteX47" fmla="*/ 1187802 w 1471887"/>
              <a:gd name="connsiteY47" fmla="*/ 355107 h 1047565"/>
              <a:gd name="connsiteX48" fmla="*/ 1223312 w 1471887"/>
              <a:gd name="connsiteY48" fmla="*/ 310718 h 1047565"/>
              <a:gd name="connsiteX49" fmla="*/ 1249945 w 1471887"/>
              <a:gd name="connsiteY49" fmla="*/ 292963 h 1047565"/>
              <a:gd name="connsiteX50" fmla="*/ 1312089 w 1471887"/>
              <a:gd name="connsiteY50" fmla="*/ 248575 h 1047565"/>
              <a:gd name="connsiteX51" fmla="*/ 1400866 w 1471887"/>
              <a:gd name="connsiteY51" fmla="*/ 239697 h 1047565"/>
              <a:gd name="connsiteX52" fmla="*/ 1436377 w 1471887"/>
              <a:gd name="connsiteY52" fmla="*/ 292963 h 1047565"/>
              <a:gd name="connsiteX53" fmla="*/ 1445254 w 1471887"/>
              <a:gd name="connsiteY53" fmla="*/ 319596 h 1047565"/>
              <a:gd name="connsiteX54" fmla="*/ 1463010 w 1471887"/>
              <a:gd name="connsiteY54" fmla="*/ 337351 h 1047565"/>
              <a:gd name="connsiteX55" fmla="*/ 1471887 w 1471887"/>
              <a:gd name="connsiteY55" fmla="*/ 408373 h 1047565"/>
              <a:gd name="connsiteX56" fmla="*/ 1463010 w 1471887"/>
              <a:gd name="connsiteY56" fmla="*/ 612559 h 1047565"/>
              <a:gd name="connsiteX57" fmla="*/ 1454132 w 1471887"/>
              <a:gd name="connsiteY57" fmla="*/ 639192 h 1047565"/>
              <a:gd name="connsiteX58" fmla="*/ 1436377 w 1471887"/>
              <a:gd name="connsiteY58" fmla="*/ 648070 h 104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471887" h="1047565">
                <a:moveTo>
                  <a:pt x="86971" y="727969"/>
                </a:moveTo>
                <a:cubicBezTo>
                  <a:pt x="81052" y="710214"/>
                  <a:pt x="74139" y="692759"/>
                  <a:pt x="69215" y="674703"/>
                </a:cubicBezTo>
                <a:cubicBezTo>
                  <a:pt x="65245" y="660145"/>
                  <a:pt x="65495" y="644495"/>
                  <a:pt x="60338" y="630314"/>
                </a:cubicBezTo>
                <a:cubicBezTo>
                  <a:pt x="53554" y="611658"/>
                  <a:pt x="42583" y="594803"/>
                  <a:pt x="33705" y="577048"/>
                </a:cubicBezTo>
                <a:cubicBezTo>
                  <a:pt x="30746" y="556334"/>
                  <a:pt x="28570" y="535492"/>
                  <a:pt x="24827" y="514905"/>
                </a:cubicBezTo>
                <a:cubicBezTo>
                  <a:pt x="-506" y="375579"/>
                  <a:pt x="-15237" y="635937"/>
                  <a:pt x="24827" y="221942"/>
                </a:cubicBezTo>
                <a:cubicBezTo>
                  <a:pt x="25633" y="213611"/>
                  <a:pt x="36664" y="210105"/>
                  <a:pt x="42582" y="204186"/>
                </a:cubicBezTo>
                <a:cubicBezTo>
                  <a:pt x="56715" y="161788"/>
                  <a:pt x="41576" y="186278"/>
                  <a:pt x="86971" y="159798"/>
                </a:cubicBezTo>
                <a:cubicBezTo>
                  <a:pt x="111085" y="145731"/>
                  <a:pt x="134763" y="130895"/>
                  <a:pt x="157992" y="115409"/>
                </a:cubicBezTo>
                <a:cubicBezTo>
                  <a:pt x="175747" y="103572"/>
                  <a:pt x="190556" y="85075"/>
                  <a:pt x="211258" y="79899"/>
                </a:cubicBezTo>
                <a:lnTo>
                  <a:pt x="246769" y="71021"/>
                </a:lnTo>
                <a:cubicBezTo>
                  <a:pt x="258606" y="62143"/>
                  <a:pt x="269290" y="51473"/>
                  <a:pt x="282279" y="44388"/>
                </a:cubicBezTo>
                <a:cubicBezTo>
                  <a:pt x="299982" y="34732"/>
                  <a:pt x="345067" y="16302"/>
                  <a:pt x="371056" y="8877"/>
                </a:cubicBezTo>
                <a:cubicBezTo>
                  <a:pt x="382788" y="5525"/>
                  <a:pt x="394730" y="2959"/>
                  <a:pt x="406567" y="0"/>
                </a:cubicBezTo>
                <a:cubicBezTo>
                  <a:pt x="492384" y="2959"/>
                  <a:pt x="578308" y="3682"/>
                  <a:pt x="664019" y="8877"/>
                </a:cubicBezTo>
                <a:cubicBezTo>
                  <a:pt x="676198" y="9615"/>
                  <a:pt x="689601" y="10663"/>
                  <a:pt x="699530" y="17755"/>
                </a:cubicBezTo>
                <a:cubicBezTo>
                  <a:pt x="711570" y="26355"/>
                  <a:pt x="717285" y="41429"/>
                  <a:pt x="726163" y="53266"/>
                </a:cubicBezTo>
                <a:cubicBezTo>
                  <a:pt x="746985" y="115729"/>
                  <a:pt x="719884" y="38613"/>
                  <a:pt x="752796" y="115409"/>
                </a:cubicBezTo>
                <a:cubicBezTo>
                  <a:pt x="764316" y="142289"/>
                  <a:pt x="772637" y="192689"/>
                  <a:pt x="779429" y="213064"/>
                </a:cubicBezTo>
                <a:lnTo>
                  <a:pt x="797184" y="266330"/>
                </a:lnTo>
                <a:cubicBezTo>
                  <a:pt x="806441" y="349639"/>
                  <a:pt x="814494" y="378198"/>
                  <a:pt x="797184" y="470516"/>
                </a:cubicBezTo>
                <a:cubicBezTo>
                  <a:pt x="795642" y="478743"/>
                  <a:pt x="786125" y="483250"/>
                  <a:pt x="779429" y="488272"/>
                </a:cubicBezTo>
                <a:cubicBezTo>
                  <a:pt x="762358" y="501076"/>
                  <a:pt x="741252" y="508693"/>
                  <a:pt x="726163" y="523782"/>
                </a:cubicBezTo>
                <a:cubicBezTo>
                  <a:pt x="717285" y="532660"/>
                  <a:pt x="709976" y="543451"/>
                  <a:pt x="699530" y="550415"/>
                </a:cubicBezTo>
                <a:cubicBezTo>
                  <a:pt x="690331" y="556548"/>
                  <a:pt x="644152" y="565634"/>
                  <a:pt x="637386" y="568171"/>
                </a:cubicBezTo>
                <a:cubicBezTo>
                  <a:pt x="553962" y="599455"/>
                  <a:pt x="661145" y="577459"/>
                  <a:pt x="539732" y="594804"/>
                </a:cubicBezTo>
                <a:cubicBezTo>
                  <a:pt x="521227" y="600972"/>
                  <a:pt x="492217" y="609246"/>
                  <a:pt x="477588" y="621437"/>
                </a:cubicBezTo>
                <a:cubicBezTo>
                  <a:pt x="469391" y="628268"/>
                  <a:pt x="465751" y="639192"/>
                  <a:pt x="459833" y="648070"/>
                </a:cubicBezTo>
                <a:cubicBezTo>
                  <a:pt x="456874" y="662866"/>
                  <a:pt x="455727" y="678143"/>
                  <a:pt x="450955" y="692458"/>
                </a:cubicBezTo>
                <a:cubicBezTo>
                  <a:pt x="446770" y="705013"/>
                  <a:pt x="433672" y="714743"/>
                  <a:pt x="433200" y="727969"/>
                </a:cubicBezTo>
                <a:cubicBezTo>
                  <a:pt x="430663" y="799007"/>
                  <a:pt x="434764" y="870327"/>
                  <a:pt x="442078" y="941033"/>
                </a:cubicBezTo>
                <a:cubicBezTo>
                  <a:pt x="443718" y="956884"/>
                  <a:pt x="450571" y="972454"/>
                  <a:pt x="459833" y="985421"/>
                </a:cubicBezTo>
                <a:cubicBezTo>
                  <a:pt x="466035" y="994103"/>
                  <a:pt x="477588" y="997258"/>
                  <a:pt x="486466" y="1003176"/>
                </a:cubicBezTo>
                <a:cubicBezTo>
                  <a:pt x="492384" y="1012054"/>
                  <a:pt x="495343" y="1023891"/>
                  <a:pt x="504221" y="1029809"/>
                </a:cubicBezTo>
                <a:cubicBezTo>
                  <a:pt x="509594" y="1033391"/>
                  <a:pt x="583142" y="1047369"/>
                  <a:pt x="584120" y="1047565"/>
                </a:cubicBezTo>
                <a:lnTo>
                  <a:pt x="814940" y="1012054"/>
                </a:lnTo>
                <a:cubicBezTo>
                  <a:pt x="918908" y="995194"/>
                  <a:pt x="886386" y="1004783"/>
                  <a:pt x="956982" y="976543"/>
                </a:cubicBezTo>
                <a:cubicBezTo>
                  <a:pt x="990168" y="943359"/>
                  <a:pt x="989146" y="946055"/>
                  <a:pt x="1028004" y="887767"/>
                </a:cubicBezTo>
                <a:cubicBezTo>
                  <a:pt x="1033922" y="878889"/>
                  <a:pt x="1041426" y="870884"/>
                  <a:pt x="1045759" y="861134"/>
                </a:cubicBezTo>
                <a:cubicBezTo>
                  <a:pt x="1058064" y="833447"/>
                  <a:pt x="1076142" y="762489"/>
                  <a:pt x="1081270" y="736846"/>
                </a:cubicBezTo>
                <a:cubicBezTo>
                  <a:pt x="1084229" y="722050"/>
                  <a:pt x="1086177" y="707015"/>
                  <a:pt x="1090147" y="692458"/>
                </a:cubicBezTo>
                <a:cubicBezTo>
                  <a:pt x="1095071" y="674402"/>
                  <a:pt x="1101984" y="656947"/>
                  <a:pt x="1107903" y="639192"/>
                </a:cubicBezTo>
                <a:cubicBezTo>
                  <a:pt x="1110862" y="618477"/>
                  <a:pt x="1114469" y="597845"/>
                  <a:pt x="1116780" y="577048"/>
                </a:cubicBezTo>
                <a:cubicBezTo>
                  <a:pt x="1120389" y="544562"/>
                  <a:pt x="1118809" y="511354"/>
                  <a:pt x="1125658" y="479394"/>
                </a:cubicBezTo>
                <a:cubicBezTo>
                  <a:pt x="1127894" y="468961"/>
                  <a:pt x="1138641" y="462304"/>
                  <a:pt x="1143413" y="452761"/>
                </a:cubicBezTo>
                <a:cubicBezTo>
                  <a:pt x="1150540" y="438508"/>
                  <a:pt x="1156130" y="423491"/>
                  <a:pt x="1161169" y="408373"/>
                </a:cubicBezTo>
                <a:cubicBezTo>
                  <a:pt x="1165027" y="396798"/>
                  <a:pt x="1164589" y="383775"/>
                  <a:pt x="1170046" y="372862"/>
                </a:cubicBezTo>
                <a:cubicBezTo>
                  <a:pt x="1173789" y="365376"/>
                  <a:pt x="1182573" y="361643"/>
                  <a:pt x="1187802" y="355107"/>
                </a:cubicBezTo>
                <a:cubicBezTo>
                  <a:pt x="1208309" y="329474"/>
                  <a:pt x="1199496" y="329771"/>
                  <a:pt x="1223312" y="310718"/>
                </a:cubicBezTo>
                <a:cubicBezTo>
                  <a:pt x="1231643" y="304053"/>
                  <a:pt x="1241844" y="299907"/>
                  <a:pt x="1249945" y="292963"/>
                </a:cubicBezTo>
                <a:cubicBezTo>
                  <a:pt x="1303562" y="247006"/>
                  <a:pt x="1263152" y="264886"/>
                  <a:pt x="1312089" y="248575"/>
                </a:cubicBezTo>
                <a:cubicBezTo>
                  <a:pt x="1338659" y="222005"/>
                  <a:pt x="1344502" y="206818"/>
                  <a:pt x="1400866" y="239697"/>
                </a:cubicBezTo>
                <a:cubicBezTo>
                  <a:pt x="1419298" y="250449"/>
                  <a:pt x="1436377" y="292963"/>
                  <a:pt x="1436377" y="292963"/>
                </a:cubicBezTo>
                <a:cubicBezTo>
                  <a:pt x="1439336" y="301841"/>
                  <a:pt x="1440439" y="311572"/>
                  <a:pt x="1445254" y="319596"/>
                </a:cubicBezTo>
                <a:cubicBezTo>
                  <a:pt x="1449560" y="326773"/>
                  <a:pt x="1460605" y="329334"/>
                  <a:pt x="1463010" y="337351"/>
                </a:cubicBezTo>
                <a:cubicBezTo>
                  <a:pt x="1469866" y="360203"/>
                  <a:pt x="1468928" y="384699"/>
                  <a:pt x="1471887" y="408373"/>
                </a:cubicBezTo>
                <a:cubicBezTo>
                  <a:pt x="1468928" y="476435"/>
                  <a:pt x="1468235" y="544633"/>
                  <a:pt x="1463010" y="612559"/>
                </a:cubicBezTo>
                <a:cubicBezTo>
                  <a:pt x="1462292" y="621889"/>
                  <a:pt x="1459747" y="631706"/>
                  <a:pt x="1454132" y="639192"/>
                </a:cubicBezTo>
                <a:cubicBezTo>
                  <a:pt x="1450162" y="644486"/>
                  <a:pt x="1442295" y="645111"/>
                  <a:pt x="1436377" y="64807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D5A01634-4E7B-4A49-9CA6-115ABDDEC93E}"/>
              </a:ext>
            </a:extLst>
          </p:cNvPr>
          <p:cNvGrpSpPr/>
          <p:nvPr/>
        </p:nvGrpSpPr>
        <p:grpSpPr>
          <a:xfrm>
            <a:off x="446691" y="634308"/>
            <a:ext cx="1824685" cy="4488734"/>
            <a:chOff x="190945" y="634308"/>
            <a:chExt cx="1824685" cy="4488734"/>
          </a:xfrm>
        </p:grpSpPr>
        <p:sp>
          <p:nvSpPr>
            <p:cNvPr id="38" name="CaixaDeTexto 16">
              <a:extLst>
                <a:ext uri="{FF2B5EF4-FFF2-40B4-BE49-F238E27FC236}">
                  <a16:creationId xmlns:a16="http://schemas.microsoft.com/office/drawing/2014/main" id="{6BF73776-3792-419C-9EB6-49DABEEB3CD7}"/>
                </a:ext>
              </a:extLst>
            </p:cNvPr>
            <p:cNvSpPr txBox="1"/>
            <p:nvPr/>
          </p:nvSpPr>
          <p:spPr>
            <a:xfrm>
              <a:off x="264358" y="634308"/>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cxnSp>
          <p:nvCxnSpPr>
            <p:cNvPr id="39" name="Straight Connector 38">
              <a:extLst>
                <a:ext uri="{FF2B5EF4-FFF2-40B4-BE49-F238E27FC236}">
                  <a16:creationId xmlns:a16="http://schemas.microsoft.com/office/drawing/2014/main" id="{04949B54-26D2-418D-9FB6-DA35622CD4EE}"/>
                </a:ext>
              </a:extLst>
            </p:cNvPr>
            <p:cNvCxnSpPr>
              <a:cxnSpLocks/>
            </p:cNvCxnSpPr>
            <p:nvPr/>
          </p:nvCxnSpPr>
          <p:spPr>
            <a:xfrm>
              <a:off x="193711" y="956859"/>
              <a:ext cx="1089864" cy="0"/>
            </a:xfrm>
            <a:prstGeom prst="line">
              <a:avLst/>
            </a:prstGeom>
          </p:spPr>
          <p:style>
            <a:lnRef idx="1">
              <a:schemeClr val="dk1"/>
            </a:lnRef>
            <a:fillRef idx="0">
              <a:schemeClr val="dk1"/>
            </a:fillRef>
            <a:effectRef idx="0">
              <a:schemeClr val="dk1"/>
            </a:effectRef>
            <a:fontRef idx="minor">
              <a:schemeClr val="tx1"/>
            </a:fontRef>
          </p:style>
        </p:cxnSp>
        <p:grpSp>
          <p:nvGrpSpPr>
            <p:cNvPr id="53" name="Group 52">
              <a:extLst>
                <a:ext uri="{FF2B5EF4-FFF2-40B4-BE49-F238E27FC236}">
                  <a16:creationId xmlns:a16="http://schemas.microsoft.com/office/drawing/2014/main" id="{A5C45BFA-E0E5-4412-A117-8A340A130266}"/>
                </a:ext>
              </a:extLst>
            </p:cNvPr>
            <p:cNvGrpSpPr/>
            <p:nvPr/>
          </p:nvGrpSpPr>
          <p:grpSpPr>
            <a:xfrm>
              <a:off x="251581" y="773744"/>
              <a:ext cx="572209" cy="894459"/>
              <a:chOff x="537629" y="4659458"/>
              <a:chExt cx="572209" cy="894459"/>
            </a:xfrm>
          </p:grpSpPr>
          <p:sp>
            <p:nvSpPr>
              <p:cNvPr id="58" name="TextBox 57">
                <a:extLst>
                  <a:ext uri="{FF2B5EF4-FFF2-40B4-BE49-F238E27FC236}">
                    <a16:creationId xmlns:a16="http://schemas.microsoft.com/office/drawing/2014/main" id="{05165A85-C3DB-4BD7-9478-04C902B43B75}"/>
                  </a:ext>
                </a:extLst>
              </p:cNvPr>
              <p:cNvSpPr txBox="1"/>
              <p:nvPr/>
            </p:nvSpPr>
            <p:spPr>
              <a:xfrm rot="16200000">
                <a:off x="221204"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C7832CFE-D4B1-4D22-89DC-1BF15F468D89}"/>
                  </a:ext>
                </a:extLst>
              </p:cNvPr>
              <p:cNvSpPr txBox="1"/>
              <p:nvPr/>
            </p:nvSpPr>
            <p:spPr>
              <a:xfrm rot="16200000">
                <a:off x="531803"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69280D03-BC77-47BE-9FD5-A83AE0CDEEBC}"/>
                </a:ext>
              </a:extLst>
            </p:cNvPr>
            <p:cNvGrpSpPr/>
            <p:nvPr/>
          </p:nvGrpSpPr>
          <p:grpSpPr>
            <a:xfrm>
              <a:off x="190945" y="1681677"/>
              <a:ext cx="1824685" cy="3441365"/>
              <a:chOff x="724345" y="1704238"/>
              <a:chExt cx="1824685" cy="3441365"/>
            </a:xfrm>
          </p:grpSpPr>
          <p:sp>
            <p:nvSpPr>
              <p:cNvPr id="44" name="CaixaDeTexto 4">
                <a:extLst>
                  <a:ext uri="{FF2B5EF4-FFF2-40B4-BE49-F238E27FC236}">
                    <a16:creationId xmlns:a16="http://schemas.microsoft.com/office/drawing/2014/main" id="{8EE01B67-7AA4-4E46-A0F1-76B001F3F7D3}"/>
                  </a:ext>
                </a:extLst>
              </p:cNvPr>
              <p:cNvSpPr txBox="1"/>
              <p:nvPr/>
            </p:nvSpPr>
            <p:spPr>
              <a:xfrm>
                <a:off x="1485567" y="3338491"/>
                <a:ext cx="681445" cy="307777"/>
              </a:xfrm>
              <a:prstGeom prst="rect">
                <a:avLst/>
              </a:prstGeom>
              <a:noFill/>
            </p:spPr>
            <p:txBody>
              <a:bodyPr wrap="square" rtlCol="0">
                <a:spAutoFit/>
              </a:bodyPr>
              <a:lstStyle/>
              <a:p>
                <a:r>
                  <a:rPr lang="en-US" sz="1400" dirty="0"/>
                  <a:t>EPHA2</a:t>
                </a:r>
              </a:p>
            </p:txBody>
          </p:sp>
          <p:sp>
            <p:nvSpPr>
              <p:cNvPr id="45" name="CaixaDeTexto 5">
                <a:extLst>
                  <a:ext uri="{FF2B5EF4-FFF2-40B4-BE49-F238E27FC236}">
                    <a16:creationId xmlns:a16="http://schemas.microsoft.com/office/drawing/2014/main" id="{E564CFF0-3D1A-43BF-B55C-8193A798B516}"/>
                  </a:ext>
                </a:extLst>
              </p:cNvPr>
              <p:cNvSpPr txBox="1"/>
              <p:nvPr/>
            </p:nvSpPr>
            <p:spPr>
              <a:xfrm>
                <a:off x="1485567" y="2969159"/>
                <a:ext cx="658794" cy="307777"/>
              </a:xfrm>
              <a:prstGeom prst="rect">
                <a:avLst/>
              </a:prstGeom>
              <a:noFill/>
            </p:spPr>
            <p:txBody>
              <a:bodyPr wrap="square" rtlCol="0">
                <a:spAutoFit/>
              </a:bodyPr>
              <a:lstStyle/>
              <a:p>
                <a:r>
                  <a:rPr lang="en-US" sz="1400" dirty="0"/>
                  <a:t>ITG</a:t>
                </a:r>
                <a:r>
                  <a:rPr lang="en-US" sz="1400" dirty="0">
                    <a:latin typeface="Symbol" panose="05050102010706020507" pitchFamily="18" charset="2"/>
                  </a:rPr>
                  <a:t>b</a:t>
                </a:r>
                <a:r>
                  <a:rPr lang="en-US" sz="1400" dirty="0"/>
                  <a:t>4</a:t>
                </a:r>
              </a:p>
            </p:txBody>
          </p:sp>
          <p:sp>
            <p:nvSpPr>
              <p:cNvPr id="46" name="CaixaDeTexto 6">
                <a:extLst>
                  <a:ext uri="{FF2B5EF4-FFF2-40B4-BE49-F238E27FC236}">
                    <a16:creationId xmlns:a16="http://schemas.microsoft.com/office/drawing/2014/main" id="{7774A384-D762-400B-B81A-09CA8128172E}"/>
                  </a:ext>
                </a:extLst>
              </p:cNvPr>
              <p:cNvSpPr txBox="1"/>
              <p:nvPr/>
            </p:nvSpPr>
            <p:spPr>
              <a:xfrm>
                <a:off x="1485567" y="3707822"/>
                <a:ext cx="798490" cy="307777"/>
              </a:xfrm>
              <a:prstGeom prst="rect">
                <a:avLst/>
              </a:prstGeom>
              <a:noFill/>
            </p:spPr>
            <p:txBody>
              <a:bodyPr wrap="square" rtlCol="0">
                <a:spAutoFit/>
              </a:bodyPr>
              <a:lstStyle/>
              <a:p>
                <a:r>
                  <a:rPr lang="en-US" sz="1400" dirty="0"/>
                  <a:t>LMNA/C</a:t>
                </a:r>
              </a:p>
            </p:txBody>
          </p:sp>
          <p:sp>
            <p:nvSpPr>
              <p:cNvPr id="47" name="CaixaDeTexto 11">
                <a:extLst>
                  <a:ext uri="{FF2B5EF4-FFF2-40B4-BE49-F238E27FC236}">
                    <a16:creationId xmlns:a16="http://schemas.microsoft.com/office/drawing/2014/main" id="{07C63CD4-D2E4-490E-BC1A-C74779BDDEC6}"/>
                  </a:ext>
                </a:extLst>
              </p:cNvPr>
              <p:cNvSpPr txBox="1"/>
              <p:nvPr/>
            </p:nvSpPr>
            <p:spPr>
              <a:xfrm>
                <a:off x="1485567" y="4077155"/>
                <a:ext cx="798490" cy="307777"/>
              </a:xfrm>
              <a:prstGeom prst="rect">
                <a:avLst/>
              </a:prstGeom>
              <a:noFill/>
            </p:spPr>
            <p:txBody>
              <a:bodyPr wrap="square" rtlCol="0">
                <a:spAutoFit/>
              </a:bodyPr>
              <a:lstStyle/>
              <a:p>
                <a:r>
                  <a:rPr lang="en-US" sz="1400" dirty="0"/>
                  <a:t>GAPDH</a:t>
                </a:r>
              </a:p>
            </p:txBody>
          </p:sp>
          <p:pic>
            <p:nvPicPr>
              <p:cNvPr id="48" name="Imagem 12">
                <a:extLst>
                  <a:ext uri="{FF2B5EF4-FFF2-40B4-BE49-F238E27FC236}">
                    <a16:creationId xmlns:a16="http://schemas.microsoft.com/office/drawing/2014/main" id="{3FCE8D3D-2EB1-474E-A3B0-635705095BDA}"/>
                  </a:ext>
                </a:extLst>
              </p:cNvPr>
              <p:cNvPicPr>
                <a:picLocks noChangeAspect="1"/>
              </p:cNvPicPr>
              <p:nvPr/>
            </p:nvPicPr>
            <p:blipFill rotWithShape="1">
              <a:blip r:embed="rId2"/>
              <a:srcRect l="76877" t="-3391" b="17249"/>
              <a:stretch/>
            </p:blipFill>
            <p:spPr>
              <a:xfrm>
                <a:off x="726751" y="4141636"/>
                <a:ext cx="778184" cy="345484"/>
              </a:xfrm>
              <a:prstGeom prst="rect">
                <a:avLst/>
              </a:prstGeom>
              <a:ln>
                <a:solidFill>
                  <a:schemeClr val="tx1"/>
                </a:solidFill>
              </a:ln>
            </p:spPr>
          </p:pic>
          <p:pic>
            <p:nvPicPr>
              <p:cNvPr id="49" name="Imagem 13">
                <a:extLst>
                  <a:ext uri="{FF2B5EF4-FFF2-40B4-BE49-F238E27FC236}">
                    <a16:creationId xmlns:a16="http://schemas.microsoft.com/office/drawing/2014/main" id="{03EDEBE7-DAB8-4C6F-B80B-FC16B60DEA63}"/>
                  </a:ext>
                </a:extLst>
              </p:cNvPr>
              <p:cNvPicPr>
                <a:picLocks noChangeAspect="1"/>
              </p:cNvPicPr>
              <p:nvPr/>
            </p:nvPicPr>
            <p:blipFill rotWithShape="1">
              <a:blip r:embed="rId3"/>
              <a:srcRect l="73810" t="727" r="1"/>
              <a:stretch/>
            </p:blipFill>
            <p:spPr>
              <a:xfrm>
                <a:off x="727985" y="3361001"/>
                <a:ext cx="776951" cy="318908"/>
              </a:xfrm>
              <a:prstGeom prst="rect">
                <a:avLst/>
              </a:prstGeom>
              <a:ln>
                <a:solidFill>
                  <a:schemeClr val="tx1"/>
                </a:solidFill>
              </a:ln>
            </p:spPr>
          </p:pic>
          <p:pic>
            <p:nvPicPr>
              <p:cNvPr id="50" name="Imagem 14">
                <a:extLst>
                  <a:ext uri="{FF2B5EF4-FFF2-40B4-BE49-F238E27FC236}">
                    <a16:creationId xmlns:a16="http://schemas.microsoft.com/office/drawing/2014/main" id="{E8E87916-8A50-4063-9CE4-43672C4C02E5}"/>
                  </a:ext>
                </a:extLst>
              </p:cNvPr>
              <p:cNvPicPr>
                <a:picLocks noChangeAspect="1"/>
              </p:cNvPicPr>
              <p:nvPr/>
            </p:nvPicPr>
            <p:blipFill rotWithShape="1">
              <a:blip r:embed="rId4"/>
              <a:srcRect l="74834" t="4123" b="1"/>
              <a:stretch/>
            </p:blipFill>
            <p:spPr>
              <a:xfrm>
                <a:off x="729217" y="3030373"/>
                <a:ext cx="776951" cy="290928"/>
              </a:xfrm>
              <a:prstGeom prst="rect">
                <a:avLst/>
              </a:prstGeom>
              <a:ln>
                <a:solidFill>
                  <a:schemeClr val="tx1"/>
                </a:solidFill>
              </a:ln>
            </p:spPr>
          </p:pic>
          <p:pic>
            <p:nvPicPr>
              <p:cNvPr id="51" name="Imagem 15">
                <a:extLst>
                  <a:ext uri="{FF2B5EF4-FFF2-40B4-BE49-F238E27FC236}">
                    <a16:creationId xmlns:a16="http://schemas.microsoft.com/office/drawing/2014/main" id="{1DA460BE-4ED9-41C3-BD3F-FCFCF2019169}"/>
                  </a:ext>
                </a:extLst>
              </p:cNvPr>
              <p:cNvPicPr>
                <a:picLocks noChangeAspect="1"/>
              </p:cNvPicPr>
              <p:nvPr/>
            </p:nvPicPr>
            <p:blipFill rotWithShape="1">
              <a:blip r:embed="rId5"/>
              <a:srcRect l="76548" t="198" b="19092"/>
              <a:stretch/>
            </p:blipFill>
            <p:spPr>
              <a:xfrm>
                <a:off x="727986" y="3723786"/>
                <a:ext cx="778184" cy="379961"/>
              </a:xfrm>
              <a:prstGeom prst="rect">
                <a:avLst/>
              </a:prstGeom>
              <a:ln>
                <a:solidFill>
                  <a:schemeClr val="tx1"/>
                </a:solidFill>
              </a:ln>
            </p:spPr>
          </p:pic>
          <p:pic>
            <p:nvPicPr>
              <p:cNvPr id="62" name="Imagem 139">
                <a:extLst>
                  <a:ext uri="{FF2B5EF4-FFF2-40B4-BE49-F238E27FC236}">
                    <a16:creationId xmlns:a16="http://schemas.microsoft.com/office/drawing/2014/main" id="{C3D64C3E-9DB6-4F5C-91D0-8F2937CFAF9B}"/>
                  </a:ext>
                </a:extLst>
              </p:cNvPr>
              <p:cNvPicPr>
                <a:picLocks noChangeAspect="1"/>
              </p:cNvPicPr>
              <p:nvPr/>
            </p:nvPicPr>
            <p:blipFill rotWithShape="1">
              <a:blip r:embed="rId6"/>
              <a:srcRect l="74277" t="11006" r="1" b="1"/>
              <a:stretch/>
            </p:blipFill>
            <p:spPr>
              <a:xfrm>
                <a:off x="726752" y="4512822"/>
                <a:ext cx="780590" cy="290569"/>
              </a:xfrm>
              <a:prstGeom prst="rect">
                <a:avLst/>
              </a:prstGeom>
              <a:ln>
                <a:solidFill>
                  <a:schemeClr val="tx1"/>
                </a:solidFill>
              </a:ln>
            </p:spPr>
          </p:pic>
          <p:pic>
            <p:nvPicPr>
              <p:cNvPr id="63" name="Imagem 140">
                <a:extLst>
                  <a:ext uri="{FF2B5EF4-FFF2-40B4-BE49-F238E27FC236}">
                    <a16:creationId xmlns:a16="http://schemas.microsoft.com/office/drawing/2014/main" id="{6BF10088-D282-4698-8849-83F8B9768CE8}"/>
                  </a:ext>
                </a:extLst>
              </p:cNvPr>
              <p:cNvPicPr>
                <a:picLocks noChangeAspect="1"/>
              </p:cNvPicPr>
              <p:nvPr/>
            </p:nvPicPr>
            <p:blipFill rotWithShape="1">
              <a:blip r:embed="rId7"/>
              <a:srcRect l="72638" t="38297" b="-1"/>
              <a:stretch/>
            </p:blipFill>
            <p:spPr>
              <a:xfrm>
                <a:off x="724345" y="4830329"/>
                <a:ext cx="780590" cy="315274"/>
              </a:xfrm>
              <a:prstGeom prst="rect">
                <a:avLst/>
              </a:prstGeom>
              <a:ln>
                <a:solidFill>
                  <a:schemeClr val="tx1"/>
                </a:solidFill>
              </a:ln>
            </p:spPr>
          </p:pic>
          <p:sp>
            <p:nvSpPr>
              <p:cNvPr id="64" name="CaixaDeTexto 11">
                <a:extLst>
                  <a:ext uri="{FF2B5EF4-FFF2-40B4-BE49-F238E27FC236}">
                    <a16:creationId xmlns:a16="http://schemas.microsoft.com/office/drawing/2014/main" id="{772355E3-4A34-4F49-9D3C-06A3378ABA97}"/>
                  </a:ext>
                </a:extLst>
              </p:cNvPr>
              <p:cNvSpPr txBox="1"/>
              <p:nvPr/>
            </p:nvSpPr>
            <p:spPr>
              <a:xfrm>
                <a:off x="1485567" y="4828880"/>
                <a:ext cx="798490" cy="307777"/>
              </a:xfrm>
              <a:prstGeom prst="rect">
                <a:avLst/>
              </a:prstGeom>
              <a:noFill/>
            </p:spPr>
            <p:txBody>
              <a:bodyPr wrap="square" rtlCol="0">
                <a:spAutoFit/>
              </a:bodyPr>
              <a:lstStyle/>
              <a:p>
                <a:r>
                  <a:rPr lang="en-US" sz="1400" dirty="0"/>
                  <a:t>GAPDH</a:t>
                </a:r>
              </a:p>
            </p:txBody>
          </p:sp>
          <p:sp>
            <p:nvSpPr>
              <p:cNvPr id="65" name="CaixaDeTexto 5">
                <a:extLst>
                  <a:ext uri="{FF2B5EF4-FFF2-40B4-BE49-F238E27FC236}">
                    <a16:creationId xmlns:a16="http://schemas.microsoft.com/office/drawing/2014/main" id="{B1F6C4CD-BDB5-4F45-99D5-91F908AA971E}"/>
                  </a:ext>
                </a:extLst>
              </p:cNvPr>
              <p:cNvSpPr txBox="1"/>
              <p:nvPr/>
            </p:nvSpPr>
            <p:spPr>
              <a:xfrm>
                <a:off x="1485567" y="4455749"/>
                <a:ext cx="658794" cy="307777"/>
              </a:xfrm>
              <a:prstGeom prst="rect">
                <a:avLst/>
              </a:prstGeom>
              <a:noFill/>
            </p:spPr>
            <p:txBody>
              <a:bodyPr wrap="square" rtlCol="0">
                <a:spAutoFit/>
              </a:bodyPr>
              <a:lstStyle/>
              <a:p>
                <a:r>
                  <a:rPr lang="en-US" sz="1400" dirty="0"/>
                  <a:t>ITG</a:t>
                </a:r>
                <a:r>
                  <a:rPr lang="en-US" sz="1400" dirty="0">
                    <a:latin typeface="Symbol" panose="05050102010706020507" pitchFamily="18" charset="2"/>
                  </a:rPr>
                  <a:t>a</a:t>
                </a:r>
                <a:r>
                  <a:rPr lang="en-US" sz="1400" dirty="0"/>
                  <a:t>6</a:t>
                </a:r>
              </a:p>
            </p:txBody>
          </p:sp>
          <p:pic>
            <p:nvPicPr>
              <p:cNvPr id="66" name="Imagem 69">
                <a:extLst>
                  <a:ext uri="{FF2B5EF4-FFF2-40B4-BE49-F238E27FC236}">
                    <a16:creationId xmlns:a16="http://schemas.microsoft.com/office/drawing/2014/main" id="{27BB18C3-B23F-4477-A855-434D1B14143D}"/>
                  </a:ext>
                </a:extLst>
              </p:cNvPr>
              <p:cNvPicPr>
                <a:picLocks noChangeAspect="1"/>
              </p:cNvPicPr>
              <p:nvPr/>
            </p:nvPicPr>
            <p:blipFill rotWithShape="1">
              <a:blip r:embed="rId8"/>
              <a:srcRect l="71823" t="-12758" b="-1"/>
              <a:stretch/>
            </p:blipFill>
            <p:spPr>
              <a:xfrm>
                <a:off x="729217" y="2049656"/>
                <a:ext cx="746016" cy="308453"/>
              </a:xfrm>
              <a:prstGeom prst="rect">
                <a:avLst/>
              </a:prstGeom>
              <a:ln>
                <a:solidFill>
                  <a:schemeClr val="tx1"/>
                </a:solidFill>
              </a:ln>
            </p:spPr>
          </p:pic>
          <p:pic>
            <p:nvPicPr>
              <p:cNvPr id="67" name="Imagem 71">
                <a:extLst>
                  <a:ext uri="{FF2B5EF4-FFF2-40B4-BE49-F238E27FC236}">
                    <a16:creationId xmlns:a16="http://schemas.microsoft.com/office/drawing/2014/main" id="{620C0CEE-4CC0-44AA-8295-4914A2107938}"/>
                  </a:ext>
                </a:extLst>
              </p:cNvPr>
              <p:cNvPicPr>
                <a:picLocks noChangeAspect="1"/>
              </p:cNvPicPr>
              <p:nvPr/>
            </p:nvPicPr>
            <p:blipFill rotWithShape="1">
              <a:blip r:embed="rId9"/>
              <a:srcRect l="72329" t="-1252" b="-1"/>
              <a:stretch/>
            </p:blipFill>
            <p:spPr>
              <a:xfrm>
                <a:off x="729217" y="1746197"/>
                <a:ext cx="746016" cy="271043"/>
              </a:xfrm>
              <a:prstGeom prst="rect">
                <a:avLst/>
              </a:prstGeom>
              <a:ln>
                <a:solidFill>
                  <a:schemeClr val="tx1"/>
                </a:solidFill>
              </a:ln>
            </p:spPr>
          </p:pic>
          <p:sp>
            <p:nvSpPr>
              <p:cNvPr id="68" name="CaixaDeTexto 11">
                <a:extLst>
                  <a:ext uri="{FF2B5EF4-FFF2-40B4-BE49-F238E27FC236}">
                    <a16:creationId xmlns:a16="http://schemas.microsoft.com/office/drawing/2014/main" id="{89CEF3BD-98E8-4FC2-984E-BFCFB70F09A2}"/>
                  </a:ext>
                </a:extLst>
              </p:cNvPr>
              <p:cNvSpPr txBox="1"/>
              <p:nvPr/>
            </p:nvSpPr>
            <p:spPr>
              <a:xfrm>
                <a:off x="1473154" y="2055208"/>
                <a:ext cx="798490" cy="307777"/>
              </a:xfrm>
              <a:prstGeom prst="rect">
                <a:avLst/>
              </a:prstGeom>
              <a:noFill/>
            </p:spPr>
            <p:txBody>
              <a:bodyPr wrap="square" rtlCol="0">
                <a:spAutoFit/>
              </a:bodyPr>
              <a:lstStyle/>
              <a:p>
                <a:r>
                  <a:rPr lang="en-US" sz="1400" dirty="0"/>
                  <a:t>GAPDH</a:t>
                </a:r>
              </a:p>
            </p:txBody>
          </p:sp>
          <p:sp>
            <p:nvSpPr>
              <p:cNvPr id="69" name="CaixaDeTexto 11">
                <a:extLst>
                  <a:ext uri="{FF2B5EF4-FFF2-40B4-BE49-F238E27FC236}">
                    <a16:creationId xmlns:a16="http://schemas.microsoft.com/office/drawing/2014/main" id="{8BA27FD5-27DF-4382-9087-57A88A265223}"/>
                  </a:ext>
                </a:extLst>
              </p:cNvPr>
              <p:cNvSpPr txBox="1"/>
              <p:nvPr/>
            </p:nvSpPr>
            <p:spPr>
              <a:xfrm>
                <a:off x="1473154" y="1704238"/>
                <a:ext cx="1075876" cy="307777"/>
              </a:xfrm>
              <a:prstGeom prst="rect">
                <a:avLst/>
              </a:prstGeom>
              <a:noFill/>
            </p:spPr>
            <p:txBody>
              <a:bodyPr wrap="square" rtlCol="0">
                <a:spAutoFit/>
              </a:bodyPr>
              <a:lstStyle/>
              <a:p>
                <a:r>
                  <a:rPr lang="en-US" sz="1400" dirty="0"/>
                  <a:t>Histone H3</a:t>
                </a:r>
              </a:p>
            </p:txBody>
          </p:sp>
          <p:pic>
            <p:nvPicPr>
              <p:cNvPr id="70" name="Imagem 192">
                <a:extLst>
                  <a:ext uri="{FF2B5EF4-FFF2-40B4-BE49-F238E27FC236}">
                    <a16:creationId xmlns:a16="http://schemas.microsoft.com/office/drawing/2014/main" id="{FE13CC8B-B7C8-4B8B-99DF-C6E6CA79F02C}"/>
                  </a:ext>
                </a:extLst>
              </p:cNvPr>
              <p:cNvPicPr>
                <a:picLocks noChangeAspect="1"/>
              </p:cNvPicPr>
              <p:nvPr/>
            </p:nvPicPr>
            <p:blipFill rotWithShape="1">
              <a:blip r:embed="rId10"/>
              <a:srcRect l="24683" t="-4864" r="44729" b="-4391"/>
              <a:stretch/>
            </p:blipFill>
            <p:spPr>
              <a:xfrm>
                <a:off x="729217" y="2390525"/>
                <a:ext cx="746016" cy="303087"/>
              </a:xfrm>
              <a:prstGeom prst="rect">
                <a:avLst/>
              </a:prstGeom>
              <a:ln>
                <a:solidFill>
                  <a:schemeClr val="tx1"/>
                </a:solidFill>
              </a:ln>
            </p:spPr>
          </p:pic>
          <p:pic>
            <p:nvPicPr>
              <p:cNvPr id="71" name="Imagem 194">
                <a:extLst>
                  <a:ext uri="{FF2B5EF4-FFF2-40B4-BE49-F238E27FC236}">
                    <a16:creationId xmlns:a16="http://schemas.microsoft.com/office/drawing/2014/main" id="{19392EDF-02EC-4DD0-85C3-ACCBA52FEBA3}"/>
                  </a:ext>
                </a:extLst>
              </p:cNvPr>
              <p:cNvPicPr>
                <a:picLocks noChangeAspect="1"/>
              </p:cNvPicPr>
              <p:nvPr/>
            </p:nvPicPr>
            <p:blipFill rotWithShape="1">
              <a:blip r:embed="rId11"/>
              <a:srcRect l="26785" t="7542" r="45036" b="1"/>
              <a:stretch/>
            </p:blipFill>
            <p:spPr>
              <a:xfrm>
                <a:off x="729217" y="2731949"/>
                <a:ext cx="763304" cy="260332"/>
              </a:xfrm>
              <a:prstGeom prst="rect">
                <a:avLst/>
              </a:prstGeom>
              <a:ln>
                <a:solidFill>
                  <a:schemeClr val="tx1"/>
                </a:solidFill>
              </a:ln>
            </p:spPr>
          </p:pic>
          <p:sp>
            <p:nvSpPr>
              <p:cNvPr id="72" name="CaixaDeTexto 11">
                <a:extLst>
                  <a:ext uri="{FF2B5EF4-FFF2-40B4-BE49-F238E27FC236}">
                    <a16:creationId xmlns:a16="http://schemas.microsoft.com/office/drawing/2014/main" id="{CD2CD5C6-C421-49E1-B136-1F7242694F0F}"/>
                  </a:ext>
                </a:extLst>
              </p:cNvPr>
              <p:cNvSpPr txBox="1"/>
              <p:nvPr/>
            </p:nvSpPr>
            <p:spPr>
              <a:xfrm>
                <a:off x="1473154" y="2714029"/>
                <a:ext cx="798490" cy="307777"/>
              </a:xfrm>
              <a:prstGeom prst="rect">
                <a:avLst/>
              </a:prstGeom>
              <a:noFill/>
            </p:spPr>
            <p:txBody>
              <a:bodyPr wrap="square" rtlCol="0">
                <a:spAutoFit/>
              </a:bodyPr>
              <a:lstStyle/>
              <a:p>
                <a:r>
                  <a:rPr lang="en-US" sz="1400" dirty="0"/>
                  <a:t>GAPDH</a:t>
                </a:r>
              </a:p>
            </p:txBody>
          </p:sp>
          <p:sp>
            <p:nvSpPr>
              <p:cNvPr id="73" name="CaixaDeTexto 11">
                <a:extLst>
                  <a:ext uri="{FF2B5EF4-FFF2-40B4-BE49-F238E27FC236}">
                    <a16:creationId xmlns:a16="http://schemas.microsoft.com/office/drawing/2014/main" id="{560B224F-4C03-4D00-9829-5502982A0769}"/>
                  </a:ext>
                </a:extLst>
              </p:cNvPr>
              <p:cNvSpPr txBox="1"/>
              <p:nvPr/>
            </p:nvSpPr>
            <p:spPr>
              <a:xfrm>
                <a:off x="1473154" y="2404000"/>
                <a:ext cx="658794" cy="307777"/>
              </a:xfrm>
              <a:prstGeom prst="rect">
                <a:avLst/>
              </a:prstGeom>
              <a:noFill/>
            </p:spPr>
            <p:txBody>
              <a:bodyPr wrap="square" rtlCol="0">
                <a:spAutoFit/>
              </a:bodyPr>
              <a:lstStyle/>
              <a:p>
                <a:r>
                  <a:rPr lang="en-US" sz="1400" dirty="0"/>
                  <a:t>H2AFY</a:t>
                </a:r>
              </a:p>
            </p:txBody>
          </p:sp>
        </p:grpSp>
      </p:grpSp>
      <p:grpSp>
        <p:nvGrpSpPr>
          <p:cNvPr id="9" name="Group 8">
            <a:extLst>
              <a:ext uri="{FF2B5EF4-FFF2-40B4-BE49-F238E27FC236}">
                <a16:creationId xmlns:a16="http://schemas.microsoft.com/office/drawing/2014/main" id="{A6F67A07-F018-4108-8BEB-45BFC7D82FC7}"/>
              </a:ext>
            </a:extLst>
          </p:cNvPr>
          <p:cNvGrpSpPr/>
          <p:nvPr/>
        </p:nvGrpSpPr>
        <p:grpSpPr>
          <a:xfrm>
            <a:off x="5012456" y="608950"/>
            <a:ext cx="1398853" cy="2419465"/>
            <a:chOff x="3985989" y="608950"/>
            <a:chExt cx="1398853" cy="2419465"/>
          </a:xfrm>
        </p:grpSpPr>
        <p:grpSp>
          <p:nvGrpSpPr>
            <p:cNvPr id="10" name="Group 9">
              <a:extLst>
                <a:ext uri="{FF2B5EF4-FFF2-40B4-BE49-F238E27FC236}">
                  <a16:creationId xmlns:a16="http://schemas.microsoft.com/office/drawing/2014/main" id="{EFD6DDAA-D1CF-462B-BF12-54572CE2308B}"/>
                </a:ext>
              </a:extLst>
            </p:cNvPr>
            <p:cNvGrpSpPr/>
            <p:nvPr/>
          </p:nvGrpSpPr>
          <p:grpSpPr>
            <a:xfrm>
              <a:off x="3985989" y="608950"/>
              <a:ext cx="1089864" cy="322551"/>
              <a:chOff x="4995639" y="336236"/>
              <a:chExt cx="1089864" cy="322551"/>
            </a:xfrm>
          </p:grpSpPr>
          <p:sp>
            <p:nvSpPr>
              <p:cNvPr id="42" name="CaixaDeTexto 16">
                <a:extLst>
                  <a:ext uri="{FF2B5EF4-FFF2-40B4-BE49-F238E27FC236}">
                    <a16:creationId xmlns:a16="http://schemas.microsoft.com/office/drawing/2014/main" id="{79DD52E0-74C3-4C29-B633-722D8176FDDF}"/>
                  </a:ext>
                </a:extLst>
              </p:cNvPr>
              <p:cNvSpPr txBox="1"/>
              <p:nvPr/>
            </p:nvSpPr>
            <p:spPr>
              <a:xfrm>
                <a:off x="5066286" y="336236"/>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cxnSp>
            <p:nvCxnSpPr>
              <p:cNvPr id="43" name="Straight Connector 42">
                <a:extLst>
                  <a:ext uri="{FF2B5EF4-FFF2-40B4-BE49-F238E27FC236}">
                    <a16:creationId xmlns:a16="http://schemas.microsoft.com/office/drawing/2014/main" id="{9ED1CCD8-FAA5-4F08-8FBF-6603B7C98A7D}"/>
                  </a:ext>
                </a:extLst>
              </p:cNvPr>
              <p:cNvCxnSpPr>
                <a:cxnSpLocks/>
              </p:cNvCxnSpPr>
              <p:nvPr/>
            </p:nvCxnSpPr>
            <p:spPr>
              <a:xfrm>
                <a:off x="4995639" y="658787"/>
                <a:ext cx="1089864" cy="0"/>
              </a:xfrm>
              <a:prstGeom prst="line">
                <a:avLst/>
              </a:prstGeom>
            </p:spPr>
            <p:style>
              <a:lnRef idx="1">
                <a:schemeClr val="dk1"/>
              </a:lnRef>
              <a:fillRef idx="0">
                <a:schemeClr val="dk1"/>
              </a:fillRef>
              <a:effectRef idx="0">
                <a:schemeClr val="dk1"/>
              </a:effectRef>
              <a:fontRef idx="minor">
                <a:schemeClr val="tx1"/>
              </a:fontRef>
            </p:style>
          </p:cxnSp>
        </p:grpSp>
        <p:grpSp>
          <p:nvGrpSpPr>
            <p:cNvPr id="5" name="Group 4">
              <a:extLst>
                <a:ext uri="{FF2B5EF4-FFF2-40B4-BE49-F238E27FC236}">
                  <a16:creationId xmlns:a16="http://schemas.microsoft.com/office/drawing/2014/main" id="{8C8C9CF9-1641-4BE4-A562-3CE54972870F}"/>
                </a:ext>
              </a:extLst>
            </p:cNvPr>
            <p:cNvGrpSpPr/>
            <p:nvPr/>
          </p:nvGrpSpPr>
          <p:grpSpPr>
            <a:xfrm>
              <a:off x="4011267" y="1625725"/>
              <a:ext cx="1373575" cy="1402690"/>
              <a:chOff x="5535267" y="1695911"/>
              <a:chExt cx="1373575" cy="1402690"/>
            </a:xfrm>
          </p:grpSpPr>
          <p:pic>
            <p:nvPicPr>
              <p:cNvPr id="74" name="Imagem 33">
                <a:extLst>
                  <a:ext uri="{FF2B5EF4-FFF2-40B4-BE49-F238E27FC236}">
                    <a16:creationId xmlns:a16="http://schemas.microsoft.com/office/drawing/2014/main" id="{00000000-0008-0000-0300-000022000000}"/>
                  </a:ext>
                </a:extLst>
              </p:cNvPr>
              <p:cNvPicPr>
                <a:picLocks noChangeAspect="1"/>
              </p:cNvPicPr>
              <p:nvPr/>
            </p:nvPicPr>
            <p:blipFill rotWithShape="1">
              <a:blip r:embed="rId12"/>
              <a:srcRect l="51298" t="-3466" b="1"/>
              <a:stretch/>
            </p:blipFill>
            <p:spPr>
              <a:xfrm>
                <a:off x="5535267" y="2812638"/>
                <a:ext cx="661006" cy="228512"/>
              </a:xfrm>
              <a:prstGeom prst="rect">
                <a:avLst/>
              </a:prstGeom>
              <a:ln>
                <a:solidFill>
                  <a:schemeClr val="tx1"/>
                </a:solidFill>
              </a:ln>
            </p:spPr>
          </p:pic>
          <p:pic>
            <p:nvPicPr>
              <p:cNvPr id="75" name="Imagem 34">
                <a:extLst>
                  <a:ext uri="{FF2B5EF4-FFF2-40B4-BE49-F238E27FC236}">
                    <a16:creationId xmlns:a16="http://schemas.microsoft.com/office/drawing/2014/main" id="{00000000-0008-0000-0300-000023000000}"/>
                  </a:ext>
                </a:extLst>
              </p:cNvPr>
              <p:cNvPicPr>
                <a:picLocks noChangeAspect="1"/>
              </p:cNvPicPr>
              <p:nvPr/>
            </p:nvPicPr>
            <p:blipFill rotWithShape="1">
              <a:blip r:embed="rId13"/>
              <a:srcRect l="51703" t="-5811"/>
              <a:stretch/>
            </p:blipFill>
            <p:spPr>
              <a:xfrm>
                <a:off x="5535267" y="2526717"/>
                <a:ext cx="647926" cy="225651"/>
              </a:xfrm>
              <a:prstGeom prst="rect">
                <a:avLst/>
              </a:prstGeom>
              <a:ln>
                <a:solidFill>
                  <a:schemeClr val="tx1"/>
                </a:solidFill>
              </a:ln>
            </p:spPr>
          </p:pic>
          <p:pic>
            <p:nvPicPr>
              <p:cNvPr id="76" name="Imagem 35">
                <a:extLst>
                  <a:ext uri="{FF2B5EF4-FFF2-40B4-BE49-F238E27FC236}">
                    <a16:creationId xmlns:a16="http://schemas.microsoft.com/office/drawing/2014/main" id="{00000000-0008-0000-0300-000024000000}"/>
                  </a:ext>
                </a:extLst>
              </p:cNvPr>
              <p:cNvPicPr>
                <a:picLocks noChangeAspect="1"/>
              </p:cNvPicPr>
              <p:nvPr/>
            </p:nvPicPr>
            <p:blipFill rotWithShape="1">
              <a:blip r:embed="rId14"/>
              <a:srcRect l="51892" t="-11050" b="-1"/>
              <a:stretch/>
            </p:blipFill>
            <p:spPr>
              <a:xfrm>
                <a:off x="5535267" y="2241404"/>
                <a:ext cx="647925" cy="231480"/>
              </a:xfrm>
              <a:prstGeom prst="rect">
                <a:avLst/>
              </a:prstGeom>
              <a:ln>
                <a:solidFill>
                  <a:schemeClr val="tx1"/>
                </a:solidFill>
              </a:ln>
            </p:spPr>
          </p:pic>
          <p:pic>
            <p:nvPicPr>
              <p:cNvPr id="77" name="Imagem 37">
                <a:extLst>
                  <a:ext uri="{FF2B5EF4-FFF2-40B4-BE49-F238E27FC236}">
                    <a16:creationId xmlns:a16="http://schemas.microsoft.com/office/drawing/2014/main" id="{00000000-0008-0000-0300-000026000000}"/>
                  </a:ext>
                </a:extLst>
              </p:cNvPr>
              <p:cNvPicPr>
                <a:picLocks noChangeAspect="1"/>
              </p:cNvPicPr>
              <p:nvPr/>
            </p:nvPicPr>
            <p:blipFill rotWithShape="1">
              <a:blip r:embed="rId15"/>
              <a:srcRect l="52206" t="-11134" b="-1"/>
              <a:stretch/>
            </p:blipFill>
            <p:spPr>
              <a:xfrm>
                <a:off x="5535267" y="1753851"/>
                <a:ext cx="651757" cy="201039"/>
              </a:xfrm>
              <a:prstGeom prst="rect">
                <a:avLst/>
              </a:prstGeom>
              <a:ln>
                <a:solidFill>
                  <a:schemeClr val="tx1"/>
                </a:solidFill>
              </a:ln>
            </p:spPr>
          </p:pic>
          <p:pic>
            <p:nvPicPr>
              <p:cNvPr id="78" name="Imagem 38">
                <a:extLst>
                  <a:ext uri="{FF2B5EF4-FFF2-40B4-BE49-F238E27FC236}">
                    <a16:creationId xmlns:a16="http://schemas.microsoft.com/office/drawing/2014/main" id="{00000000-0008-0000-0300-000027000000}"/>
                  </a:ext>
                </a:extLst>
              </p:cNvPr>
              <p:cNvPicPr>
                <a:picLocks noChangeAspect="1"/>
              </p:cNvPicPr>
              <p:nvPr/>
            </p:nvPicPr>
            <p:blipFill rotWithShape="1">
              <a:blip r:embed="rId16"/>
              <a:srcRect l="52205" t="2858" b="1"/>
              <a:stretch/>
            </p:blipFill>
            <p:spPr>
              <a:xfrm>
                <a:off x="5535267" y="2010522"/>
                <a:ext cx="651758" cy="176620"/>
              </a:xfrm>
              <a:prstGeom prst="rect">
                <a:avLst/>
              </a:prstGeom>
              <a:ln>
                <a:solidFill>
                  <a:schemeClr val="tx1"/>
                </a:solidFill>
              </a:ln>
            </p:spPr>
          </p:pic>
          <p:sp>
            <p:nvSpPr>
              <p:cNvPr id="79" name="CaixaDeTexto 146">
                <a:extLst>
                  <a:ext uri="{FF2B5EF4-FFF2-40B4-BE49-F238E27FC236}">
                    <a16:creationId xmlns:a16="http://schemas.microsoft.com/office/drawing/2014/main" id="{36A25383-4A61-4E41-A1A7-758BCBF43F6A}"/>
                  </a:ext>
                </a:extLst>
              </p:cNvPr>
              <p:cNvSpPr txBox="1"/>
              <p:nvPr/>
            </p:nvSpPr>
            <p:spPr>
              <a:xfrm>
                <a:off x="6148044" y="1695911"/>
                <a:ext cx="681445" cy="307777"/>
              </a:xfrm>
              <a:prstGeom prst="rect">
                <a:avLst/>
              </a:prstGeom>
              <a:noFill/>
            </p:spPr>
            <p:txBody>
              <a:bodyPr wrap="square" rtlCol="0">
                <a:spAutoFit/>
              </a:bodyPr>
              <a:lstStyle/>
              <a:p>
                <a:r>
                  <a:rPr lang="en-US" sz="1400" dirty="0"/>
                  <a:t>TAF1</a:t>
                </a:r>
              </a:p>
            </p:txBody>
          </p:sp>
          <p:sp>
            <p:nvSpPr>
              <p:cNvPr id="80" name="CaixaDeTexto 147">
                <a:extLst>
                  <a:ext uri="{FF2B5EF4-FFF2-40B4-BE49-F238E27FC236}">
                    <a16:creationId xmlns:a16="http://schemas.microsoft.com/office/drawing/2014/main" id="{77A5DB3F-253E-438A-BEF5-B5A91D36249B}"/>
                  </a:ext>
                </a:extLst>
              </p:cNvPr>
              <p:cNvSpPr txBox="1"/>
              <p:nvPr/>
            </p:nvSpPr>
            <p:spPr>
              <a:xfrm>
                <a:off x="6148044" y="2211443"/>
                <a:ext cx="728996" cy="307777"/>
              </a:xfrm>
              <a:prstGeom prst="rect">
                <a:avLst/>
              </a:prstGeom>
              <a:noFill/>
            </p:spPr>
            <p:txBody>
              <a:bodyPr wrap="square" rtlCol="0">
                <a:spAutoFit/>
              </a:bodyPr>
              <a:lstStyle/>
              <a:p>
                <a:r>
                  <a:rPr lang="en-US" sz="1400" dirty="0"/>
                  <a:t>GLUT1</a:t>
                </a:r>
              </a:p>
            </p:txBody>
          </p:sp>
          <p:sp>
            <p:nvSpPr>
              <p:cNvPr id="81" name="CaixaDeTexto 148">
                <a:extLst>
                  <a:ext uri="{FF2B5EF4-FFF2-40B4-BE49-F238E27FC236}">
                    <a16:creationId xmlns:a16="http://schemas.microsoft.com/office/drawing/2014/main" id="{AC0CD0E0-1D4F-49FE-8D28-D531A7C2221F}"/>
                  </a:ext>
                </a:extLst>
              </p:cNvPr>
              <p:cNvSpPr txBox="1"/>
              <p:nvPr/>
            </p:nvSpPr>
            <p:spPr>
              <a:xfrm>
                <a:off x="6148044" y="2790824"/>
                <a:ext cx="732358" cy="307777"/>
              </a:xfrm>
              <a:prstGeom prst="rect">
                <a:avLst/>
              </a:prstGeom>
              <a:noFill/>
            </p:spPr>
            <p:txBody>
              <a:bodyPr wrap="square" rtlCol="0">
                <a:spAutoFit/>
              </a:bodyPr>
              <a:lstStyle/>
              <a:p>
                <a:r>
                  <a:rPr lang="en-US" sz="1400" dirty="0"/>
                  <a:t>GAPDH</a:t>
                </a:r>
              </a:p>
            </p:txBody>
          </p:sp>
          <p:sp>
            <p:nvSpPr>
              <p:cNvPr id="82" name="CaixaDeTexto 150">
                <a:extLst>
                  <a:ext uri="{FF2B5EF4-FFF2-40B4-BE49-F238E27FC236}">
                    <a16:creationId xmlns:a16="http://schemas.microsoft.com/office/drawing/2014/main" id="{A0D68BA1-1FB4-43DC-8666-1DE81E54566F}"/>
                  </a:ext>
                </a:extLst>
              </p:cNvPr>
              <p:cNvSpPr txBox="1"/>
              <p:nvPr/>
            </p:nvSpPr>
            <p:spPr>
              <a:xfrm>
                <a:off x="6148044" y="2501683"/>
                <a:ext cx="658794" cy="310955"/>
              </a:xfrm>
              <a:prstGeom prst="rect">
                <a:avLst/>
              </a:prstGeom>
              <a:noFill/>
            </p:spPr>
            <p:txBody>
              <a:bodyPr wrap="square" rtlCol="0">
                <a:spAutoFit/>
              </a:bodyPr>
              <a:lstStyle/>
              <a:p>
                <a:r>
                  <a:rPr lang="en-US" sz="1400" dirty="0"/>
                  <a:t>H2AFY</a:t>
                </a:r>
              </a:p>
            </p:txBody>
          </p:sp>
          <p:sp>
            <p:nvSpPr>
              <p:cNvPr id="83" name="CaixaDeTexto 182">
                <a:extLst>
                  <a:ext uri="{FF2B5EF4-FFF2-40B4-BE49-F238E27FC236}">
                    <a16:creationId xmlns:a16="http://schemas.microsoft.com/office/drawing/2014/main" id="{61531767-EEAB-4679-B2F4-B3F2BB44DDB5}"/>
                  </a:ext>
                </a:extLst>
              </p:cNvPr>
              <p:cNvSpPr txBox="1"/>
              <p:nvPr/>
            </p:nvSpPr>
            <p:spPr>
              <a:xfrm>
                <a:off x="6148044" y="1954233"/>
                <a:ext cx="760798" cy="315274"/>
              </a:xfrm>
              <a:prstGeom prst="rect">
                <a:avLst/>
              </a:prstGeom>
              <a:noFill/>
            </p:spPr>
            <p:txBody>
              <a:bodyPr wrap="square" rtlCol="0">
                <a:spAutoFit/>
              </a:bodyPr>
              <a:lstStyle/>
              <a:p>
                <a:r>
                  <a:rPr lang="en-US" sz="1400" dirty="0"/>
                  <a:t>TOP2A</a:t>
                </a:r>
              </a:p>
            </p:txBody>
          </p:sp>
        </p:grpSp>
        <p:grpSp>
          <p:nvGrpSpPr>
            <p:cNvPr id="85" name="Group 84">
              <a:extLst>
                <a:ext uri="{FF2B5EF4-FFF2-40B4-BE49-F238E27FC236}">
                  <a16:creationId xmlns:a16="http://schemas.microsoft.com/office/drawing/2014/main" id="{CE54A248-2F11-4AA8-B819-D9CE558DDE06}"/>
                </a:ext>
              </a:extLst>
            </p:cNvPr>
            <p:cNvGrpSpPr/>
            <p:nvPr/>
          </p:nvGrpSpPr>
          <p:grpSpPr>
            <a:xfrm>
              <a:off x="4065668" y="783269"/>
              <a:ext cx="572209" cy="894459"/>
              <a:chOff x="537629" y="4659458"/>
              <a:chExt cx="572209" cy="894459"/>
            </a:xfrm>
          </p:grpSpPr>
          <p:sp>
            <p:nvSpPr>
              <p:cNvPr id="90" name="TextBox 89">
                <a:extLst>
                  <a:ext uri="{FF2B5EF4-FFF2-40B4-BE49-F238E27FC236}">
                    <a16:creationId xmlns:a16="http://schemas.microsoft.com/office/drawing/2014/main" id="{4B93DCD5-43E5-45FD-BDA2-88420943FC4F}"/>
                  </a:ext>
                </a:extLst>
              </p:cNvPr>
              <p:cNvSpPr txBox="1"/>
              <p:nvPr/>
            </p:nvSpPr>
            <p:spPr>
              <a:xfrm rot="16200000">
                <a:off x="221204"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35BDB1E2-0A52-4ED2-A151-FE9FDDE64186}"/>
                  </a:ext>
                </a:extLst>
              </p:cNvPr>
              <p:cNvSpPr txBox="1"/>
              <p:nvPr/>
            </p:nvSpPr>
            <p:spPr>
              <a:xfrm rot="16200000">
                <a:off x="531803"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grpSp>
      <p:grpSp>
        <p:nvGrpSpPr>
          <p:cNvPr id="7" name="Group 6">
            <a:extLst>
              <a:ext uri="{FF2B5EF4-FFF2-40B4-BE49-F238E27FC236}">
                <a16:creationId xmlns:a16="http://schemas.microsoft.com/office/drawing/2014/main" id="{DE301192-19D0-4A1D-80AD-84564E503D29}"/>
              </a:ext>
            </a:extLst>
          </p:cNvPr>
          <p:cNvGrpSpPr/>
          <p:nvPr/>
        </p:nvGrpSpPr>
        <p:grpSpPr>
          <a:xfrm>
            <a:off x="2718067" y="610894"/>
            <a:ext cx="1847698" cy="2088969"/>
            <a:chOff x="2100609" y="610894"/>
            <a:chExt cx="1847698" cy="2088969"/>
          </a:xfrm>
        </p:grpSpPr>
        <p:grpSp>
          <p:nvGrpSpPr>
            <p:cNvPr id="8" name="Group 7">
              <a:extLst>
                <a:ext uri="{FF2B5EF4-FFF2-40B4-BE49-F238E27FC236}">
                  <a16:creationId xmlns:a16="http://schemas.microsoft.com/office/drawing/2014/main" id="{00A5FA29-219E-4115-B6BC-21B21A3A3917}"/>
                </a:ext>
              </a:extLst>
            </p:cNvPr>
            <p:cNvGrpSpPr/>
            <p:nvPr/>
          </p:nvGrpSpPr>
          <p:grpSpPr>
            <a:xfrm>
              <a:off x="2100609" y="610894"/>
              <a:ext cx="1089864" cy="322551"/>
              <a:chOff x="2672109" y="338180"/>
              <a:chExt cx="1089864" cy="322551"/>
            </a:xfrm>
          </p:grpSpPr>
          <p:sp>
            <p:nvSpPr>
              <p:cNvPr id="40" name="CaixaDeTexto 16">
                <a:extLst>
                  <a:ext uri="{FF2B5EF4-FFF2-40B4-BE49-F238E27FC236}">
                    <a16:creationId xmlns:a16="http://schemas.microsoft.com/office/drawing/2014/main" id="{E92270AE-E8CF-4DD3-AD1B-43313B874106}"/>
                  </a:ext>
                </a:extLst>
              </p:cNvPr>
              <p:cNvSpPr txBox="1"/>
              <p:nvPr/>
            </p:nvSpPr>
            <p:spPr>
              <a:xfrm>
                <a:off x="2742756" y="338180"/>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cxnSp>
            <p:nvCxnSpPr>
              <p:cNvPr id="41" name="Straight Connector 40">
                <a:extLst>
                  <a:ext uri="{FF2B5EF4-FFF2-40B4-BE49-F238E27FC236}">
                    <a16:creationId xmlns:a16="http://schemas.microsoft.com/office/drawing/2014/main" id="{78760730-EEFB-4DAD-A6E2-FDC5977252D6}"/>
                  </a:ext>
                </a:extLst>
              </p:cNvPr>
              <p:cNvCxnSpPr>
                <a:cxnSpLocks/>
              </p:cNvCxnSpPr>
              <p:nvPr/>
            </p:nvCxnSpPr>
            <p:spPr>
              <a:xfrm>
                <a:off x="2672109" y="660731"/>
                <a:ext cx="1089864" cy="0"/>
              </a:xfrm>
              <a:prstGeom prst="line">
                <a:avLst/>
              </a:prstGeom>
            </p:spPr>
            <p:style>
              <a:lnRef idx="1">
                <a:schemeClr val="dk1"/>
              </a:lnRef>
              <a:fillRef idx="0">
                <a:schemeClr val="dk1"/>
              </a:fillRef>
              <a:effectRef idx="0">
                <a:schemeClr val="dk1"/>
              </a:effectRef>
              <a:fontRef idx="minor">
                <a:schemeClr val="tx1"/>
              </a:fontRef>
            </p:style>
          </p:cxnSp>
        </p:grpSp>
        <p:grpSp>
          <p:nvGrpSpPr>
            <p:cNvPr id="98" name="Group 97">
              <a:extLst>
                <a:ext uri="{FF2B5EF4-FFF2-40B4-BE49-F238E27FC236}">
                  <a16:creationId xmlns:a16="http://schemas.microsoft.com/office/drawing/2014/main" id="{2654E40B-9225-4587-BEE7-6BE651FACEBC}"/>
                </a:ext>
              </a:extLst>
            </p:cNvPr>
            <p:cNvGrpSpPr/>
            <p:nvPr/>
          </p:nvGrpSpPr>
          <p:grpSpPr>
            <a:xfrm>
              <a:off x="2249686" y="773744"/>
              <a:ext cx="572209" cy="894459"/>
              <a:chOff x="537629" y="4659458"/>
              <a:chExt cx="572209" cy="894459"/>
            </a:xfrm>
          </p:grpSpPr>
          <p:sp>
            <p:nvSpPr>
              <p:cNvPr id="103" name="TextBox 102">
                <a:extLst>
                  <a:ext uri="{FF2B5EF4-FFF2-40B4-BE49-F238E27FC236}">
                    <a16:creationId xmlns:a16="http://schemas.microsoft.com/office/drawing/2014/main" id="{30D80B2C-3A33-447A-A6F8-519A1664B2DB}"/>
                  </a:ext>
                </a:extLst>
              </p:cNvPr>
              <p:cNvSpPr txBox="1"/>
              <p:nvPr/>
            </p:nvSpPr>
            <p:spPr>
              <a:xfrm rot="16200000">
                <a:off x="221204" y="4975883"/>
                <a:ext cx="894459" cy="261610"/>
              </a:xfrm>
              <a:prstGeom prst="rect">
                <a:avLst/>
              </a:prstGeom>
              <a:noFill/>
            </p:spPr>
            <p:txBody>
              <a:bodyPr wrap="square" rtlCol="0">
                <a:spAutoFit/>
              </a:bodyPr>
              <a:lstStyle/>
              <a:p>
                <a:r>
                  <a:rPr lang="pt-PT" sz="1100" dirty="0" err="1">
                    <a:latin typeface="Arial" panose="020B0604020202020204" pitchFamily="34" charset="0"/>
                    <a:cs typeface="Arial" panose="020B0604020202020204" pitchFamily="34" charset="0"/>
                  </a:rPr>
                  <a:t>siControl</a:t>
                </a:r>
                <a:endParaRPr lang="en-US" sz="1100" dirty="0">
                  <a:latin typeface="Arial" panose="020B0604020202020204" pitchFamily="34" charset="0"/>
                  <a:cs typeface="Arial" panose="020B0604020202020204" pitchFamily="34" charset="0"/>
                </a:endParaRPr>
              </a:p>
            </p:txBody>
          </p:sp>
          <p:sp>
            <p:nvSpPr>
              <p:cNvPr id="104" name="TextBox 103">
                <a:extLst>
                  <a:ext uri="{FF2B5EF4-FFF2-40B4-BE49-F238E27FC236}">
                    <a16:creationId xmlns:a16="http://schemas.microsoft.com/office/drawing/2014/main" id="{DCD8CC09-5C4C-47B4-83A1-78CFB0263FF9}"/>
                  </a:ext>
                </a:extLst>
              </p:cNvPr>
              <p:cNvSpPr txBox="1"/>
              <p:nvPr/>
            </p:nvSpPr>
            <p:spPr>
              <a:xfrm rot="16200000">
                <a:off x="531803" y="4975883"/>
                <a:ext cx="894459" cy="261610"/>
              </a:xfrm>
              <a:prstGeom prst="rect">
                <a:avLst/>
              </a:prstGeom>
              <a:noFill/>
            </p:spPr>
            <p:txBody>
              <a:bodyPr wrap="square" rtlCol="0">
                <a:spAutoFit/>
              </a:bodyPr>
              <a:lstStyle/>
              <a:p>
                <a:r>
                  <a:rPr lang="pt-PT" sz="1100" dirty="0">
                    <a:latin typeface="Arial" panose="020B0604020202020204" pitchFamily="34" charset="0"/>
                    <a:cs typeface="Arial" panose="020B0604020202020204" pitchFamily="34" charset="0"/>
                  </a:rPr>
                  <a:t>siKRAS</a:t>
                </a:r>
                <a:endParaRPr lang="en-US" sz="1100" dirty="0">
                  <a:latin typeface="Arial" panose="020B0604020202020204" pitchFamily="34" charset="0"/>
                  <a:cs typeface="Arial" panose="020B0604020202020204" pitchFamily="34" charset="0"/>
                </a:endParaRPr>
              </a:p>
            </p:txBody>
          </p:sp>
        </p:grpSp>
        <p:grpSp>
          <p:nvGrpSpPr>
            <p:cNvPr id="3" name="Group 2">
              <a:extLst>
                <a:ext uri="{FF2B5EF4-FFF2-40B4-BE49-F238E27FC236}">
                  <a16:creationId xmlns:a16="http://schemas.microsoft.com/office/drawing/2014/main" id="{E7C6A3D2-C42A-45E8-95BA-9BF599FBC94D}"/>
                </a:ext>
              </a:extLst>
            </p:cNvPr>
            <p:cNvGrpSpPr/>
            <p:nvPr/>
          </p:nvGrpSpPr>
          <p:grpSpPr>
            <a:xfrm>
              <a:off x="2199856" y="1679918"/>
              <a:ext cx="1748451" cy="1019945"/>
              <a:chOff x="3142831" y="1731054"/>
              <a:chExt cx="1748451" cy="1019945"/>
            </a:xfrm>
          </p:grpSpPr>
          <p:pic>
            <p:nvPicPr>
              <p:cNvPr id="94" name="Imagem 1">
                <a:extLst>
                  <a:ext uri="{FF2B5EF4-FFF2-40B4-BE49-F238E27FC236}">
                    <a16:creationId xmlns:a16="http://schemas.microsoft.com/office/drawing/2014/main" id="{00000000-0008-0000-0400-000002000000}"/>
                  </a:ext>
                </a:extLst>
              </p:cNvPr>
              <p:cNvPicPr>
                <a:picLocks noChangeAspect="1"/>
              </p:cNvPicPr>
              <p:nvPr/>
            </p:nvPicPr>
            <p:blipFill rotWithShape="1">
              <a:blip r:embed="rId17"/>
              <a:srcRect l="24263" t="7078" r="49174" b="-20295"/>
              <a:stretch/>
            </p:blipFill>
            <p:spPr>
              <a:xfrm>
                <a:off x="3151652" y="2454580"/>
                <a:ext cx="701130" cy="296419"/>
              </a:xfrm>
              <a:prstGeom prst="rect">
                <a:avLst/>
              </a:prstGeom>
              <a:ln>
                <a:solidFill>
                  <a:schemeClr val="tx1"/>
                </a:solidFill>
              </a:ln>
            </p:spPr>
          </p:pic>
          <p:pic>
            <p:nvPicPr>
              <p:cNvPr id="95" name="Imagem 3">
                <a:extLst>
                  <a:ext uri="{FF2B5EF4-FFF2-40B4-BE49-F238E27FC236}">
                    <a16:creationId xmlns:a16="http://schemas.microsoft.com/office/drawing/2014/main" id="{00000000-0008-0000-0400-000004000000}"/>
                  </a:ext>
                </a:extLst>
              </p:cNvPr>
              <p:cNvPicPr>
                <a:picLocks noChangeAspect="1"/>
              </p:cNvPicPr>
              <p:nvPr/>
            </p:nvPicPr>
            <p:blipFill rotWithShape="1">
              <a:blip r:embed="rId18"/>
              <a:srcRect l="25067" t="-3373" r="49450" b="-4377"/>
              <a:stretch/>
            </p:blipFill>
            <p:spPr>
              <a:xfrm>
                <a:off x="3142831" y="1754798"/>
                <a:ext cx="719476" cy="368549"/>
              </a:xfrm>
              <a:prstGeom prst="rect">
                <a:avLst/>
              </a:prstGeom>
              <a:ln>
                <a:solidFill>
                  <a:schemeClr val="tx1"/>
                </a:solidFill>
              </a:ln>
            </p:spPr>
          </p:pic>
          <p:pic>
            <p:nvPicPr>
              <p:cNvPr id="96" name="Imagem 5">
                <a:extLst>
                  <a:ext uri="{FF2B5EF4-FFF2-40B4-BE49-F238E27FC236}">
                    <a16:creationId xmlns:a16="http://schemas.microsoft.com/office/drawing/2014/main" id="{00000000-0008-0000-0400-000006000000}"/>
                  </a:ext>
                </a:extLst>
              </p:cNvPr>
              <p:cNvPicPr>
                <a:picLocks noChangeAspect="1"/>
              </p:cNvPicPr>
              <p:nvPr/>
            </p:nvPicPr>
            <p:blipFill rotWithShape="1">
              <a:blip r:embed="rId19"/>
              <a:srcRect l="24285" t="5622" r="48797" b="19076"/>
              <a:stretch/>
            </p:blipFill>
            <p:spPr>
              <a:xfrm>
                <a:off x="3153304" y="2185114"/>
                <a:ext cx="701130" cy="182744"/>
              </a:xfrm>
              <a:prstGeom prst="rect">
                <a:avLst/>
              </a:prstGeom>
              <a:ln>
                <a:solidFill>
                  <a:schemeClr val="tx1"/>
                </a:solidFill>
              </a:ln>
            </p:spPr>
          </p:pic>
          <p:sp>
            <p:nvSpPr>
              <p:cNvPr id="107" name="CaixaDeTexto 11">
                <a:extLst>
                  <a:ext uri="{FF2B5EF4-FFF2-40B4-BE49-F238E27FC236}">
                    <a16:creationId xmlns:a16="http://schemas.microsoft.com/office/drawing/2014/main" id="{0BCE3353-C9CD-4446-8097-5DA5A5DD2377}"/>
                  </a:ext>
                </a:extLst>
              </p:cNvPr>
              <p:cNvSpPr txBox="1"/>
              <p:nvPr/>
            </p:nvSpPr>
            <p:spPr>
              <a:xfrm>
                <a:off x="3815406" y="1731054"/>
                <a:ext cx="1075876" cy="307777"/>
              </a:xfrm>
              <a:prstGeom prst="rect">
                <a:avLst/>
              </a:prstGeom>
              <a:noFill/>
            </p:spPr>
            <p:txBody>
              <a:bodyPr wrap="square" rtlCol="0">
                <a:spAutoFit/>
              </a:bodyPr>
              <a:lstStyle/>
              <a:p>
                <a:r>
                  <a:rPr lang="en-US" sz="1400" dirty="0"/>
                  <a:t>Histone H3</a:t>
                </a:r>
              </a:p>
            </p:txBody>
          </p:sp>
          <p:sp>
            <p:nvSpPr>
              <p:cNvPr id="108" name="CaixaDeTexto 11">
                <a:extLst>
                  <a:ext uri="{FF2B5EF4-FFF2-40B4-BE49-F238E27FC236}">
                    <a16:creationId xmlns:a16="http://schemas.microsoft.com/office/drawing/2014/main" id="{4F9D5AF4-3B62-4802-80D3-070751229E96}"/>
                  </a:ext>
                </a:extLst>
              </p:cNvPr>
              <p:cNvSpPr txBox="1"/>
              <p:nvPr/>
            </p:nvSpPr>
            <p:spPr>
              <a:xfrm>
                <a:off x="3815406" y="2440844"/>
                <a:ext cx="798490" cy="307777"/>
              </a:xfrm>
              <a:prstGeom prst="rect">
                <a:avLst/>
              </a:prstGeom>
              <a:noFill/>
            </p:spPr>
            <p:txBody>
              <a:bodyPr wrap="square" rtlCol="0">
                <a:spAutoFit/>
              </a:bodyPr>
              <a:lstStyle/>
              <a:p>
                <a:r>
                  <a:rPr lang="en-US" sz="1400" dirty="0"/>
                  <a:t>GAPDH</a:t>
                </a:r>
              </a:p>
            </p:txBody>
          </p:sp>
          <p:sp>
            <p:nvSpPr>
              <p:cNvPr id="109" name="CaixaDeTexto 11">
                <a:extLst>
                  <a:ext uri="{FF2B5EF4-FFF2-40B4-BE49-F238E27FC236}">
                    <a16:creationId xmlns:a16="http://schemas.microsoft.com/office/drawing/2014/main" id="{A8C8FE8B-3868-4EAA-BF32-97AE787E7B5A}"/>
                  </a:ext>
                </a:extLst>
              </p:cNvPr>
              <p:cNvSpPr txBox="1"/>
              <p:nvPr/>
            </p:nvSpPr>
            <p:spPr>
              <a:xfrm>
                <a:off x="3828467" y="2092817"/>
                <a:ext cx="658794" cy="307777"/>
              </a:xfrm>
              <a:prstGeom prst="rect">
                <a:avLst/>
              </a:prstGeom>
              <a:noFill/>
            </p:spPr>
            <p:txBody>
              <a:bodyPr wrap="square" rtlCol="0">
                <a:spAutoFit/>
              </a:bodyPr>
              <a:lstStyle/>
              <a:p>
                <a:r>
                  <a:rPr lang="en-US" sz="1400" dirty="0"/>
                  <a:t>H2AFY</a:t>
                </a:r>
              </a:p>
            </p:txBody>
          </p:sp>
        </p:grpSp>
      </p:grpSp>
      <p:sp>
        <p:nvSpPr>
          <p:cNvPr id="110" name="TextBox 109">
            <a:extLst>
              <a:ext uri="{FF2B5EF4-FFF2-40B4-BE49-F238E27FC236}">
                <a16:creationId xmlns:a16="http://schemas.microsoft.com/office/drawing/2014/main" id="{F6BE9709-2B34-4363-9BC1-96539F0BD833}"/>
              </a:ext>
            </a:extLst>
          </p:cNvPr>
          <p:cNvSpPr txBox="1"/>
          <p:nvPr/>
        </p:nvSpPr>
        <p:spPr>
          <a:xfrm>
            <a:off x="-45576" y="-47508"/>
            <a:ext cx="1042465" cy="369332"/>
          </a:xfrm>
          <a:prstGeom prst="rect">
            <a:avLst/>
          </a:prstGeom>
          <a:noFill/>
        </p:spPr>
        <p:txBody>
          <a:bodyPr wrap="none" rtlCol="0">
            <a:spAutoFit/>
          </a:bodyPr>
          <a:lstStyle/>
          <a:p>
            <a:r>
              <a:rPr lang="pt-PT" dirty="0"/>
              <a:t>Figure S6</a:t>
            </a:r>
            <a:endParaRPr lang="en-US" dirty="0"/>
          </a:p>
        </p:txBody>
      </p:sp>
      <p:sp>
        <p:nvSpPr>
          <p:cNvPr id="111" name="CaixaDeTexto 38">
            <a:extLst>
              <a:ext uri="{FF2B5EF4-FFF2-40B4-BE49-F238E27FC236}">
                <a16:creationId xmlns:a16="http://schemas.microsoft.com/office/drawing/2014/main" id="{E90E2E73-7D6C-4AD9-9AC8-151A81351E47}"/>
              </a:ext>
            </a:extLst>
          </p:cNvPr>
          <p:cNvSpPr txBox="1"/>
          <p:nvPr/>
        </p:nvSpPr>
        <p:spPr>
          <a:xfrm>
            <a:off x="-4838" y="9194747"/>
            <a:ext cx="6858000" cy="646331"/>
          </a:xfrm>
          <a:prstGeom prst="rect">
            <a:avLst/>
          </a:prstGeom>
          <a:noFill/>
        </p:spPr>
        <p:txBody>
          <a:bodyPr wrap="square" rtlCol="0">
            <a:spAutoFit/>
          </a:bodyPr>
          <a:lstStyle/>
          <a:p>
            <a:pPr algn="just"/>
            <a:r>
              <a:rPr lang="en-US" sz="900" dirty="0">
                <a:latin typeface="Arial" panose="020B0604020202020204" pitchFamily="34" charset="0"/>
                <a:cs typeface="Arial" panose="020B0604020202020204" pitchFamily="34" charset="0"/>
              </a:rPr>
              <a:t>Figure S6. Validation of proteomic data.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Representative western blotting of proteins identified in the proteomics data. GAPDH was used as loading control.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Densitometry of western blots was performed on at least three separate experiments. Data is expressed as mean ± SEM. Graphs represent the fold change relative to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condition. Paired t-test or its non-parametric equivalent was used to compare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with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condition; *P≤0.05, **P ≤0.01.</a:t>
            </a:r>
          </a:p>
        </p:txBody>
      </p:sp>
      <p:sp>
        <p:nvSpPr>
          <p:cNvPr id="112" name="CaixaDeTexto 68">
            <a:extLst>
              <a:ext uri="{FF2B5EF4-FFF2-40B4-BE49-F238E27FC236}">
                <a16:creationId xmlns:a16="http://schemas.microsoft.com/office/drawing/2014/main" id="{2FFA46C6-C541-4FAA-A78E-C97952ADAF1D}"/>
              </a:ext>
            </a:extLst>
          </p:cNvPr>
          <p:cNvSpPr txBox="1"/>
          <p:nvPr/>
        </p:nvSpPr>
        <p:spPr>
          <a:xfrm>
            <a:off x="-14599" y="5522785"/>
            <a:ext cx="336884" cy="369332"/>
          </a:xfrm>
          <a:prstGeom prst="rect">
            <a:avLst/>
          </a:prstGeom>
          <a:noFill/>
        </p:spPr>
        <p:txBody>
          <a:bodyPr wrap="square" rtlCol="0">
            <a:spAutoFit/>
          </a:bodyPr>
          <a:lstStyle/>
          <a:p>
            <a:r>
              <a:rPr lang="pt-PT" b="1" dirty="0"/>
              <a:t>B</a:t>
            </a:r>
            <a:endParaRPr lang="en-US" b="1" dirty="0"/>
          </a:p>
        </p:txBody>
      </p:sp>
      <p:sp>
        <p:nvSpPr>
          <p:cNvPr id="113" name="CaixaDeTexto 68">
            <a:extLst>
              <a:ext uri="{FF2B5EF4-FFF2-40B4-BE49-F238E27FC236}">
                <a16:creationId xmlns:a16="http://schemas.microsoft.com/office/drawing/2014/main" id="{E5E76E27-26E4-4BF9-8293-C2ADD3E5A1C7}"/>
              </a:ext>
            </a:extLst>
          </p:cNvPr>
          <p:cNvSpPr txBox="1"/>
          <p:nvPr/>
        </p:nvSpPr>
        <p:spPr>
          <a:xfrm>
            <a:off x="-14599" y="369884"/>
            <a:ext cx="336884" cy="369332"/>
          </a:xfrm>
          <a:prstGeom prst="rect">
            <a:avLst/>
          </a:prstGeom>
          <a:noFill/>
        </p:spPr>
        <p:txBody>
          <a:bodyPr wrap="square" rtlCol="0">
            <a:spAutoFit/>
          </a:bodyPr>
          <a:lstStyle/>
          <a:p>
            <a:r>
              <a:rPr lang="pt-PT" b="1" dirty="0"/>
              <a:t>A</a:t>
            </a:r>
            <a:endParaRPr lang="en-US" b="1" dirty="0"/>
          </a:p>
        </p:txBody>
      </p:sp>
      <p:grpSp>
        <p:nvGrpSpPr>
          <p:cNvPr id="14" name="Group 13">
            <a:extLst>
              <a:ext uri="{FF2B5EF4-FFF2-40B4-BE49-F238E27FC236}">
                <a16:creationId xmlns:a16="http://schemas.microsoft.com/office/drawing/2014/main" id="{6444F5F7-A663-89E5-0C96-F619B62FB3FE}"/>
              </a:ext>
            </a:extLst>
          </p:cNvPr>
          <p:cNvGrpSpPr/>
          <p:nvPr/>
        </p:nvGrpSpPr>
        <p:grpSpPr>
          <a:xfrm>
            <a:off x="141464" y="5680320"/>
            <a:ext cx="2135775" cy="3451960"/>
            <a:chOff x="216222" y="5680320"/>
            <a:chExt cx="2135775" cy="3451960"/>
          </a:xfrm>
        </p:grpSpPr>
        <p:pic>
          <p:nvPicPr>
            <p:cNvPr id="23" name="Picture 22">
              <a:extLst>
                <a:ext uri="{FF2B5EF4-FFF2-40B4-BE49-F238E27FC236}">
                  <a16:creationId xmlns:a16="http://schemas.microsoft.com/office/drawing/2014/main" id="{0CA7C4FB-3C1E-4688-A409-BC2A0EFC3A3C}"/>
                </a:ext>
              </a:extLst>
            </p:cNvPr>
            <p:cNvPicPr>
              <a:picLocks noChangeAspect="1"/>
            </p:cNvPicPr>
            <p:nvPr/>
          </p:nvPicPr>
          <p:blipFill>
            <a:blip r:embed="rId20"/>
            <a:stretch>
              <a:fillRect/>
            </a:stretch>
          </p:blipFill>
          <p:spPr>
            <a:xfrm>
              <a:off x="223494" y="7059962"/>
              <a:ext cx="1080000" cy="1034043"/>
            </a:xfrm>
            <a:prstGeom prst="rect">
              <a:avLst/>
            </a:prstGeom>
          </p:spPr>
        </p:pic>
        <p:pic>
          <p:nvPicPr>
            <p:cNvPr id="25" name="Picture 24">
              <a:extLst>
                <a:ext uri="{FF2B5EF4-FFF2-40B4-BE49-F238E27FC236}">
                  <a16:creationId xmlns:a16="http://schemas.microsoft.com/office/drawing/2014/main" id="{B9BB3242-7EDD-4C73-8C8B-95F6B3BD62D5}"/>
                </a:ext>
              </a:extLst>
            </p:cNvPr>
            <p:cNvPicPr>
              <a:picLocks noChangeAspect="1"/>
            </p:cNvPicPr>
            <p:nvPr/>
          </p:nvPicPr>
          <p:blipFill>
            <a:blip r:embed="rId21"/>
            <a:stretch>
              <a:fillRect/>
            </a:stretch>
          </p:blipFill>
          <p:spPr>
            <a:xfrm>
              <a:off x="216222" y="6026504"/>
              <a:ext cx="1080000" cy="1045067"/>
            </a:xfrm>
            <a:prstGeom prst="rect">
              <a:avLst/>
            </a:prstGeom>
          </p:spPr>
        </p:pic>
        <p:pic>
          <p:nvPicPr>
            <p:cNvPr id="30" name="Picture 29">
              <a:extLst>
                <a:ext uri="{FF2B5EF4-FFF2-40B4-BE49-F238E27FC236}">
                  <a16:creationId xmlns:a16="http://schemas.microsoft.com/office/drawing/2014/main" id="{C5D1FF7C-40D4-4865-9D06-ACD898458441}"/>
                </a:ext>
              </a:extLst>
            </p:cNvPr>
            <p:cNvPicPr>
              <a:picLocks noChangeAspect="1"/>
            </p:cNvPicPr>
            <p:nvPr/>
          </p:nvPicPr>
          <p:blipFill>
            <a:blip r:embed="rId22"/>
            <a:stretch>
              <a:fillRect/>
            </a:stretch>
          </p:blipFill>
          <p:spPr>
            <a:xfrm>
              <a:off x="1271997" y="6044871"/>
              <a:ext cx="1080000" cy="1077000"/>
            </a:xfrm>
            <a:prstGeom prst="rect">
              <a:avLst/>
            </a:prstGeom>
          </p:spPr>
        </p:pic>
        <p:pic>
          <p:nvPicPr>
            <p:cNvPr id="31" name="Picture 30">
              <a:extLst>
                <a:ext uri="{FF2B5EF4-FFF2-40B4-BE49-F238E27FC236}">
                  <a16:creationId xmlns:a16="http://schemas.microsoft.com/office/drawing/2014/main" id="{5B2ABA97-38A6-4424-86B3-657C81BDD7E3}"/>
                </a:ext>
              </a:extLst>
            </p:cNvPr>
            <p:cNvPicPr>
              <a:picLocks noChangeAspect="1"/>
            </p:cNvPicPr>
            <p:nvPr/>
          </p:nvPicPr>
          <p:blipFill>
            <a:blip r:embed="rId23"/>
            <a:stretch>
              <a:fillRect/>
            </a:stretch>
          </p:blipFill>
          <p:spPr>
            <a:xfrm>
              <a:off x="1244264" y="7083900"/>
              <a:ext cx="1080000" cy="1031170"/>
            </a:xfrm>
            <a:prstGeom prst="rect">
              <a:avLst/>
            </a:prstGeom>
          </p:spPr>
        </p:pic>
        <p:pic>
          <p:nvPicPr>
            <p:cNvPr id="32" name="Picture 31">
              <a:extLst>
                <a:ext uri="{FF2B5EF4-FFF2-40B4-BE49-F238E27FC236}">
                  <a16:creationId xmlns:a16="http://schemas.microsoft.com/office/drawing/2014/main" id="{5563D0D7-AF86-41D2-89E4-6030C9B77B3A}"/>
                </a:ext>
              </a:extLst>
            </p:cNvPr>
            <p:cNvPicPr>
              <a:picLocks noChangeAspect="1"/>
            </p:cNvPicPr>
            <p:nvPr/>
          </p:nvPicPr>
          <p:blipFill>
            <a:blip r:embed="rId24"/>
            <a:stretch>
              <a:fillRect/>
            </a:stretch>
          </p:blipFill>
          <p:spPr>
            <a:xfrm>
              <a:off x="216222" y="8025711"/>
              <a:ext cx="1080000" cy="1105851"/>
            </a:xfrm>
            <a:prstGeom prst="rect">
              <a:avLst/>
            </a:prstGeom>
          </p:spPr>
        </p:pic>
        <p:pic>
          <p:nvPicPr>
            <p:cNvPr id="4" name="Picture 3">
              <a:extLst>
                <a:ext uri="{FF2B5EF4-FFF2-40B4-BE49-F238E27FC236}">
                  <a16:creationId xmlns:a16="http://schemas.microsoft.com/office/drawing/2014/main" id="{3B7A5955-69EE-48C8-B037-FD416325EA2E}"/>
                </a:ext>
              </a:extLst>
            </p:cNvPr>
            <p:cNvPicPr>
              <a:picLocks noChangeAspect="1"/>
            </p:cNvPicPr>
            <p:nvPr/>
          </p:nvPicPr>
          <p:blipFill>
            <a:blip r:embed="rId25"/>
            <a:stretch>
              <a:fillRect/>
            </a:stretch>
          </p:blipFill>
          <p:spPr>
            <a:xfrm>
              <a:off x="1216531" y="8099080"/>
              <a:ext cx="1076250" cy="1033200"/>
            </a:xfrm>
            <a:prstGeom prst="rect">
              <a:avLst/>
            </a:prstGeom>
          </p:spPr>
        </p:pic>
        <p:sp>
          <p:nvSpPr>
            <p:cNvPr id="11" name="CaixaDeTexto 16">
              <a:extLst>
                <a:ext uri="{FF2B5EF4-FFF2-40B4-BE49-F238E27FC236}">
                  <a16:creationId xmlns:a16="http://schemas.microsoft.com/office/drawing/2014/main" id="{7A075686-E725-FEFB-29F7-0FD8CF2316B5}"/>
                </a:ext>
              </a:extLst>
            </p:cNvPr>
            <p:cNvSpPr txBox="1"/>
            <p:nvPr/>
          </p:nvSpPr>
          <p:spPr>
            <a:xfrm>
              <a:off x="724667" y="5680320"/>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grpSp>
      <p:grpSp>
        <p:nvGrpSpPr>
          <p:cNvPr id="15" name="Group 14">
            <a:extLst>
              <a:ext uri="{FF2B5EF4-FFF2-40B4-BE49-F238E27FC236}">
                <a16:creationId xmlns:a16="http://schemas.microsoft.com/office/drawing/2014/main" id="{94797B49-3130-37A2-3C7A-5561FA275A7F}"/>
              </a:ext>
            </a:extLst>
          </p:cNvPr>
          <p:cNvGrpSpPr/>
          <p:nvPr/>
        </p:nvGrpSpPr>
        <p:grpSpPr>
          <a:xfrm>
            <a:off x="2418703" y="5682562"/>
            <a:ext cx="1990506" cy="1420437"/>
            <a:chOff x="2344725" y="5682562"/>
            <a:chExt cx="1990506" cy="1420437"/>
          </a:xfrm>
        </p:grpSpPr>
        <p:pic>
          <p:nvPicPr>
            <p:cNvPr id="27" name="Picture 26">
              <a:extLst>
                <a:ext uri="{FF2B5EF4-FFF2-40B4-BE49-F238E27FC236}">
                  <a16:creationId xmlns:a16="http://schemas.microsoft.com/office/drawing/2014/main" id="{D6BB038C-DC01-4910-BD4D-B0680C3DF071}"/>
                </a:ext>
              </a:extLst>
            </p:cNvPr>
            <p:cNvPicPr>
              <a:picLocks noChangeAspect="1"/>
            </p:cNvPicPr>
            <p:nvPr/>
          </p:nvPicPr>
          <p:blipFill>
            <a:blip r:embed="rId26"/>
            <a:stretch>
              <a:fillRect/>
            </a:stretch>
          </p:blipFill>
          <p:spPr>
            <a:xfrm>
              <a:off x="2344725" y="6040480"/>
              <a:ext cx="1080000" cy="1056458"/>
            </a:xfrm>
            <a:prstGeom prst="rect">
              <a:avLst/>
            </a:prstGeom>
          </p:spPr>
        </p:pic>
        <p:pic>
          <p:nvPicPr>
            <p:cNvPr id="29" name="Picture 28">
              <a:extLst>
                <a:ext uri="{FF2B5EF4-FFF2-40B4-BE49-F238E27FC236}">
                  <a16:creationId xmlns:a16="http://schemas.microsoft.com/office/drawing/2014/main" id="{E3D9F316-26F6-481B-AC95-FF83E920BB6D}"/>
                </a:ext>
              </a:extLst>
            </p:cNvPr>
            <p:cNvPicPr>
              <a:picLocks noChangeAspect="1"/>
            </p:cNvPicPr>
            <p:nvPr/>
          </p:nvPicPr>
          <p:blipFill>
            <a:blip r:embed="rId27"/>
            <a:stretch>
              <a:fillRect/>
            </a:stretch>
          </p:blipFill>
          <p:spPr>
            <a:xfrm>
              <a:off x="3255231" y="6025999"/>
              <a:ext cx="1080000" cy="1077000"/>
            </a:xfrm>
            <a:prstGeom prst="rect">
              <a:avLst/>
            </a:prstGeom>
          </p:spPr>
        </p:pic>
        <p:sp>
          <p:nvSpPr>
            <p:cNvPr id="12" name="CaixaDeTexto 16">
              <a:extLst>
                <a:ext uri="{FF2B5EF4-FFF2-40B4-BE49-F238E27FC236}">
                  <a16:creationId xmlns:a16="http://schemas.microsoft.com/office/drawing/2014/main" id="{6396CE31-C1AB-6E64-AC16-3566ACEBBD79}"/>
                </a:ext>
              </a:extLst>
            </p:cNvPr>
            <p:cNvSpPr txBox="1"/>
            <p:nvPr/>
          </p:nvSpPr>
          <p:spPr>
            <a:xfrm>
              <a:off x="2763367" y="5682562"/>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grpSp>
      <p:grpSp>
        <p:nvGrpSpPr>
          <p:cNvPr id="16" name="Group 15">
            <a:extLst>
              <a:ext uri="{FF2B5EF4-FFF2-40B4-BE49-F238E27FC236}">
                <a16:creationId xmlns:a16="http://schemas.microsoft.com/office/drawing/2014/main" id="{0E479251-754A-702D-BBB5-D9B58DC88C10}"/>
              </a:ext>
            </a:extLst>
          </p:cNvPr>
          <p:cNvGrpSpPr/>
          <p:nvPr/>
        </p:nvGrpSpPr>
        <p:grpSpPr>
          <a:xfrm>
            <a:off x="4550673" y="5679944"/>
            <a:ext cx="2165862" cy="2441257"/>
            <a:chOff x="4341771" y="5679944"/>
            <a:chExt cx="2165862" cy="2441257"/>
          </a:xfrm>
        </p:grpSpPr>
        <p:pic>
          <p:nvPicPr>
            <p:cNvPr id="33" name="Picture 32">
              <a:extLst>
                <a:ext uri="{FF2B5EF4-FFF2-40B4-BE49-F238E27FC236}">
                  <a16:creationId xmlns:a16="http://schemas.microsoft.com/office/drawing/2014/main" id="{A6387DDE-DCEF-4AA9-8E0A-E328A841812B}"/>
                </a:ext>
              </a:extLst>
            </p:cNvPr>
            <p:cNvPicPr>
              <a:picLocks noChangeAspect="1"/>
            </p:cNvPicPr>
            <p:nvPr/>
          </p:nvPicPr>
          <p:blipFill>
            <a:blip r:embed="rId28"/>
            <a:stretch>
              <a:fillRect/>
            </a:stretch>
          </p:blipFill>
          <p:spPr>
            <a:xfrm>
              <a:off x="4341771" y="6030955"/>
              <a:ext cx="1080000" cy="1031170"/>
            </a:xfrm>
            <a:prstGeom prst="rect">
              <a:avLst/>
            </a:prstGeom>
          </p:spPr>
        </p:pic>
        <p:pic>
          <p:nvPicPr>
            <p:cNvPr id="34" name="Picture 33">
              <a:extLst>
                <a:ext uri="{FF2B5EF4-FFF2-40B4-BE49-F238E27FC236}">
                  <a16:creationId xmlns:a16="http://schemas.microsoft.com/office/drawing/2014/main" id="{21EBA583-1673-44B4-AF93-72D498EFB80F}"/>
                </a:ext>
              </a:extLst>
            </p:cNvPr>
            <p:cNvPicPr>
              <a:picLocks noChangeAspect="1"/>
            </p:cNvPicPr>
            <p:nvPr/>
          </p:nvPicPr>
          <p:blipFill>
            <a:blip r:embed="rId29"/>
            <a:stretch>
              <a:fillRect/>
            </a:stretch>
          </p:blipFill>
          <p:spPr>
            <a:xfrm>
              <a:off x="5421771" y="6025999"/>
              <a:ext cx="1080000" cy="1031170"/>
            </a:xfrm>
            <a:prstGeom prst="rect">
              <a:avLst/>
            </a:prstGeom>
          </p:spPr>
        </p:pic>
        <p:pic>
          <p:nvPicPr>
            <p:cNvPr id="35" name="Picture 34">
              <a:extLst>
                <a:ext uri="{FF2B5EF4-FFF2-40B4-BE49-F238E27FC236}">
                  <a16:creationId xmlns:a16="http://schemas.microsoft.com/office/drawing/2014/main" id="{26F23602-0E4B-4C0B-9619-37E2CC0FB219}"/>
                </a:ext>
              </a:extLst>
            </p:cNvPr>
            <p:cNvPicPr>
              <a:picLocks noChangeAspect="1"/>
            </p:cNvPicPr>
            <p:nvPr/>
          </p:nvPicPr>
          <p:blipFill>
            <a:blip r:embed="rId30"/>
            <a:stretch>
              <a:fillRect/>
            </a:stretch>
          </p:blipFill>
          <p:spPr>
            <a:xfrm>
              <a:off x="4341771" y="7090031"/>
              <a:ext cx="1080000" cy="1031170"/>
            </a:xfrm>
            <a:prstGeom prst="rect">
              <a:avLst/>
            </a:prstGeom>
          </p:spPr>
        </p:pic>
        <p:pic>
          <p:nvPicPr>
            <p:cNvPr id="36" name="Picture 35">
              <a:extLst>
                <a:ext uri="{FF2B5EF4-FFF2-40B4-BE49-F238E27FC236}">
                  <a16:creationId xmlns:a16="http://schemas.microsoft.com/office/drawing/2014/main" id="{9CBA6F50-859C-40FC-8328-86717D72D7C0}"/>
                </a:ext>
              </a:extLst>
            </p:cNvPr>
            <p:cNvPicPr>
              <a:picLocks noChangeAspect="1"/>
            </p:cNvPicPr>
            <p:nvPr/>
          </p:nvPicPr>
          <p:blipFill>
            <a:blip r:embed="rId31"/>
            <a:stretch>
              <a:fillRect/>
            </a:stretch>
          </p:blipFill>
          <p:spPr>
            <a:xfrm>
              <a:off x="5427633" y="7073928"/>
              <a:ext cx="1080000" cy="1031170"/>
            </a:xfrm>
            <a:prstGeom prst="rect">
              <a:avLst/>
            </a:prstGeom>
          </p:spPr>
        </p:pic>
        <p:sp>
          <p:nvSpPr>
            <p:cNvPr id="13" name="CaixaDeTexto 16">
              <a:extLst>
                <a:ext uri="{FF2B5EF4-FFF2-40B4-BE49-F238E27FC236}">
                  <a16:creationId xmlns:a16="http://schemas.microsoft.com/office/drawing/2014/main" id="{914E4B12-83A9-561A-862E-86E62AFB4A36}"/>
                </a:ext>
              </a:extLst>
            </p:cNvPr>
            <p:cNvSpPr txBox="1"/>
            <p:nvPr/>
          </p:nvSpPr>
          <p:spPr>
            <a:xfrm>
              <a:off x="4861176" y="5679944"/>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grpSp>
    </p:spTree>
    <p:extLst>
      <p:ext uri="{BB962C8B-B14F-4D97-AF65-F5344CB8AC3E}">
        <p14:creationId xmlns:p14="http://schemas.microsoft.com/office/powerpoint/2010/main" val="1007538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F536CE-D19D-484D-8AC9-7950E89D6B3F}"/>
              </a:ext>
            </a:extLst>
          </p:cNvPr>
          <p:cNvSpPr txBox="1"/>
          <p:nvPr/>
        </p:nvSpPr>
        <p:spPr>
          <a:xfrm>
            <a:off x="-98213" y="-81524"/>
            <a:ext cx="1042465" cy="369332"/>
          </a:xfrm>
          <a:prstGeom prst="rect">
            <a:avLst/>
          </a:prstGeom>
          <a:noFill/>
        </p:spPr>
        <p:txBody>
          <a:bodyPr wrap="none" rtlCol="0">
            <a:spAutoFit/>
          </a:bodyPr>
          <a:lstStyle/>
          <a:p>
            <a:r>
              <a:rPr lang="pt-PT" dirty="0"/>
              <a:t>Figure S7</a:t>
            </a:r>
            <a:endParaRPr lang="en-US" dirty="0"/>
          </a:p>
        </p:txBody>
      </p:sp>
      <p:pic>
        <p:nvPicPr>
          <p:cNvPr id="8" name="Imagem 20">
            <a:extLst>
              <a:ext uri="{FF2B5EF4-FFF2-40B4-BE49-F238E27FC236}">
                <a16:creationId xmlns:a16="http://schemas.microsoft.com/office/drawing/2014/main" id="{32D0BFAD-F969-478C-A794-0B46832A82A9}"/>
              </a:ext>
            </a:extLst>
          </p:cNvPr>
          <p:cNvPicPr>
            <a:picLocks noChangeAspect="1"/>
          </p:cNvPicPr>
          <p:nvPr/>
        </p:nvPicPr>
        <p:blipFill rotWithShape="1">
          <a:blip r:embed="rId2">
            <a:extLst>
              <a:ext uri="{28A0092B-C50C-407E-A947-70E740481C1C}">
                <a14:useLocalDpi xmlns:a14="http://schemas.microsoft.com/office/drawing/2010/main" val="0"/>
              </a:ext>
            </a:extLst>
          </a:blip>
          <a:srcRect l="9685" r="7186"/>
          <a:stretch/>
        </p:blipFill>
        <p:spPr>
          <a:xfrm>
            <a:off x="336884" y="654315"/>
            <a:ext cx="2495805" cy="1986162"/>
          </a:xfrm>
          <a:prstGeom prst="rect">
            <a:avLst/>
          </a:prstGeom>
        </p:spPr>
      </p:pic>
      <p:sp>
        <p:nvSpPr>
          <p:cNvPr id="9" name="CaixaDeTexto 13">
            <a:extLst>
              <a:ext uri="{FF2B5EF4-FFF2-40B4-BE49-F238E27FC236}">
                <a16:creationId xmlns:a16="http://schemas.microsoft.com/office/drawing/2014/main" id="{E73464EE-8D90-4B34-AC19-A085A24F7389}"/>
              </a:ext>
            </a:extLst>
          </p:cNvPr>
          <p:cNvSpPr txBox="1"/>
          <p:nvPr/>
        </p:nvSpPr>
        <p:spPr>
          <a:xfrm>
            <a:off x="-33658" y="187442"/>
            <a:ext cx="336884" cy="369332"/>
          </a:xfrm>
          <a:prstGeom prst="rect">
            <a:avLst/>
          </a:prstGeom>
          <a:noFill/>
        </p:spPr>
        <p:txBody>
          <a:bodyPr wrap="square" rtlCol="0">
            <a:spAutoFit/>
          </a:bodyPr>
          <a:lstStyle/>
          <a:p>
            <a:r>
              <a:rPr lang="en-US" b="1" dirty="0"/>
              <a:t>A</a:t>
            </a:r>
          </a:p>
        </p:txBody>
      </p:sp>
      <p:sp>
        <p:nvSpPr>
          <p:cNvPr id="12" name="CaixaDeTexto 16">
            <a:extLst>
              <a:ext uri="{FF2B5EF4-FFF2-40B4-BE49-F238E27FC236}">
                <a16:creationId xmlns:a16="http://schemas.microsoft.com/office/drawing/2014/main" id="{8DF31BE1-E1E6-43D9-AF9E-FAFB333C4E74}"/>
              </a:ext>
            </a:extLst>
          </p:cNvPr>
          <p:cNvSpPr txBox="1"/>
          <p:nvPr/>
        </p:nvSpPr>
        <p:spPr>
          <a:xfrm>
            <a:off x="0" y="6262265"/>
            <a:ext cx="336884" cy="369332"/>
          </a:xfrm>
          <a:prstGeom prst="rect">
            <a:avLst/>
          </a:prstGeom>
          <a:noFill/>
        </p:spPr>
        <p:txBody>
          <a:bodyPr wrap="square" rtlCol="0">
            <a:spAutoFit/>
          </a:bodyPr>
          <a:lstStyle/>
          <a:p>
            <a:r>
              <a:rPr lang="en-US" b="1" dirty="0"/>
              <a:t>C</a:t>
            </a:r>
          </a:p>
        </p:txBody>
      </p:sp>
      <p:sp>
        <p:nvSpPr>
          <p:cNvPr id="15" name="CaixaDeTexto 30">
            <a:extLst>
              <a:ext uri="{FF2B5EF4-FFF2-40B4-BE49-F238E27FC236}">
                <a16:creationId xmlns:a16="http://schemas.microsoft.com/office/drawing/2014/main" id="{AE05893B-E1A0-4818-BC84-612886D01817}"/>
              </a:ext>
            </a:extLst>
          </p:cNvPr>
          <p:cNvSpPr txBox="1"/>
          <p:nvPr/>
        </p:nvSpPr>
        <p:spPr>
          <a:xfrm>
            <a:off x="-49737" y="2874460"/>
            <a:ext cx="336884" cy="369332"/>
          </a:xfrm>
          <a:prstGeom prst="rect">
            <a:avLst/>
          </a:prstGeom>
          <a:noFill/>
        </p:spPr>
        <p:txBody>
          <a:bodyPr wrap="square" rtlCol="0">
            <a:spAutoFit/>
          </a:bodyPr>
          <a:lstStyle/>
          <a:p>
            <a:r>
              <a:rPr lang="en-US" b="1" dirty="0"/>
              <a:t>B</a:t>
            </a:r>
          </a:p>
        </p:txBody>
      </p:sp>
      <p:pic>
        <p:nvPicPr>
          <p:cNvPr id="18" name="Imagem 22">
            <a:extLst>
              <a:ext uri="{FF2B5EF4-FFF2-40B4-BE49-F238E27FC236}">
                <a16:creationId xmlns:a16="http://schemas.microsoft.com/office/drawing/2014/main" id="{5DC76DAD-731D-4432-A70E-491C0AF9529F}"/>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35387" r="32333"/>
          <a:stretch/>
        </p:blipFill>
        <p:spPr>
          <a:xfrm>
            <a:off x="4211503" y="654315"/>
            <a:ext cx="1414222" cy="1208711"/>
          </a:xfrm>
          <a:prstGeom prst="rect">
            <a:avLst/>
          </a:prstGeom>
        </p:spPr>
      </p:pic>
      <p:pic>
        <p:nvPicPr>
          <p:cNvPr id="19" name="Imagem 34">
            <a:extLst>
              <a:ext uri="{FF2B5EF4-FFF2-40B4-BE49-F238E27FC236}">
                <a16:creationId xmlns:a16="http://schemas.microsoft.com/office/drawing/2014/main" id="{5937432D-8BD5-42A6-8917-7F8ACA2A78D8}"/>
              </a:ext>
            </a:extLst>
          </p:cNvPr>
          <p:cNvPicPr>
            <a:picLocks noChangeAspect="1"/>
          </p:cNvPicPr>
          <p:nvPr/>
        </p:nvPicPr>
        <p:blipFill rotWithShape="1">
          <a:blip r:embed="rId4">
            <a:grayscl/>
            <a:extLst>
              <a:ext uri="{28A0092B-C50C-407E-A947-70E740481C1C}">
                <a14:useLocalDpi xmlns:a14="http://schemas.microsoft.com/office/drawing/2010/main" val="0"/>
              </a:ext>
            </a:extLst>
          </a:blip>
          <a:srcRect l="33524" r="27880"/>
          <a:stretch/>
        </p:blipFill>
        <p:spPr>
          <a:xfrm>
            <a:off x="528686" y="6735624"/>
            <a:ext cx="1953366" cy="1946535"/>
          </a:xfrm>
          <a:prstGeom prst="rect">
            <a:avLst/>
          </a:prstGeom>
        </p:spPr>
      </p:pic>
      <p:pic>
        <p:nvPicPr>
          <p:cNvPr id="20" name="Imagem 35">
            <a:extLst>
              <a:ext uri="{FF2B5EF4-FFF2-40B4-BE49-F238E27FC236}">
                <a16:creationId xmlns:a16="http://schemas.microsoft.com/office/drawing/2014/main" id="{BD052AA7-B05D-4BB3-8555-63CA6AC063FF}"/>
              </a:ext>
            </a:extLst>
          </p:cNvPr>
          <p:cNvPicPr>
            <a:picLocks noChangeAspect="1"/>
          </p:cNvPicPr>
          <p:nvPr/>
        </p:nvPicPr>
        <p:blipFill rotWithShape="1">
          <a:blip r:embed="rId5">
            <a:grayscl/>
            <a:extLst>
              <a:ext uri="{28A0092B-C50C-407E-A947-70E740481C1C}">
                <a14:useLocalDpi xmlns:a14="http://schemas.microsoft.com/office/drawing/2010/main" val="0"/>
              </a:ext>
            </a:extLst>
          </a:blip>
          <a:srcRect l="28070" r="25614"/>
          <a:stretch/>
        </p:blipFill>
        <p:spPr>
          <a:xfrm>
            <a:off x="3859905" y="6735624"/>
            <a:ext cx="2167516" cy="2068740"/>
          </a:xfrm>
          <a:prstGeom prst="rect">
            <a:avLst/>
          </a:prstGeom>
        </p:spPr>
      </p:pic>
      <p:sp>
        <p:nvSpPr>
          <p:cNvPr id="21" name="CaixaDeTexto 36">
            <a:extLst>
              <a:ext uri="{FF2B5EF4-FFF2-40B4-BE49-F238E27FC236}">
                <a16:creationId xmlns:a16="http://schemas.microsoft.com/office/drawing/2014/main" id="{120206D4-217B-4E4E-942A-7F9452006131}"/>
              </a:ext>
            </a:extLst>
          </p:cNvPr>
          <p:cNvSpPr txBox="1"/>
          <p:nvPr/>
        </p:nvSpPr>
        <p:spPr>
          <a:xfrm>
            <a:off x="0" y="8813535"/>
            <a:ext cx="6858000" cy="1061829"/>
          </a:xfrm>
          <a:prstGeom prst="rect">
            <a:avLst/>
          </a:prstGeom>
          <a:noFill/>
        </p:spPr>
        <p:txBody>
          <a:bodyPr wrap="square" rtlCol="0">
            <a:spAutoFit/>
          </a:bodyPr>
          <a:lstStyle/>
          <a:p>
            <a:pPr algn="just"/>
            <a:r>
              <a:rPr lang="en-US" sz="900" dirty="0">
                <a:latin typeface="Arial" panose="020B0604020202020204" pitchFamily="34" charset="0"/>
                <a:cs typeface="Arial" panose="020B0604020202020204" pitchFamily="34" charset="0"/>
              </a:rPr>
              <a:t>Figure S7. Networks of up- or down-regulated proteins in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versus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HCT116, SW480 and LS174T.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String networks of up- and down-regulated proteins identified in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HCT116 cells; red and blue protein networks in the up-regulated proteins represent nucleosome and mRNA splicing clusters, respectively.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String networks of up- and down-regulated proteins identified in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SW480 cells; red network represent nucleosome cluster; the red network of down-regulated proteins represent chromosome a condensation cluster. </a:t>
            </a:r>
            <a:r>
              <a:rPr lang="en-US" sz="900" b="1" dirty="0">
                <a:latin typeface="Arial" panose="020B0604020202020204" pitchFamily="34" charset="0"/>
                <a:cs typeface="Arial" panose="020B0604020202020204" pitchFamily="34" charset="0"/>
              </a:rPr>
              <a:t>C</a:t>
            </a:r>
            <a:r>
              <a:rPr lang="en-US" sz="900" dirty="0">
                <a:latin typeface="Arial" panose="020B0604020202020204" pitchFamily="34" charset="0"/>
                <a:cs typeface="Arial" panose="020B0604020202020204" pitchFamily="34" charset="0"/>
              </a:rPr>
              <a:t> Up- and down-regulated proteins found in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LS174T cells did not form any specific cluster. Up and down-regulated proteins were considered with p-value ≤0.05 and fold-change ≥2. Protein data was uploaded to STRING and networks predicted with high confidence (0.7). </a:t>
            </a:r>
          </a:p>
        </p:txBody>
      </p:sp>
      <p:pic>
        <p:nvPicPr>
          <p:cNvPr id="22" name="Imagem 4">
            <a:extLst>
              <a:ext uri="{FF2B5EF4-FFF2-40B4-BE49-F238E27FC236}">
                <a16:creationId xmlns:a16="http://schemas.microsoft.com/office/drawing/2014/main" id="{C97C42DF-58AA-404B-A04A-76687ECE00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1400" y="3289768"/>
            <a:ext cx="2646948" cy="2913760"/>
          </a:xfrm>
          <a:prstGeom prst="rect">
            <a:avLst/>
          </a:prstGeom>
        </p:spPr>
      </p:pic>
      <p:pic>
        <p:nvPicPr>
          <p:cNvPr id="23" name="Imagem 1">
            <a:extLst>
              <a:ext uri="{FF2B5EF4-FFF2-40B4-BE49-F238E27FC236}">
                <a16:creationId xmlns:a16="http://schemas.microsoft.com/office/drawing/2014/main" id="{7473F480-DC6A-4AC3-A066-9E0029D100AB}"/>
              </a:ext>
            </a:extLst>
          </p:cNvPr>
          <p:cNvPicPr>
            <a:picLocks noChangeAspect="1"/>
          </p:cNvPicPr>
          <p:nvPr/>
        </p:nvPicPr>
        <p:blipFill rotWithShape="1">
          <a:blip r:embed="rId7">
            <a:extLst>
              <a:ext uri="{28A0092B-C50C-407E-A947-70E740481C1C}">
                <a14:useLocalDpi xmlns:a14="http://schemas.microsoft.com/office/drawing/2010/main" val="0"/>
              </a:ext>
            </a:extLst>
          </a:blip>
          <a:srcRect l="21739" r="16246"/>
          <a:stretch/>
        </p:blipFill>
        <p:spPr>
          <a:xfrm>
            <a:off x="257468" y="3287439"/>
            <a:ext cx="2495805" cy="2164813"/>
          </a:xfrm>
          <a:prstGeom prst="rect">
            <a:avLst/>
          </a:prstGeom>
        </p:spPr>
      </p:pic>
      <p:sp>
        <p:nvSpPr>
          <p:cNvPr id="2" name="CaixaDeTexto 23">
            <a:extLst>
              <a:ext uri="{FF2B5EF4-FFF2-40B4-BE49-F238E27FC236}">
                <a16:creationId xmlns:a16="http://schemas.microsoft.com/office/drawing/2014/main" id="{18835578-47F2-30C4-5A7D-157896F73DB6}"/>
              </a:ext>
            </a:extLst>
          </p:cNvPr>
          <p:cNvSpPr txBox="1"/>
          <p:nvPr/>
        </p:nvSpPr>
        <p:spPr>
          <a:xfrm>
            <a:off x="851415" y="351537"/>
            <a:ext cx="1466741" cy="307777"/>
          </a:xfrm>
          <a:prstGeom prst="rect">
            <a:avLst/>
          </a:prstGeom>
          <a:noFill/>
        </p:spPr>
        <p:txBody>
          <a:bodyPr wrap="square" rtlCol="0">
            <a:spAutoFit/>
          </a:bodyPr>
          <a:lstStyle/>
          <a:p>
            <a:pPr algn="ctr"/>
            <a:r>
              <a:rPr lang="en-US" sz="1400" b="1" dirty="0"/>
              <a:t>Up-regulated</a:t>
            </a:r>
          </a:p>
        </p:txBody>
      </p:sp>
      <p:sp>
        <p:nvSpPr>
          <p:cNvPr id="3" name="CaixaDeTexto 23">
            <a:extLst>
              <a:ext uri="{FF2B5EF4-FFF2-40B4-BE49-F238E27FC236}">
                <a16:creationId xmlns:a16="http://schemas.microsoft.com/office/drawing/2014/main" id="{AED37880-07B7-86CF-10BC-8FF8C66FEF51}"/>
              </a:ext>
            </a:extLst>
          </p:cNvPr>
          <p:cNvSpPr txBox="1"/>
          <p:nvPr/>
        </p:nvSpPr>
        <p:spPr>
          <a:xfrm>
            <a:off x="4185243" y="351537"/>
            <a:ext cx="1466741" cy="307777"/>
          </a:xfrm>
          <a:prstGeom prst="rect">
            <a:avLst/>
          </a:prstGeom>
          <a:noFill/>
        </p:spPr>
        <p:txBody>
          <a:bodyPr wrap="square" rtlCol="0">
            <a:spAutoFit/>
          </a:bodyPr>
          <a:lstStyle/>
          <a:p>
            <a:pPr algn="ctr"/>
            <a:r>
              <a:rPr lang="en-US" sz="1400" b="1" dirty="0"/>
              <a:t>Down-regulated</a:t>
            </a:r>
          </a:p>
        </p:txBody>
      </p:sp>
      <p:sp>
        <p:nvSpPr>
          <p:cNvPr id="5" name="CaixaDeTexto 23">
            <a:extLst>
              <a:ext uri="{FF2B5EF4-FFF2-40B4-BE49-F238E27FC236}">
                <a16:creationId xmlns:a16="http://schemas.microsoft.com/office/drawing/2014/main" id="{C2C04C5A-C820-463E-306D-F99183012F11}"/>
              </a:ext>
            </a:extLst>
          </p:cNvPr>
          <p:cNvSpPr txBox="1"/>
          <p:nvPr/>
        </p:nvSpPr>
        <p:spPr>
          <a:xfrm>
            <a:off x="771999" y="3026869"/>
            <a:ext cx="1466741" cy="307777"/>
          </a:xfrm>
          <a:prstGeom prst="rect">
            <a:avLst/>
          </a:prstGeom>
          <a:noFill/>
        </p:spPr>
        <p:txBody>
          <a:bodyPr wrap="square" rtlCol="0">
            <a:spAutoFit/>
          </a:bodyPr>
          <a:lstStyle/>
          <a:p>
            <a:pPr algn="ctr"/>
            <a:r>
              <a:rPr lang="en-US" sz="1400" b="1" dirty="0"/>
              <a:t>Up-regulated</a:t>
            </a:r>
          </a:p>
        </p:txBody>
      </p:sp>
      <p:sp>
        <p:nvSpPr>
          <p:cNvPr id="24" name="CaixaDeTexto 23">
            <a:extLst>
              <a:ext uri="{FF2B5EF4-FFF2-40B4-BE49-F238E27FC236}">
                <a16:creationId xmlns:a16="http://schemas.microsoft.com/office/drawing/2014/main" id="{5A1761A5-427E-B2CB-1CD6-891F2C6B733C}"/>
              </a:ext>
            </a:extLst>
          </p:cNvPr>
          <p:cNvSpPr txBox="1"/>
          <p:nvPr/>
        </p:nvSpPr>
        <p:spPr>
          <a:xfrm>
            <a:off x="4211503" y="2973401"/>
            <a:ext cx="1466741" cy="307777"/>
          </a:xfrm>
          <a:prstGeom prst="rect">
            <a:avLst/>
          </a:prstGeom>
          <a:noFill/>
        </p:spPr>
        <p:txBody>
          <a:bodyPr wrap="square" rtlCol="0">
            <a:spAutoFit/>
          </a:bodyPr>
          <a:lstStyle/>
          <a:p>
            <a:pPr algn="ctr"/>
            <a:r>
              <a:rPr lang="en-US" sz="1400" b="1" dirty="0"/>
              <a:t>Down-regulated</a:t>
            </a:r>
          </a:p>
        </p:txBody>
      </p:sp>
      <p:sp>
        <p:nvSpPr>
          <p:cNvPr id="25" name="CaixaDeTexto 23">
            <a:extLst>
              <a:ext uri="{FF2B5EF4-FFF2-40B4-BE49-F238E27FC236}">
                <a16:creationId xmlns:a16="http://schemas.microsoft.com/office/drawing/2014/main" id="{5EB16819-0FC6-0443-926B-0C90332C7400}"/>
              </a:ext>
            </a:extLst>
          </p:cNvPr>
          <p:cNvSpPr txBox="1"/>
          <p:nvPr/>
        </p:nvSpPr>
        <p:spPr>
          <a:xfrm>
            <a:off x="771999" y="6436527"/>
            <a:ext cx="1466741" cy="307777"/>
          </a:xfrm>
          <a:prstGeom prst="rect">
            <a:avLst/>
          </a:prstGeom>
          <a:noFill/>
        </p:spPr>
        <p:txBody>
          <a:bodyPr wrap="square" rtlCol="0">
            <a:spAutoFit/>
          </a:bodyPr>
          <a:lstStyle/>
          <a:p>
            <a:pPr algn="ctr"/>
            <a:r>
              <a:rPr lang="en-US" sz="1400" b="1" dirty="0"/>
              <a:t>Up-regulated</a:t>
            </a:r>
          </a:p>
        </p:txBody>
      </p:sp>
      <p:sp>
        <p:nvSpPr>
          <p:cNvPr id="26" name="CaixaDeTexto 23">
            <a:extLst>
              <a:ext uri="{FF2B5EF4-FFF2-40B4-BE49-F238E27FC236}">
                <a16:creationId xmlns:a16="http://schemas.microsoft.com/office/drawing/2014/main" id="{7E9B04AE-848D-9868-C0A0-8564E8AF61F4}"/>
              </a:ext>
            </a:extLst>
          </p:cNvPr>
          <p:cNvSpPr txBox="1"/>
          <p:nvPr/>
        </p:nvSpPr>
        <p:spPr>
          <a:xfrm>
            <a:off x="4185243" y="6400721"/>
            <a:ext cx="1466741" cy="307777"/>
          </a:xfrm>
          <a:prstGeom prst="rect">
            <a:avLst/>
          </a:prstGeom>
          <a:noFill/>
        </p:spPr>
        <p:txBody>
          <a:bodyPr wrap="square" rtlCol="0">
            <a:spAutoFit/>
          </a:bodyPr>
          <a:lstStyle/>
          <a:p>
            <a:pPr algn="ctr"/>
            <a:r>
              <a:rPr lang="en-US" sz="1400" b="1" dirty="0"/>
              <a:t>Down-regulated</a:t>
            </a:r>
          </a:p>
        </p:txBody>
      </p:sp>
    </p:spTree>
    <p:extLst>
      <p:ext uri="{BB962C8B-B14F-4D97-AF65-F5344CB8AC3E}">
        <p14:creationId xmlns:p14="http://schemas.microsoft.com/office/powerpoint/2010/main" val="1347585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713390-41A2-4558-926D-AB2AB4DA22C6}"/>
              </a:ext>
            </a:extLst>
          </p:cNvPr>
          <p:cNvPicPr>
            <a:picLocks noChangeAspect="1"/>
          </p:cNvPicPr>
          <p:nvPr/>
        </p:nvPicPr>
        <p:blipFill>
          <a:blip r:embed="rId3"/>
          <a:stretch>
            <a:fillRect/>
          </a:stretch>
        </p:blipFill>
        <p:spPr>
          <a:xfrm>
            <a:off x="0" y="814113"/>
            <a:ext cx="6858000" cy="3397213"/>
          </a:xfrm>
          <a:prstGeom prst="rect">
            <a:avLst/>
          </a:prstGeom>
        </p:spPr>
      </p:pic>
      <p:sp>
        <p:nvSpPr>
          <p:cNvPr id="7" name="CaixaDeTexto 22">
            <a:extLst>
              <a:ext uri="{FF2B5EF4-FFF2-40B4-BE49-F238E27FC236}">
                <a16:creationId xmlns:a16="http://schemas.microsoft.com/office/drawing/2014/main" id="{D919F8D4-B1FD-4F96-BEAD-04D1C7DFE0B9}"/>
              </a:ext>
            </a:extLst>
          </p:cNvPr>
          <p:cNvSpPr txBox="1"/>
          <p:nvPr/>
        </p:nvSpPr>
        <p:spPr>
          <a:xfrm>
            <a:off x="0" y="569062"/>
            <a:ext cx="336884" cy="369332"/>
          </a:xfrm>
          <a:prstGeom prst="rect">
            <a:avLst/>
          </a:prstGeom>
          <a:noFill/>
        </p:spPr>
        <p:txBody>
          <a:bodyPr wrap="square" rtlCol="0">
            <a:spAutoFit/>
          </a:bodyPr>
          <a:lstStyle/>
          <a:p>
            <a:r>
              <a:rPr lang="en-US" b="1" dirty="0"/>
              <a:t>A</a:t>
            </a:r>
          </a:p>
        </p:txBody>
      </p:sp>
      <p:sp>
        <p:nvSpPr>
          <p:cNvPr id="8" name="CaixaDeTexto 22">
            <a:extLst>
              <a:ext uri="{FF2B5EF4-FFF2-40B4-BE49-F238E27FC236}">
                <a16:creationId xmlns:a16="http://schemas.microsoft.com/office/drawing/2014/main" id="{1B12EE33-C132-4859-95C2-4EAD57E87318}"/>
              </a:ext>
            </a:extLst>
          </p:cNvPr>
          <p:cNvSpPr txBox="1"/>
          <p:nvPr/>
        </p:nvSpPr>
        <p:spPr>
          <a:xfrm>
            <a:off x="-34702" y="4690737"/>
            <a:ext cx="336884" cy="369332"/>
          </a:xfrm>
          <a:prstGeom prst="rect">
            <a:avLst/>
          </a:prstGeom>
          <a:noFill/>
        </p:spPr>
        <p:txBody>
          <a:bodyPr wrap="square" rtlCol="0">
            <a:spAutoFit/>
          </a:bodyPr>
          <a:lstStyle/>
          <a:p>
            <a:r>
              <a:rPr lang="en-US" b="1" dirty="0"/>
              <a:t>B</a:t>
            </a:r>
          </a:p>
        </p:txBody>
      </p:sp>
      <p:pic>
        <p:nvPicPr>
          <p:cNvPr id="23" name="Picture 22">
            <a:extLst>
              <a:ext uri="{FF2B5EF4-FFF2-40B4-BE49-F238E27FC236}">
                <a16:creationId xmlns:a16="http://schemas.microsoft.com/office/drawing/2014/main" id="{0936048B-C7C9-4ABE-B166-6B200E05EC33}"/>
              </a:ext>
            </a:extLst>
          </p:cNvPr>
          <p:cNvPicPr>
            <a:picLocks noChangeAspect="1"/>
          </p:cNvPicPr>
          <p:nvPr/>
        </p:nvPicPr>
        <p:blipFill>
          <a:blip r:embed="rId4"/>
          <a:stretch>
            <a:fillRect/>
          </a:stretch>
        </p:blipFill>
        <p:spPr>
          <a:xfrm>
            <a:off x="0" y="5060069"/>
            <a:ext cx="6858000" cy="3434118"/>
          </a:xfrm>
          <a:prstGeom prst="rect">
            <a:avLst/>
          </a:prstGeom>
        </p:spPr>
      </p:pic>
      <p:sp>
        <p:nvSpPr>
          <p:cNvPr id="6" name="TextBox 5">
            <a:extLst>
              <a:ext uri="{FF2B5EF4-FFF2-40B4-BE49-F238E27FC236}">
                <a16:creationId xmlns:a16="http://schemas.microsoft.com/office/drawing/2014/main" id="{934BC1BC-41EF-40B2-B57E-97A4C890A78E}"/>
              </a:ext>
            </a:extLst>
          </p:cNvPr>
          <p:cNvSpPr txBox="1"/>
          <p:nvPr/>
        </p:nvSpPr>
        <p:spPr>
          <a:xfrm>
            <a:off x="-34702" y="9070220"/>
            <a:ext cx="6858000" cy="507831"/>
          </a:xfrm>
          <a:prstGeom prst="rect">
            <a:avLst/>
          </a:prstGeom>
          <a:noFill/>
        </p:spPr>
        <p:txBody>
          <a:bodyPr wrap="square">
            <a:spAutoFit/>
          </a:bodyPr>
          <a:lstStyle/>
          <a:p>
            <a:pPr algn="just"/>
            <a:r>
              <a:rPr lang="en-US" sz="900" dirty="0">
                <a:latin typeface="Arial" panose="020B0604020202020204" pitchFamily="34" charset="0"/>
                <a:cs typeface="Arial" panose="020B0604020202020204" pitchFamily="34" charset="0"/>
              </a:rPr>
              <a:t>Figure S8. Histone post-translational modifications (PTM).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Histone 3 PTM identified in HCT116, SW480 and LS174T cell lines in proteomic analysis. (B) Histone 4 PTM identified in HCT116, SW480 and LS174T cell lines in proteomic analysis. Gain or loss was considered taking into account the spectral counts for the peptides that provided evidence for the indicated modifications.</a:t>
            </a:r>
            <a:endParaRPr lang="en-US" sz="900" dirty="0">
              <a:highlight>
                <a:srgbClr val="FFFF00"/>
              </a:highlight>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2AD1989-F33B-432A-A3BF-067F59E39BA2}"/>
              </a:ext>
            </a:extLst>
          </p:cNvPr>
          <p:cNvSpPr txBox="1"/>
          <p:nvPr/>
        </p:nvSpPr>
        <p:spPr>
          <a:xfrm>
            <a:off x="-45576" y="-47508"/>
            <a:ext cx="1042465" cy="369332"/>
          </a:xfrm>
          <a:prstGeom prst="rect">
            <a:avLst/>
          </a:prstGeom>
          <a:noFill/>
        </p:spPr>
        <p:txBody>
          <a:bodyPr wrap="none" rtlCol="0">
            <a:spAutoFit/>
          </a:bodyPr>
          <a:lstStyle/>
          <a:p>
            <a:r>
              <a:rPr lang="pt-PT" dirty="0"/>
              <a:t>Figure S8</a:t>
            </a:r>
            <a:endParaRPr lang="en-US" dirty="0"/>
          </a:p>
        </p:txBody>
      </p:sp>
    </p:spTree>
    <p:extLst>
      <p:ext uri="{BB962C8B-B14F-4D97-AF65-F5344CB8AC3E}">
        <p14:creationId xmlns:p14="http://schemas.microsoft.com/office/powerpoint/2010/main" val="1119575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C70E461-6935-4BE5-BEA3-70B943D8BA9C}"/>
              </a:ext>
            </a:extLst>
          </p:cNvPr>
          <p:cNvSpPr txBox="1"/>
          <p:nvPr/>
        </p:nvSpPr>
        <p:spPr>
          <a:xfrm>
            <a:off x="-76865" y="-75642"/>
            <a:ext cx="1042465" cy="369332"/>
          </a:xfrm>
          <a:prstGeom prst="rect">
            <a:avLst/>
          </a:prstGeom>
          <a:noFill/>
        </p:spPr>
        <p:txBody>
          <a:bodyPr wrap="none" rtlCol="0">
            <a:spAutoFit/>
          </a:bodyPr>
          <a:lstStyle/>
          <a:p>
            <a:r>
              <a:rPr lang="pt-PT" dirty="0"/>
              <a:t>Figure S9</a:t>
            </a:r>
            <a:endParaRPr lang="en-US" dirty="0"/>
          </a:p>
        </p:txBody>
      </p:sp>
      <p:pic>
        <p:nvPicPr>
          <p:cNvPr id="2" name="Picture 1">
            <a:extLst>
              <a:ext uri="{FF2B5EF4-FFF2-40B4-BE49-F238E27FC236}">
                <a16:creationId xmlns:a16="http://schemas.microsoft.com/office/drawing/2014/main" id="{4C0541A2-D4D6-4E36-BD20-F8FC77C52364}"/>
              </a:ext>
            </a:extLst>
          </p:cNvPr>
          <p:cNvPicPr>
            <a:picLocks noChangeAspect="1"/>
          </p:cNvPicPr>
          <p:nvPr/>
        </p:nvPicPr>
        <p:blipFill>
          <a:blip r:embed="rId3"/>
          <a:stretch>
            <a:fillRect/>
          </a:stretch>
        </p:blipFill>
        <p:spPr>
          <a:xfrm>
            <a:off x="4953198" y="911677"/>
            <a:ext cx="1969179" cy="4291956"/>
          </a:xfrm>
          <a:prstGeom prst="rect">
            <a:avLst/>
          </a:prstGeom>
        </p:spPr>
      </p:pic>
      <p:sp>
        <p:nvSpPr>
          <p:cNvPr id="11" name="CaixaDeTexto 22">
            <a:extLst>
              <a:ext uri="{FF2B5EF4-FFF2-40B4-BE49-F238E27FC236}">
                <a16:creationId xmlns:a16="http://schemas.microsoft.com/office/drawing/2014/main" id="{4C4835FB-135C-46B4-990A-D8FB7088127B}"/>
              </a:ext>
            </a:extLst>
          </p:cNvPr>
          <p:cNvSpPr txBox="1"/>
          <p:nvPr/>
        </p:nvSpPr>
        <p:spPr>
          <a:xfrm>
            <a:off x="2644580" y="553043"/>
            <a:ext cx="336884" cy="369332"/>
          </a:xfrm>
          <a:prstGeom prst="rect">
            <a:avLst/>
          </a:prstGeom>
          <a:noFill/>
        </p:spPr>
        <p:txBody>
          <a:bodyPr wrap="square" rtlCol="0">
            <a:spAutoFit/>
          </a:bodyPr>
          <a:lstStyle/>
          <a:p>
            <a:r>
              <a:rPr lang="en-US" b="1" dirty="0"/>
              <a:t>B</a:t>
            </a:r>
          </a:p>
        </p:txBody>
      </p:sp>
      <p:grpSp>
        <p:nvGrpSpPr>
          <p:cNvPr id="4" name="Group 3">
            <a:extLst>
              <a:ext uri="{FF2B5EF4-FFF2-40B4-BE49-F238E27FC236}">
                <a16:creationId xmlns:a16="http://schemas.microsoft.com/office/drawing/2014/main" id="{67AB9EB3-AA3C-DC8A-0B8A-154892E45C0D}"/>
              </a:ext>
            </a:extLst>
          </p:cNvPr>
          <p:cNvGrpSpPr/>
          <p:nvPr/>
        </p:nvGrpSpPr>
        <p:grpSpPr>
          <a:xfrm>
            <a:off x="2789941" y="921817"/>
            <a:ext cx="2181488" cy="7304072"/>
            <a:chOff x="2789941" y="697229"/>
            <a:chExt cx="2181488" cy="7304072"/>
          </a:xfrm>
        </p:grpSpPr>
        <p:pic>
          <p:nvPicPr>
            <p:cNvPr id="19" name="Picture 18">
              <a:extLst>
                <a:ext uri="{FF2B5EF4-FFF2-40B4-BE49-F238E27FC236}">
                  <a16:creationId xmlns:a16="http://schemas.microsoft.com/office/drawing/2014/main" id="{CF45C4F5-9A7A-4736-A42C-C7AC321DAA33}"/>
                </a:ext>
              </a:extLst>
            </p:cNvPr>
            <p:cNvPicPr>
              <a:picLocks noChangeAspect="1"/>
            </p:cNvPicPr>
            <p:nvPr/>
          </p:nvPicPr>
          <p:blipFill>
            <a:blip r:embed="rId4"/>
            <a:stretch>
              <a:fillRect/>
            </a:stretch>
          </p:blipFill>
          <p:spPr>
            <a:xfrm>
              <a:off x="2830553" y="6924301"/>
              <a:ext cx="1080000" cy="1077000"/>
            </a:xfrm>
            <a:prstGeom prst="rect">
              <a:avLst/>
            </a:prstGeom>
          </p:spPr>
        </p:pic>
        <p:sp>
          <p:nvSpPr>
            <p:cNvPr id="12" name="CaixaDeTexto 16">
              <a:extLst>
                <a:ext uri="{FF2B5EF4-FFF2-40B4-BE49-F238E27FC236}">
                  <a16:creationId xmlns:a16="http://schemas.microsoft.com/office/drawing/2014/main" id="{30765CFC-314B-4322-84D0-E73839CD9B05}"/>
                </a:ext>
              </a:extLst>
            </p:cNvPr>
            <p:cNvSpPr txBox="1"/>
            <p:nvPr/>
          </p:nvSpPr>
          <p:spPr>
            <a:xfrm>
              <a:off x="2854021" y="697229"/>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sp>
          <p:nvSpPr>
            <p:cNvPr id="13" name="CaixaDeTexto 16">
              <a:extLst>
                <a:ext uri="{FF2B5EF4-FFF2-40B4-BE49-F238E27FC236}">
                  <a16:creationId xmlns:a16="http://schemas.microsoft.com/office/drawing/2014/main" id="{D18F344D-34B7-4239-9684-6D9284C46A82}"/>
                </a:ext>
              </a:extLst>
            </p:cNvPr>
            <p:cNvSpPr txBox="1"/>
            <p:nvPr/>
          </p:nvSpPr>
          <p:spPr>
            <a:xfrm>
              <a:off x="3941648" y="697229"/>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pic>
          <p:nvPicPr>
            <p:cNvPr id="14" name="Picture 13">
              <a:extLst>
                <a:ext uri="{FF2B5EF4-FFF2-40B4-BE49-F238E27FC236}">
                  <a16:creationId xmlns:a16="http://schemas.microsoft.com/office/drawing/2014/main" id="{782EA1D1-DEC7-4668-9BF2-12EE1B694600}"/>
                </a:ext>
              </a:extLst>
            </p:cNvPr>
            <p:cNvPicPr>
              <a:picLocks noChangeAspect="1"/>
            </p:cNvPicPr>
            <p:nvPr/>
          </p:nvPicPr>
          <p:blipFill>
            <a:blip r:embed="rId5"/>
            <a:stretch>
              <a:fillRect/>
            </a:stretch>
          </p:blipFill>
          <p:spPr>
            <a:xfrm>
              <a:off x="2812135" y="982111"/>
              <a:ext cx="1080000" cy="985315"/>
            </a:xfrm>
            <a:prstGeom prst="rect">
              <a:avLst/>
            </a:prstGeom>
          </p:spPr>
        </p:pic>
        <p:pic>
          <p:nvPicPr>
            <p:cNvPr id="15" name="Picture 14">
              <a:extLst>
                <a:ext uri="{FF2B5EF4-FFF2-40B4-BE49-F238E27FC236}">
                  <a16:creationId xmlns:a16="http://schemas.microsoft.com/office/drawing/2014/main" id="{B93A09EC-268B-4D5D-8606-D99862462EC3}"/>
                </a:ext>
              </a:extLst>
            </p:cNvPr>
            <p:cNvPicPr>
              <a:picLocks noChangeAspect="1"/>
            </p:cNvPicPr>
            <p:nvPr/>
          </p:nvPicPr>
          <p:blipFill>
            <a:blip r:embed="rId6"/>
            <a:stretch>
              <a:fillRect/>
            </a:stretch>
          </p:blipFill>
          <p:spPr>
            <a:xfrm>
              <a:off x="2804929" y="1958998"/>
              <a:ext cx="1080000" cy="1031170"/>
            </a:xfrm>
            <a:prstGeom prst="rect">
              <a:avLst/>
            </a:prstGeom>
          </p:spPr>
        </p:pic>
        <p:pic>
          <p:nvPicPr>
            <p:cNvPr id="16" name="Picture 15">
              <a:extLst>
                <a:ext uri="{FF2B5EF4-FFF2-40B4-BE49-F238E27FC236}">
                  <a16:creationId xmlns:a16="http://schemas.microsoft.com/office/drawing/2014/main" id="{60716C21-13B7-4478-9A7D-CC444624B13D}"/>
                </a:ext>
              </a:extLst>
            </p:cNvPr>
            <p:cNvPicPr>
              <a:picLocks noChangeAspect="1"/>
            </p:cNvPicPr>
            <p:nvPr/>
          </p:nvPicPr>
          <p:blipFill>
            <a:blip r:embed="rId7"/>
            <a:stretch>
              <a:fillRect/>
            </a:stretch>
          </p:blipFill>
          <p:spPr>
            <a:xfrm>
              <a:off x="2813285" y="2981732"/>
              <a:ext cx="1080000" cy="1031170"/>
            </a:xfrm>
            <a:prstGeom prst="rect">
              <a:avLst/>
            </a:prstGeom>
          </p:spPr>
        </p:pic>
        <p:pic>
          <p:nvPicPr>
            <p:cNvPr id="17" name="Picture 16">
              <a:extLst>
                <a:ext uri="{FF2B5EF4-FFF2-40B4-BE49-F238E27FC236}">
                  <a16:creationId xmlns:a16="http://schemas.microsoft.com/office/drawing/2014/main" id="{7B15C7FE-39FD-4BE7-8F9A-5021B0F5E242}"/>
                </a:ext>
              </a:extLst>
            </p:cNvPr>
            <p:cNvPicPr>
              <a:picLocks noChangeAspect="1"/>
            </p:cNvPicPr>
            <p:nvPr/>
          </p:nvPicPr>
          <p:blipFill>
            <a:blip r:embed="rId8"/>
            <a:stretch>
              <a:fillRect/>
            </a:stretch>
          </p:blipFill>
          <p:spPr>
            <a:xfrm>
              <a:off x="2789941" y="4004203"/>
              <a:ext cx="1080000" cy="956489"/>
            </a:xfrm>
            <a:prstGeom prst="rect">
              <a:avLst/>
            </a:prstGeom>
          </p:spPr>
        </p:pic>
        <p:pic>
          <p:nvPicPr>
            <p:cNvPr id="18" name="Picture 17">
              <a:extLst>
                <a:ext uri="{FF2B5EF4-FFF2-40B4-BE49-F238E27FC236}">
                  <a16:creationId xmlns:a16="http://schemas.microsoft.com/office/drawing/2014/main" id="{46CD3D77-2FC5-41F6-8377-F9DC4BB50BD7}"/>
                </a:ext>
              </a:extLst>
            </p:cNvPr>
            <p:cNvPicPr>
              <a:picLocks noChangeAspect="1"/>
            </p:cNvPicPr>
            <p:nvPr/>
          </p:nvPicPr>
          <p:blipFill>
            <a:blip r:embed="rId9"/>
            <a:stretch>
              <a:fillRect/>
            </a:stretch>
          </p:blipFill>
          <p:spPr>
            <a:xfrm>
              <a:off x="2789941" y="4939778"/>
              <a:ext cx="1080000" cy="1031170"/>
            </a:xfrm>
            <a:prstGeom prst="rect">
              <a:avLst/>
            </a:prstGeom>
          </p:spPr>
        </p:pic>
        <p:pic>
          <p:nvPicPr>
            <p:cNvPr id="20" name="Picture 19">
              <a:extLst>
                <a:ext uri="{FF2B5EF4-FFF2-40B4-BE49-F238E27FC236}">
                  <a16:creationId xmlns:a16="http://schemas.microsoft.com/office/drawing/2014/main" id="{D6B9E791-BF16-40B8-BA1A-2E3196526D62}"/>
                </a:ext>
              </a:extLst>
            </p:cNvPr>
            <p:cNvPicPr>
              <a:picLocks noChangeAspect="1"/>
            </p:cNvPicPr>
            <p:nvPr/>
          </p:nvPicPr>
          <p:blipFill>
            <a:blip r:embed="rId10"/>
            <a:stretch>
              <a:fillRect/>
            </a:stretch>
          </p:blipFill>
          <p:spPr>
            <a:xfrm>
              <a:off x="3891429" y="970921"/>
              <a:ext cx="1080000" cy="999000"/>
            </a:xfrm>
            <a:prstGeom prst="rect">
              <a:avLst/>
            </a:prstGeom>
          </p:spPr>
        </p:pic>
        <p:pic>
          <p:nvPicPr>
            <p:cNvPr id="22" name="Picture 21">
              <a:extLst>
                <a:ext uri="{FF2B5EF4-FFF2-40B4-BE49-F238E27FC236}">
                  <a16:creationId xmlns:a16="http://schemas.microsoft.com/office/drawing/2014/main" id="{8CDEDEBA-43A2-4440-B1F4-D44906EF8D16}"/>
                </a:ext>
              </a:extLst>
            </p:cNvPr>
            <p:cNvPicPr>
              <a:picLocks noChangeAspect="1"/>
            </p:cNvPicPr>
            <p:nvPr/>
          </p:nvPicPr>
          <p:blipFill>
            <a:blip r:embed="rId11"/>
            <a:stretch>
              <a:fillRect/>
            </a:stretch>
          </p:blipFill>
          <p:spPr>
            <a:xfrm>
              <a:off x="3838541" y="1954341"/>
              <a:ext cx="1080000" cy="1031170"/>
            </a:xfrm>
            <a:prstGeom prst="rect">
              <a:avLst/>
            </a:prstGeom>
          </p:spPr>
        </p:pic>
        <p:pic>
          <p:nvPicPr>
            <p:cNvPr id="23" name="Picture 22">
              <a:extLst>
                <a:ext uri="{FF2B5EF4-FFF2-40B4-BE49-F238E27FC236}">
                  <a16:creationId xmlns:a16="http://schemas.microsoft.com/office/drawing/2014/main" id="{09DD290C-D68E-4703-A9CA-85BECA396464}"/>
                </a:ext>
              </a:extLst>
            </p:cNvPr>
            <p:cNvPicPr>
              <a:picLocks noChangeAspect="1"/>
            </p:cNvPicPr>
            <p:nvPr/>
          </p:nvPicPr>
          <p:blipFill>
            <a:blip r:embed="rId12"/>
            <a:stretch>
              <a:fillRect/>
            </a:stretch>
          </p:blipFill>
          <p:spPr>
            <a:xfrm>
              <a:off x="3838698" y="2985511"/>
              <a:ext cx="1080000" cy="1031170"/>
            </a:xfrm>
            <a:prstGeom prst="rect">
              <a:avLst/>
            </a:prstGeom>
          </p:spPr>
        </p:pic>
        <p:pic>
          <p:nvPicPr>
            <p:cNvPr id="24" name="Picture 23">
              <a:extLst>
                <a:ext uri="{FF2B5EF4-FFF2-40B4-BE49-F238E27FC236}">
                  <a16:creationId xmlns:a16="http://schemas.microsoft.com/office/drawing/2014/main" id="{6BAF1EAC-B9A4-4226-B34E-1D068F1345E0}"/>
                </a:ext>
              </a:extLst>
            </p:cNvPr>
            <p:cNvPicPr>
              <a:picLocks noChangeAspect="1"/>
            </p:cNvPicPr>
            <p:nvPr/>
          </p:nvPicPr>
          <p:blipFill>
            <a:blip r:embed="rId13"/>
            <a:stretch>
              <a:fillRect/>
            </a:stretch>
          </p:blipFill>
          <p:spPr>
            <a:xfrm>
              <a:off x="3853632" y="4019478"/>
              <a:ext cx="1080000" cy="956489"/>
            </a:xfrm>
            <a:prstGeom prst="rect">
              <a:avLst/>
            </a:prstGeom>
          </p:spPr>
        </p:pic>
        <p:pic>
          <p:nvPicPr>
            <p:cNvPr id="25" name="Picture 24">
              <a:extLst>
                <a:ext uri="{FF2B5EF4-FFF2-40B4-BE49-F238E27FC236}">
                  <a16:creationId xmlns:a16="http://schemas.microsoft.com/office/drawing/2014/main" id="{AB3D1D43-7A64-427C-84BF-BFDCF0A7EC42}"/>
                </a:ext>
              </a:extLst>
            </p:cNvPr>
            <p:cNvPicPr>
              <a:picLocks noChangeAspect="1"/>
            </p:cNvPicPr>
            <p:nvPr/>
          </p:nvPicPr>
          <p:blipFill>
            <a:blip r:embed="rId14"/>
            <a:stretch>
              <a:fillRect/>
            </a:stretch>
          </p:blipFill>
          <p:spPr>
            <a:xfrm>
              <a:off x="3840091" y="4943557"/>
              <a:ext cx="1080000" cy="1031170"/>
            </a:xfrm>
            <a:prstGeom prst="rect">
              <a:avLst/>
            </a:prstGeom>
          </p:spPr>
        </p:pic>
        <p:pic>
          <p:nvPicPr>
            <p:cNvPr id="26" name="Picture 25">
              <a:extLst>
                <a:ext uri="{FF2B5EF4-FFF2-40B4-BE49-F238E27FC236}">
                  <a16:creationId xmlns:a16="http://schemas.microsoft.com/office/drawing/2014/main" id="{1E205436-0AF1-4715-996B-F60413EDE6E6}"/>
                </a:ext>
              </a:extLst>
            </p:cNvPr>
            <p:cNvPicPr>
              <a:picLocks noChangeAspect="1"/>
            </p:cNvPicPr>
            <p:nvPr/>
          </p:nvPicPr>
          <p:blipFill>
            <a:blip r:embed="rId15"/>
            <a:stretch>
              <a:fillRect/>
            </a:stretch>
          </p:blipFill>
          <p:spPr>
            <a:xfrm>
              <a:off x="3838541" y="5936849"/>
              <a:ext cx="1080000" cy="956489"/>
            </a:xfrm>
            <a:prstGeom prst="rect">
              <a:avLst/>
            </a:prstGeom>
          </p:spPr>
        </p:pic>
        <p:pic>
          <p:nvPicPr>
            <p:cNvPr id="27" name="Picture 26">
              <a:extLst>
                <a:ext uri="{FF2B5EF4-FFF2-40B4-BE49-F238E27FC236}">
                  <a16:creationId xmlns:a16="http://schemas.microsoft.com/office/drawing/2014/main" id="{4EA16269-85DE-4C82-B3E6-BA5E6418D054}"/>
                </a:ext>
              </a:extLst>
            </p:cNvPr>
            <p:cNvPicPr>
              <a:picLocks noChangeAspect="1"/>
            </p:cNvPicPr>
            <p:nvPr/>
          </p:nvPicPr>
          <p:blipFill>
            <a:blip r:embed="rId16"/>
            <a:stretch>
              <a:fillRect/>
            </a:stretch>
          </p:blipFill>
          <p:spPr>
            <a:xfrm>
              <a:off x="3884929" y="6924301"/>
              <a:ext cx="1080000" cy="1077000"/>
            </a:xfrm>
            <a:prstGeom prst="rect">
              <a:avLst/>
            </a:prstGeom>
          </p:spPr>
        </p:pic>
      </p:grpSp>
      <p:pic>
        <p:nvPicPr>
          <p:cNvPr id="28" name="Picture 27">
            <a:extLst>
              <a:ext uri="{FF2B5EF4-FFF2-40B4-BE49-F238E27FC236}">
                <a16:creationId xmlns:a16="http://schemas.microsoft.com/office/drawing/2014/main" id="{A61D431F-D7AF-4606-A3F5-D310215DBBE6}"/>
              </a:ext>
            </a:extLst>
          </p:cNvPr>
          <p:cNvPicPr>
            <a:picLocks noChangeAspect="1"/>
          </p:cNvPicPr>
          <p:nvPr/>
        </p:nvPicPr>
        <p:blipFill>
          <a:blip r:embed="rId17"/>
          <a:stretch>
            <a:fillRect/>
          </a:stretch>
        </p:blipFill>
        <p:spPr>
          <a:xfrm>
            <a:off x="-12492" y="904026"/>
            <a:ext cx="2834886" cy="4291956"/>
          </a:xfrm>
          <a:prstGeom prst="rect">
            <a:avLst/>
          </a:prstGeom>
        </p:spPr>
      </p:pic>
      <p:sp>
        <p:nvSpPr>
          <p:cNvPr id="29" name="TextBox 28">
            <a:extLst>
              <a:ext uri="{FF2B5EF4-FFF2-40B4-BE49-F238E27FC236}">
                <a16:creationId xmlns:a16="http://schemas.microsoft.com/office/drawing/2014/main" id="{E8FBFE5C-7524-4F6B-96EA-512E5CA91E4D}"/>
              </a:ext>
            </a:extLst>
          </p:cNvPr>
          <p:cNvSpPr txBox="1"/>
          <p:nvPr/>
        </p:nvSpPr>
        <p:spPr>
          <a:xfrm>
            <a:off x="-10190" y="8460109"/>
            <a:ext cx="6858000" cy="1338828"/>
          </a:xfrm>
          <a:prstGeom prst="rect">
            <a:avLst/>
          </a:prstGeom>
          <a:noFill/>
        </p:spPr>
        <p:txBody>
          <a:bodyPr wrap="square">
            <a:spAutoFit/>
          </a:bodyPr>
          <a:lstStyle/>
          <a:p>
            <a:pPr algn="just"/>
            <a:r>
              <a:rPr lang="en-US" sz="900" dirty="0">
                <a:latin typeface="Arial" panose="020B0604020202020204" pitchFamily="34" charset="0"/>
                <a:cs typeface="Arial" panose="020B0604020202020204" pitchFamily="34" charset="0"/>
              </a:rPr>
              <a:t>Figure S9. Histone PTM analysis.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Representative western blotting for validation of histone PTM identified in the proteomics data derived from HCT116 and SW480 and of other histone PTM marks.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Densitometry of western blots was performed on at least three separate experiments. Data is expressed as mean ± SEM. Total protein staining was used to normalize protein expression for core histones fraction. Graphs represent the fold change relative to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condition. Paired t-test or its non-parametric equivalent was used to compare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with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condition; *P≤0,05, **P ≤0,01. </a:t>
            </a:r>
            <a:r>
              <a:rPr lang="en-US" sz="900" b="1" dirty="0">
                <a:latin typeface="Arial" panose="020B0604020202020204" pitchFamily="34" charset="0"/>
                <a:cs typeface="Arial" panose="020B0604020202020204" pitchFamily="34" charset="0"/>
              </a:rPr>
              <a:t>C</a:t>
            </a:r>
            <a:r>
              <a:rPr lang="en-US" sz="900" dirty="0">
                <a:latin typeface="Arial" panose="020B0604020202020204" pitchFamily="34" charset="0"/>
                <a:cs typeface="Arial" panose="020B0604020202020204" pitchFamily="34" charset="0"/>
              </a:rPr>
              <a:t> Representative western blots for validation of histone PTM identified in the proteomics data in LS174T cells and of other histone PTM marks that were analyzed. H3k18ac corresponds to acetylation of lysine 18 in histone H3. H3k27ac corresponds to acetylation of lysine 27 in histone H3. H3k4me3 corresponds to trimethylation of lysine 4 in histone H3. H3k36me3 corresponds to trimethylation of lysine 36 in histone H3. H3k27me3 corresponds to trimethylation of lysine 27 in histone H3. H3 corresponds to Histone H3 without considering any PTM. </a:t>
            </a:r>
          </a:p>
        </p:txBody>
      </p:sp>
      <p:sp>
        <p:nvSpPr>
          <p:cNvPr id="30" name="CaixaDeTexto 22">
            <a:extLst>
              <a:ext uri="{FF2B5EF4-FFF2-40B4-BE49-F238E27FC236}">
                <a16:creationId xmlns:a16="http://schemas.microsoft.com/office/drawing/2014/main" id="{B67599BC-3841-4768-A856-8600E6E9D53A}"/>
              </a:ext>
            </a:extLst>
          </p:cNvPr>
          <p:cNvSpPr txBox="1"/>
          <p:nvPr/>
        </p:nvSpPr>
        <p:spPr>
          <a:xfrm>
            <a:off x="-24271" y="553043"/>
            <a:ext cx="256594" cy="369332"/>
          </a:xfrm>
          <a:prstGeom prst="rect">
            <a:avLst/>
          </a:prstGeom>
          <a:noFill/>
        </p:spPr>
        <p:txBody>
          <a:bodyPr wrap="square" rtlCol="0">
            <a:spAutoFit/>
          </a:bodyPr>
          <a:lstStyle/>
          <a:p>
            <a:r>
              <a:rPr lang="en-US" b="1" dirty="0"/>
              <a:t>A</a:t>
            </a:r>
          </a:p>
        </p:txBody>
      </p:sp>
      <p:sp>
        <p:nvSpPr>
          <p:cNvPr id="31" name="CaixaDeTexto 22">
            <a:extLst>
              <a:ext uri="{FF2B5EF4-FFF2-40B4-BE49-F238E27FC236}">
                <a16:creationId xmlns:a16="http://schemas.microsoft.com/office/drawing/2014/main" id="{A36706D3-5EE1-4FEE-9D7C-E0EFC8E658F2}"/>
              </a:ext>
            </a:extLst>
          </p:cNvPr>
          <p:cNvSpPr txBox="1"/>
          <p:nvPr/>
        </p:nvSpPr>
        <p:spPr>
          <a:xfrm>
            <a:off x="4848374" y="553043"/>
            <a:ext cx="336884" cy="369332"/>
          </a:xfrm>
          <a:prstGeom prst="rect">
            <a:avLst/>
          </a:prstGeom>
          <a:noFill/>
        </p:spPr>
        <p:txBody>
          <a:bodyPr wrap="square" rtlCol="0">
            <a:spAutoFit/>
          </a:bodyPr>
          <a:lstStyle/>
          <a:p>
            <a:r>
              <a:rPr lang="en-US" b="1" dirty="0"/>
              <a:t>C</a:t>
            </a:r>
          </a:p>
        </p:txBody>
      </p:sp>
    </p:spTree>
    <p:extLst>
      <p:ext uri="{BB962C8B-B14F-4D97-AF65-F5344CB8AC3E}">
        <p14:creationId xmlns:p14="http://schemas.microsoft.com/office/powerpoint/2010/main" val="2653352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D0F445-B1EA-4EB0-9C5C-C747DD2E1437}"/>
              </a:ext>
            </a:extLst>
          </p:cNvPr>
          <p:cNvSpPr txBox="1"/>
          <p:nvPr/>
        </p:nvSpPr>
        <p:spPr>
          <a:xfrm>
            <a:off x="-76865" y="-75642"/>
            <a:ext cx="1159485" cy="369332"/>
          </a:xfrm>
          <a:prstGeom prst="rect">
            <a:avLst/>
          </a:prstGeom>
          <a:noFill/>
        </p:spPr>
        <p:txBody>
          <a:bodyPr wrap="none" rtlCol="0">
            <a:spAutoFit/>
          </a:bodyPr>
          <a:lstStyle/>
          <a:p>
            <a:r>
              <a:rPr lang="pt-PT" dirty="0"/>
              <a:t>Figure S10</a:t>
            </a:r>
            <a:endParaRPr lang="en-US" dirty="0"/>
          </a:p>
        </p:txBody>
      </p:sp>
      <p:sp>
        <p:nvSpPr>
          <p:cNvPr id="30" name="TextBox 29">
            <a:extLst>
              <a:ext uri="{FF2B5EF4-FFF2-40B4-BE49-F238E27FC236}">
                <a16:creationId xmlns:a16="http://schemas.microsoft.com/office/drawing/2014/main" id="{5F49991E-CB8C-4E7D-9E19-80851093DF12}"/>
              </a:ext>
            </a:extLst>
          </p:cNvPr>
          <p:cNvSpPr txBox="1"/>
          <p:nvPr/>
        </p:nvSpPr>
        <p:spPr>
          <a:xfrm>
            <a:off x="-27435" y="8535050"/>
            <a:ext cx="6934865" cy="784830"/>
          </a:xfrm>
          <a:prstGeom prst="rect">
            <a:avLst/>
          </a:prstGeom>
          <a:noFill/>
        </p:spPr>
        <p:txBody>
          <a:bodyPr wrap="square">
            <a:spAutoFit/>
          </a:bodyPr>
          <a:lstStyle/>
          <a:p>
            <a:pPr algn="just"/>
            <a:r>
              <a:rPr lang="en-US" sz="900" dirty="0">
                <a:latin typeface="Arial" panose="020B0604020202020204" pitchFamily="34" charset="0"/>
                <a:cs typeface="Arial" panose="020B0604020202020204" pitchFamily="34" charset="0"/>
              </a:rPr>
              <a:t>Figure S10. KRAS inhibition confirmation in RNA sequencing experiments at the different timepoints.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Counts for the KRAS gene in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and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samples at the different timepoints analyzed.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Representative western blotting to confirm the efficacy and reproducibility of siRNA-mediated KRAS silencing in HCT116, SW480 and LS174T cells at the different timepoints, from the same conditions used for RNA sequencing. HSC70 was used as loading control. </a:t>
            </a:r>
            <a:r>
              <a:rPr lang="en-US" sz="900" b="1" dirty="0">
                <a:latin typeface="Arial" panose="020B0604020202020204" pitchFamily="34" charset="0"/>
                <a:cs typeface="Arial" panose="020B0604020202020204" pitchFamily="34" charset="0"/>
              </a:rPr>
              <a:t>C</a:t>
            </a:r>
            <a:r>
              <a:rPr lang="en-US" sz="900" dirty="0">
                <a:latin typeface="Arial" panose="020B0604020202020204" pitchFamily="34" charset="0"/>
                <a:cs typeface="Arial" panose="020B0604020202020204" pitchFamily="34" charset="0"/>
              </a:rPr>
              <a:t> Bar graph depicts densitometric analysis of </a:t>
            </a:r>
            <a:r>
              <a:rPr lang="en-US" sz="900">
                <a:latin typeface="Arial" panose="020B0604020202020204" pitchFamily="34" charset="0"/>
                <a:cs typeface="Arial" panose="020B0604020202020204" pitchFamily="34" charset="0"/>
              </a:rPr>
              <a:t>western blotting.</a:t>
            </a:r>
            <a:endParaRPr lang="en-US" sz="900" dirty="0">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94D46F93-7987-1C8D-3516-D3F2A30E70FD}"/>
              </a:ext>
            </a:extLst>
          </p:cNvPr>
          <p:cNvGrpSpPr/>
          <p:nvPr/>
        </p:nvGrpSpPr>
        <p:grpSpPr>
          <a:xfrm>
            <a:off x="-44551" y="586122"/>
            <a:ext cx="6808051" cy="2461985"/>
            <a:chOff x="-44551" y="749684"/>
            <a:chExt cx="6808051" cy="2461985"/>
          </a:xfrm>
        </p:grpSpPr>
        <p:grpSp>
          <p:nvGrpSpPr>
            <p:cNvPr id="14" name="Group 13">
              <a:extLst>
                <a:ext uri="{FF2B5EF4-FFF2-40B4-BE49-F238E27FC236}">
                  <a16:creationId xmlns:a16="http://schemas.microsoft.com/office/drawing/2014/main" id="{1FEA9096-18A2-DE76-0BD5-ACA722C2A1B4}"/>
                </a:ext>
              </a:extLst>
            </p:cNvPr>
            <p:cNvGrpSpPr/>
            <p:nvPr/>
          </p:nvGrpSpPr>
          <p:grpSpPr>
            <a:xfrm>
              <a:off x="94500" y="982931"/>
              <a:ext cx="2160000" cy="2228738"/>
              <a:chOff x="50731" y="419321"/>
              <a:chExt cx="2160000" cy="2228738"/>
            </a:xfrm>
          </p:grpSpPr>
          <p:pic>
            <p:nvPicPr>
              <p:cNvPr id="5" name="Picture 4">
                <a:extLst>
                  <a:ext uri="{FF2B5EF4-FFF2-40B4-BE49-F238E27FC236}">
                    <a16:creationId xmlns:a16="http://schemas.microsoft.com/office/drawing/2014/main" id="{64D07928-0464-460B-AC95-6EB23B6945A3}"/>
                  </a:ext>
                </a:extLst>
              </p:cNvPr>
              <p:cNvPicPr>
                <a:picLocks noChangeAspect="1"/>
              </p:cNvPicPr>
              <p:nvPr/>
            </p:nvPicPr>
            <p:blipFill rotWithShape="1">
              <a:blip r:embed="rId2"/>
              <a:srcRect t="11983"/>
              <a:stretch/>
            </p:blipFill>
            <p:spPr>
              <a:xfrm>
                <a:off x="50731" y="852730"/>
                <a:ext cx="2160000" cy="1795329"/>
              </a:xfrm>
              <a:prstGeom prst="rect">
                <a:avLst/>
              </a:prstGeom>
            </p:spPr>
          </p:pic>
          <p:sp>
            <p:nvSpPr>
              <p:cNvPr id="8" name="CaixaDeTexto 16">
                <a:extLst>
                  <a:ext uri="{FF2B5EF4-FFF2-40B4-BE49-F238E27FC236}">
                    <a16:creationId xmlns:a16="http://schemas.microsoft.com/office/drawing/2014/main" id="{CA04AF94-99EA-4434-8E51-288D655BC714}"/>
                  </a:ext>
                </a:extLst>
              </p:cNvPr>
              <p:cNvSpPr txBox="1"/>
              <p:nvPr/>
            </p:nvSpPr>
            <p:spPr>
              <a:xfrm>
                <a:off x="638867" y="419321"/>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HCT116</a:t>
                </a:r>
              </a:p>
            </p:txBody>
          </p:sp>
        </p:grpSp>
        <p:grpSp>
          <p:nvGrpSpPr>
            <p:cNvPr id="11" name="Group 10">
              <a:extLst>
                <a:ext uri="{FF2B5EF4-FFF2-40B4-BE49-F238E27FC236}">
                  <a16:creationId xmlns:a16="http://schemas.microsoft.com/office/drawing/2014/main" id="{3B76FBDF-DD9C-CA2B-0C56-526EA25FD919}"/>
                </a:ext>
              </a:extLst>
            </p:cNvPr>
            <p:cNvGrpSpPr/>
            <p:nvPr/>
          </p:nvGrpSpPr>
          <p:grpSpPr>
            <a:xfrm>
              <a:off x="2349000" y="982931"/>
              <a:ext cx="2160000" cy="2203495"/>
              <a:chOff x="2115449" y="419321"/>
              <a:chExt cx="2160000" cy="2203495"/>
            </a:xfrm>
          </p:grpSpPr>
          <p:pic>
            <p:nvPicPr>
              <p:cNvPr id="6" name="Picture 5">
                <a:extLst>
                  <a:ext uri="{FF2B5EF4-FFF2-40B4-BE49-F238E27FC236}">
                    <a16:creationId xmlns:a16="http://schemas.microsoft.com/office/drawing/2014/main" id="{E7E393F1-7BE6-48D6-B326-1A4FD731D93D}"/>
                  </a:ext>
                </a:extLst>
              </p:cNvPr>
              <p:cNvPicPr>
                <a:picLocks noChangeAspect="1"/>
              </p:cNvPicPr>
              <p:nvPr/>
            </p:nvPicPr>
            <p:blipFill rotWithShape="1">
              <a:blip r:embed="rId3"/>
              <a:srcRect t="11274"/>
              <a:stretch/>
            </p:blipFill>
            <p:spPr>
              <a:xfrm>
                <a:off x="2115449" y="849594"/>
                <a:ext cx="2160000" cy="1773222"/>
              </a:xfrm>
              <a:prstGeom prst="rect">
                <a:avLst/>
              </a:prstGeom>
            </p:spPr>
          </p:pic>
          <p:sp>
            <p:nvSpPr>
              <p:cNvPr id="9" name="CaixaDeTexto 16">
                <a:extLst>
                  <a:ext uri="{FF2B5EF4-FFF2-40B4-BE49-F238E27FC236}">
                    <a16:creationId xmlns:a16="http://schemas.microsoft.com/office/drawing/2014/main" id="{CB2E94F2-59BE-4738-A9E1-CF382FE102C0}"/>
                  </a:ext>
                </a:extLst>
              </p:cNvPr>
              <p:cNvSpPr txBox="1"/>
              <p:nvPr/>
            </p:nvSpPr>
            <p:spPr>
              <a:xfrm>
                <a:off x="2703585" y="419321"/>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SW480</a:t>
                </a:r>
              </a:p>
            </p:txBody>
          </p:sp>
        </p:grpSp>
        <p:grpSp>
          <p:nvGrpSpPr>
            <p:cNvPr id="3" name="Group 2">
              <a:extLst>
                <a:ext uri="{FF2B5EF4-FFF2-40B4-BE49-F238E27FC236}">
                  <a16:creationId xmlns:a16="http://schemas.microsoft.com/office/drawing/2014/main" id="{ED3CA61F-93D4-E8D0-9EF7-B3FA15DD4754}"/>
                </a:ext>
              </a:extLst>
            </p:cNvPr>
            <p:cNvGrpSpPr/>
            <p:nvPr/>
          </p:nvGrpSpPr>
          <p:grpSpPr>
            <a:xfrm>
              <a:off x="4603500" y="982931"/>
              <a:ext cx="2160000" cy="2203495"/>
              <a:chOff x="4180167" y="419321"/>
              <a:chExt cx="2160000" cy="2203495"/>
            </a:xfrm>
          </p:grpSpPr>
          <p:pic>
            <p:nvPicPr>
              <p:cNvPr id="7" name="Picture 6">
                <a:extLst>
                  <a:ext uri="{FF2B5EF4-FFF2-40B4-BE49-F238E27FC236}">
                    <a16:creationId xmlns:a16="http://schemas.microsoft.com/office/drawing/2014/main" id="{24856196-C6B8-4DE9-9098-AAE4E39BD4CC}"/>
                  </a:ext>
                </a:extLst>
              </p:cNvPr>
              <p:cNvPicPr>
                <a:picLocks noChangeAspect="1"/>
              </p:cNvPicPr>
              <p:nvPr/>
            </p:nvPicPr>
            <p:blipFill rotWithShape="1">
              <a:blip r:embed="rId4"/>
              <a:srcRect t="12198"/>
              <a:stretch/>
            </p:blipFill>
            <p:spPr>
              <a:xfrm>
                <a:off x="4180167" y="831864"/>
                <a:ext cx="2160000" cy="1790952"/>
              </a:xfrm>
              <a:prstGeom prst="rect">
                <a:avLst/>
              </a:prstGeom>
            </p:spPr>
          </p:pic>
          <p:sp>
            <p:nvSpPr>
              <p:cNvPr id="10" name="CaixaDeTexto 16">
                <a:extLst>
                  <a:ext uri="{FF2B5EF4-FFF2-40B4-BE49-F238E27FC236}">
                    <a16:creationId xmlns:a16="http://schemas.microsoft.com/office/drawing/2014/main" id="{E89CB52E-3AC9-4D07-A3E2-DA6017EF3747}"/>
                  </a:ext>
                </a:extLst>
              </p:cNvPr>
              <p:cNvSpPr txBox="1"/>
              <p:nvPr/>
            </p:nvSpPr>
            <p:spPr>
              <a:xfrm>
                <a:off x="4768303" y="419321"/>
                <a:ext cx="983728"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LS174T</a:t>
                </a:r>
              </a:p>
            </p:txBody>
          </p:sp>
        </p:grpSp>
        <p:sp>
          <p:nvSpPr>
            <p:cNvPr id="19" name="CaixaDeTexto 68">
              <a:extLst>
                <a:ext uri="{FF2B5EF4-FFF2-40B4-BE49-F238E27FC236}">
                  <a16:creationId xmlns:a16="http://schemas.microsoft.com/office/drawing/2014/main" id="{7CEE204C-618C-4486-8B9C-C78D996D082A}"/>
                </a:ext>
              </a:extLst>
            </p:cNvPr>
            <p:cNvSpPr txBox="1"/>
            <p:nvPr/>
          </p:nvSpPr>
          <p:spPr>
            <a:xfrm>
              <a:off x="-44551" y="749684"/>
              <a:ext cx="336884" cy="369332"/>
            </a:xfrm>
            <a:prstGeom prst="rect">
              <a:avLst/>
            </a:prstGeom>
            <a:noFill/>
          </p:spPr>
          <p:txBody>
            <a:bodyPr wrap="square" rtlCol="0">
              <a:spAutoFit/>
            </a:bodyPr>
            <a:lstStyle/>
            <a:p>
              <a:r>
                <a:rPr lang="pt-PT" b="1" dirty="0"/>
                <a:t>A</a:t>
              </a:r>
              <a:endParaRPr lang="en-US" b="1" dirty="0"/>
            </a:p>
          </p:txBody>
        </p:sp>
      </p:grpSp>
      <p:grpSp>
        <p:nvGrpSpPr>
          <p:cNvPr id="17" name="Group 16">
            <a:extLst>
              <a:ext uri="{FF2B5EF4-FFF2-40B4-BE49-F238E27FC236}">
                <a16:creationId xmlns:a16="http://schemas.microsoft.com/office/drawing/2014/main" id="{B8521C3A-7662-1EC6-158F-0E20B4E07479}"/>
              </a:ext>
            </a:extLst>
          </p:cNvPr>
          <p:cNvGrpSpPr/>
          <p:nvPr/>
        </p:nvGrpSpPr>
        <p:grpSpPr>
          <a:xfrm>
            <a:off x="-44551" y="3634229"/>
            <a:ext cx="6982386" cy="1561902"/>
            <a:chOff x="-44551" y="3671551"/>
            <a:chExt cx="6982386" cy="1561902"/>
          </a:xfrm>
        </p:grpSpPr>
        <p:grpSp>
          <p:nvGrpSpPr>
            <p:cNvPr id="29" name="Group 28">
              <a:extLst>
                <a:ext uri="{FF2B5EF4-FFF2-40B4-BE49-F238E27FC236}">
                  <a16:creationId xmlns:a16="http://schemas.microsoft.com/office/drawing/2014/main" id="{1EA7F390-1872-43BC-A081-CAA9F32E0BBD}"/>
                </a:ext>
              </a:extLst>
            </p:cNvPr>
            <p:cNvGrpSpPr/>
            <p:nvPr/>
          </p:nvGrpSpPr>
          <p:grpSpPr>
            <a:xfrm>
              <a:off x="50731" y="3992438"/>
              <a:ext cx="6887104" cy="1241015"/>
              <a:chOff x="0" y="5003216"/>
              <a:chExt cx="6887104" cy="1241015"/>
            </a:xfrm>
          </p:grpSpPr>
          <p:pic>
            <p:nvPicPr>
              <p:cNvPr id="24" name="Picture 23">
                <a:extLst>
                  <a:ext uri="{FF2B5EF4-FFF2-40B4-BE49-F238E27FC236}">
                    <a16:creationId xmlns:a16="http://schemas.microsoft.com/office/drawing/2014/main" id="{04183CD1-0464-4A9D-86D4-4A3CF954759A}"/>
                  </a:ext>
                </a:extLst>
              </p:cNvPr>
              <p:cNvPicPr>
                <a:picLocks noChangeAspect="1"/>
              </p:cNvPicPr>
              <p:nvPr/>
            </p:nvPicPr>
            <p:blipFill>
              <a:blip r:embed="rId5"/>
              <a:stretch>
                <a:fillRect/>
              </a:stretch>
            </p:blipFill>
            <p:spPr>
              <a:xfrm>
                <a:off x="0" y="5003216"/>
                <a:ext cx="1980000" cy="1241015"/>
              </a:xfrm>
              <a:prstGeom prst="rect">
                <a:avLst/>
              </a:prstGeom>
            </p:spPr>
          </p:pic>
          <p:pic>
            <p:nvPicPr>
              <p:cNvPr id="25" name="Picture 24">
                <a:extLst>
                  <a:ext uri="{FF2B5EF4-FFF2-40B4-BE49-F238E27FC236}">
                    <a16:creationId xmlns:a16="http://schemas.microsoft.com/office/drawing/2014/main" id="{C14CB6F4-F6E3-4559-A810-B3FA23448847}"/>
                  </a:ext>
                </a:extLst>
              </p:cNvPr>
              <p:cNvPicPr>
                <a:picLocks noChangeAspect="1"/>
              </p:cNvPicPr>
              <p:nvPr/>
            </p:nvPicPr>
            <p:blipFill>
              <a:blip r:embed="rId6"/>
              <a:stretch>
                <a:fillRect/>
              </a:stretch>
            </p:blipFill>
            <p:spPr>
              <a:xfrm>
                <a:off x="2174283" y="5015100"/>
                <a:ext cx="1980000" cy="1217245"/>
              </a:xfrm>
              <a:prstGeom prst="rect">
                <a:avLst/>
              </a:prstGeom>
            </p:spPr>
          </p:pic>
          <p:pic>
            <p:nvPicPr>
              <p:cNvPr id="26" name="Picture 25">
                <a:extLst>
                  <a:ext uri="{FF2B5EF4-FFF2-40B4-BE49-F238E27FC236}">
                    <a16:creationId xmlns:a16="http://schemas.microsoft.com/office/drawing/2014/main" id="{29CBB42B-1C2E-4615-AFE3-ED7E1E217AA9}"/>
                  </a:ext>
                </a:extLst>
              </p:cNvPr>
              <p:cNvPicPr>
                <a:picLocks noChangeAspect="1"/>
              </p:cNvPicPr>
              <p:nvPr/>
            </p:nvPicPr>
            <p:blipFill>
              <a:blip r:embed="rId7"/>
              <a:stretch>
                <a:fillRect/>
              </a:stretch>
            </p:blipFill>
            <p:spPr>
              <a:xfrm>
                <a:off x="4348566" y="5003216"/>
                <a:ext cx="1980000" cy="1219680"/>
              </a:xfrm>
              <a:prstGeom prst="rect">
                <a:avLst/>
              </a:prstGeom>
            </p:spPr>
          </p:pic>
          <p:sp>
            <p:nvSpPr>
              <p:cNvPr id="27" name="TextBox 26">
                <a:extLst>
                  <a:ext uri="{FF2B5EF4-FFF2-40B4-BE49-F238E27FC236}">
                    <a16:creationId xmlns:a16="http://schemas.microsoft.com/office/drawing/2014/main" id="{DCFC2884-3F53-4DB9-89D9-B189DEBC6176}"/>
                  </a:ext>
                </a:extLst>
              </p:cNvPr>
              <p:cNvSpPr txBox="1"/>
              <p:nvPr/>
            </p:nvSpPr>
            <p:spPr>
              <a:xfrm>
                <a:off x="6287382" y="5730454"/>
                <a:ext cx="532518"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KRAS</a:t>
                </a:r>
              </a:p>
            </p:txBody>
          </p:sp>
          <p:sp>
            <p:nvSpPr>
              <p:cNvPr id="28" name="TextBox 27">
                <a:extLst>
                  <a:ext uri="{FF2B5EF4-FFF2-40B4-BE49-F238E27FC236}">
                    <a16:creationId xmlns:a16="http://schemas.microsoft.com/office/drawing/2014/main" id="{2CBD4A88-1806-446D-BBD6-39292378ED21}"/>
                  </a:ext>
                </a:extLst>
              </p:cNvPr>
              <p:cNvSpPr txBox="1"/>
              <p:nvPr/>
            </p:nvSpPr>
            <p:spPr>
              <a:xfrm>
                <a:off x="6290466" y="5998010"/>
                <a:ext cx="596638"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HSC70</a:t>
                </a:r>
              </a:p>
            </p:txBody>
          </p:sp>
        </p:grpSp>
        <p:sp>
          <p:nvSpPr>
            <p:cNvPr id="20" name="CaixaDeTexto 68">
              <a:extLst>
                <a:ext uri="{FF2B5EF4-FFF2-40B4-BE49-F238E27FC236}">
                  <a16:creationId xmlns:a16="http://schemas.microsoft.com/office/drawing/2014/main" id="{E3FBA2BA-D862-48B2-94AB-FA8F4283681E}"/>
                </a:ext>
              </a:extLst>
            </p:cNvPr>
            <p:cNvSpPr txBox="1"/>
            <p:nvPr/>
          </p:nvSpPr>
          <p:spPr>
            <a:xfrm>
              <a:off x="-44551" y="3671551"/>
              <a:ext cx="336884" cy="369332"/>
            </a:xfrm>
            <a:prstGeom prst="rect">
              <a:avLst/>
            </a:prstGeom>
            <a:noFill/>
          </p:spPr>
          <p:txBody>
            <a:bodyPr wrap="square" rtlCol="0">
              <a:spAutoFit/>
            </a:bodyPr>
            <a:lstStyle/>
            <a:p>
              <a:r>
                <a:rPr lang="pt-PT" b="1" dirty="0"/>
                <a:t>B</a:t>
              </a:r>
              <a:endParaRPr lang="en-US" b="1" dirty="0"/>
            </a:p>
          </p:txBody>
        </p:sp>
      </p:grpSp>
      <p:grpSp>
        <p:nvGrpSpPr>
          <p:cNvPr id="18" name="Group 17">
            <a:extLst>
              <a:ext uri="{FF2B5EF4-FFF2-40B4-BE49-F238E27FC236}">
                <a16:creationId xmlns:a16="http://schemas.microsoft.com/office/drawing/2014/main" id="{DCCF3859-25A8-F530-EF4D-69AF62906587}"/>
              </a:ext>
            </a:extLst>
          </p:cNvPr>
          <p:cNvGrpSpPr/>
          <p:nvPr/>
        </p:nvGrpSpPr>
        <p:grpSpPr>
          <a:xfrm>
            <a:off x="-44551" y="5782253"/>
            <a:ext cx="6808051" cy="2166675"/>
            <a:chOff x="-44551" y="5590006"/>
            <a:chExt cx="6808051" cy="2166675"/>
          </a:xfrm>
        </p:grpSpPr>
        <p:pic>
          <p:nvPicPr>
            <p:cNvPr id="12" name="Picture 11">
              <a:extLst>
                <a:ext uri="{FF2B5EF4-FFF2-40B4-BE49-F238E27FC236}">
                  <a16:creationId xmlns:a16="http://schemas.microsoft.com/office/drawing/2014/main" id="{190530AD-A75F-4E3C-B8FC-24E95FDD851E}"/>
                </a:ext>
              </a:extLst>
            </p:cNvPr>
            <p:cNvPicPr>
              <a:picLocks noChangeAspect="1"/>
            </p:cNvPicPr>
            <p:nvPr/>
          </p:nvPicPr>
          <p:blipFill>
            <a:blip r:embed="rId8"/>
            <a:stretch>
              <a:fillRect/>
            </a:stretch>
          </p:blipFill>
          <p:spPr>
            <a:xfrm>
              <a:off x="94500" y="5897493"/>
              <a:ext cx="2160000" cy="1859188"/>
            </a:xfrm>
            <a:prstGeom prst="rect">
              <a:avLst/>
            </a:prstGeom>
          </p:spPr>
        </p:pic>
        <p:pic>
          <p:nvPicPr>
            <p:cNvPr id="13" name="Picture 12">
              <a:extLst>
                <a:ext uri="{FF2B5EF4-FFF2-40B4-BE49-F238E27FC236}">
                  <a16:creationId xmlns:a16="http://schemas.microsoft.com/office/drawing/2014/main" id="{79D15392-450F-4E4E-A029-94314EB55684}"/>
                </a:ext>
              </a:extLst>
            </p:cNvPr>
            <p:cNvPicPr>
              <a:picLocks noChangeAspect="1"/>
            </p:cNvPicPr>
            <p:nvPr/>
          </p:nvPicPr>
          <p:blipFill>
            <a:blip r:embed="rId9"/>
            <a:stretch>
              <a:fillRect/>
            </a:stretch>
          </p:blipFill>
          <p:spPr>
            <a:xfrm>
              <a:off x="2349000" y="5897493"/>
              <a:ext cx="2160000" cy="1859188"/>
            </a:xfrm>
            <a:prstGeom prst="rect">
              <a:avLst/>
            </a:prstGeom>
          </p:spPr>
        </p:pic>
        <p:pic>
          <p:nvPicPr>
            <p:cNvPr id="15" name="Picture 14">
              <a:extLst>
                <a:ext uri="{FF2B5EF4-FFF2-40B4-BE49-F238E27FC236}">
                  <a16:creationId xmlns:a16="http://schemas.microsoft.com/office/drawing/2014/main" id="{6B781067-6EAE-410C-860C-EB77EA9189E2}"/>
                </a:ext>
              </a:extLst>
            </p:cNvPr>
            <p:cNvPicPr>
              <a:picLocks noChangeAspect="1"/>
            </p:cNvPicPr>
            <p:nvPr/>
          </p:nvPicPr>
          <p:blipFill>
            <a:blip r:embed="rId10"/>
            <a:stretch>
              <a:fillRect/>
            </a:stretch>
          </p:blipFill>
          <p:spPr>
            <a:xfrm>
              <a:off x="4603500" y="5845747"/>
              <a:ext cx="2160000" cy="1910934"/>
            </a:xfrm>
            <a:prstGeom prst="rect">
              <a:avLst/>
            </a:prstGeom>
          </p:spPr>
        </p:pic>
        <p:sp>
          <p:nvSpPr>
            <p:cNvPr id="21" name="CaixaDeTexto 68">
              <a:extLst>
                <a:ext uri="{FF2B5EF4-FFF2-40B4-BE49-F238E27FC236}">
                  <a16:creationId xmlns:a16="http://schemas.microsoft.com/office/drawing/2014/main" id="{281462F0-B3D5-43CD-91F9-0DC1894E4628}"/>
                </a:ext>
              </a:extLst>
            </p:cNvPr>
            <p:cNvSpPr txBox="1"/>
            <p:nvPr/>
          </p:nvSpPr>
          <p:spPr>
            <a:xfrm>
              <a:off x="-44551" y="5590006"/>
              <a:ext cx="336884" cy="369332"/>
            </a:xfrm>
            <a:prstGeom prst="rect">
              <a:avLst/>
            </a:prstGeom>
            <a:noFill/>
          </p:spPr>
          <p:txBody>
            <a:bodyPr wrap="square" rtlCol="0">
              <a:spAutoFit/>
            </a:bodyPr>
            <a:lstStyle/>
            <a:p>
              <a:r>
                <a:rPr lang="pt-PT" b="1" dirty="0"/>
                <a:t>C</a:t>
              </a:r>
              <a:endParaRPr lang="en-US" b="1" dirty="0"/>
            </a:p>
          </p:txBody>
        </p:sp>
      </p:grpSp>
    </p:spTree>
    <p:extLst>
      <p:ext uri="{BB962C8B-B14F-4D97-AF65-F5344CB8AC3E}">
        <p14:creationId xmlns:p14="http://schemas.microsoft.com/office/powerpoint/2010/main" val="3694693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D0F445-B1EA-4EB0-9C5C-C747DD2E1437}"/>
              </a:ext>
            </a:extLst>
          </p:cNvPr>
          <p:cNvSpPr txBox="1"/>
          <p:nvPr/>
        </p:nvSpPr>
        <p:spPr>
          <a:xfrm>
            <a:off x="-76865" y="-75642"/>
            <a:ext cx="1159485" cy="369332"/>
          </a:xfrm>
          <a:prstGeom prst="rect">
            <a:avLst/>
          </a:prstGeom>
          <a:noFill/>
        </p:spPr>
        <p:txBody>
          <a:bodyPr wrap="none" rtlCol="0">
            <a:spAutoFit/>
          </a:bodyPr>
          <a:lstStyle/>
          <a:p>
            <a:r>
              <a:rPr lang="pt-PT" dirty="0"/>
              <a:t>Figure S11</a:t>
            </a:r>
            <a:endParaRPr lang="en-US" dirty="0"/>
          </a:p>
        </p:txBody>
      </p:sp>
      <p:sp>
        <p:nvSpPr>
          <p:cNvPr id="30" name="TextBox 29">
            <a:extLst>
              <a:ext uri="{FF2B5EF4-FFF2-40B4-BE49-F238E27FC236}">
                <a16:creationId xmlns:a16="http://schemas.microsoft.com/office/drawing/2014/main" id="{5F49991E-CB8C-4E7D-9E19-80851093DF12}"/>
              </a:ext>
            </a:extLst>
          </p:cNvPr>
          <p:cNvSpPr txBox="1"/>
          <p:nvPr/>
        </p:nvSpPr>
        <p:spPr>
          <a:xfrm>
            <a:off x="-76865" y="8970557"/>
            <a:ext cx="6858000" cy="646331"/>
          </a:xfrm>
          <a:prstGeom prst="rect">
            <a:avLst/>
          </a:prstGeom>
          <a:noFill/>
        </p:spPr>
        <p:txBody>
          <a:bodyPr wrap="square">
            <a:spAutoFit/>
          </a:bodyPr>
          <a:lstStyle/>
          <a:p>
            <a:pPr algn="just"/>
            <a:r>
              <a:rPr lang="en-US" sz="900" dirty="0">
                <a:latin typeface="Arial" panose="020B0604020202020204" pitchFamily="34" charset="0"/>
                <a:cs typeface="Arial" panose="020B0604020202020204" pitchFamily="34" charset="0"/>
              </a:rPr>
              <a:t>Figure S11. Raw number of counts and multidimensional scaling (MDS) plot in RNA sequencing analysis. </a:t>
            </a:r>
            <a:r>
              <a:rPr lang="pt-PT" sz="900" dirty="0">
                <a:latin typeface="Arial" panose="020B0604020202020204" pitchFamily="34" charset="0"/>
                <a:cs typeface="Arial" panose="020B0604020202020204" pitchFamily="34" charset="0"/>
              </a:rPr>
              <a:t>Bar </a:t>
            </a:r>
            <a:r>
              <a:rPr lang="pt-PT" sz="900" dirty="0" err="1">
                <a:latin typeface="Arial" panose="020B0604020202020204" pitchFamily="34" charset="0"/>
                <a:cs typeface="Arial" panose="020B0604020202020204" pitchFamily="34" charset="0"/>
              </a:rPr>
              <a:t>plot</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depicts</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the</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number</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of</a:t>
            </a:r>
            <a:r>
              <a:rPr lang="pt-PT" sz="900" dirty="0">
                <a:latin typeface="Arial" panose="020B0604020202020204" pitchFamily="34" charset="0"/>
                <a:cs typeface="Arial" panose="020B0604020202020204" pitchFamily="34" charset="0"/>
              </a:rPr>
              <a:t> total </a:t>
            </a:r>
            <a:r>
              <a:rPr lang="pt-PT" sz="900" dirty="0" err="1">
                <a:latin typeface="Arial" panose="020B0604020202020204" pitchFamily="34" charset="0"/>
                <a:cs typeface="Arial" panose="020B0604020202020204" pitchFamily="34" charset="0"/>
              </a:rPr>
              <a:t>raw</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counts</a:t>
            </a:r>
            <a:r>
              <a:rPr lang="pt-PT" sz="900" dirty="0">
                <a:latin typeface="Arial" panose="020B0604020202020204" pitchFamily="34" charset="0"/>
                <a:cs typeface="Arial" panose="020B0604020202020204" pitchFamily="34" charset="0"/>
              </a:rPr>
              <a:t> in RNA </a:t>
            </a:r>
            <a:r>
              <a:rPr lang="pt-PT" sz="900" dirty="0" err="1">
                <a:latin typeface="Arial" panose="020B0604020202020204" pitchFamily="34" charset="0"/>
                <a:cs typeface="Arial" panose="020B0604020202020204" pitchFamily="34" charset="0"/>
              </a:rPr>
              <a:t>sequencing</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analysis</a:t>
            </a:r>
            <a:r>
              <a:rPr lang="pt-PT" sz="900" dirty="0">
                <a:latin typeface="Arial" panose="020B0604020202020204" pitchFamily="34" charset="0"/>
                <a:cs typeface="Arial" panose="020B0604020202020204" pitchFamily="34" charset="0"/>
              </a:rPr>
              <a:t> for </a:t>
            </a:r>
            <a:r>
              <a:rPr lang="pt-PT" sz="900" dirty="0" err="1">
                <a:latin typeface="Arial" panose="020B0604020202020204" pitchFamily="34" charset="0"/>
                <a:cs typeface="Arial" panose="020B0604020202020204" pitchFamily="34" charset="0"/>
              </a:rPr>
              <a:t>each</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condition</a:t>
            </a:r>
            <a:r>
              <a:rPr lang="pt-PT" sz="900" dirty="0">
                <a:latin typeface="Arial" panose="020B0604020202020204" pitchFamily="34" charset="0"/>
                <a:cs typeface="Arial" panose="020B0604020202020204" pitchFamily="34" charset="0"/>
              </a:rPr>
              <a:t>, in </a:t>
            </a:r>
            <a:r>
              <a:rPr lang="pt-PT" sz="900" dirty="0" err="1">
                <a:latin typeface="Arial" panose="020B0604020202020204" pitchFamily="34" charset="0"/>
                <a:cs typeface="Arial" panose="020B0604020202020204" pitchFamily="34" charset="0"/>
              </a:rPr>
              <a:t>each</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cell</a:t>
            </a:r>
            <a:r>
              <a:rPr lang="pt-PT" sz="900" dirty="0">
                <a:latin typeface="Arial" panose="020B0604020202020204" pitchFamily="34" charset="0"/>
                <a:cs typeface="Arial" panose="020B0604020202020204" pitchFamily="34" charset="0"/>
              </a:rPr>
              <a:t> </a:t>
            </a:r>
            <a:r>
              <a:rPr lang="pt-PT" sz="900" dirty="0" err="1">
                <a:latin typeface="Arial" panose="020B0604020202020204" pitchFamily="34" charset="0"/>
                <a:cs typeface="Arial" panose="020B0604020202020204" pitchFamily="34" charset="0"/>
              </a:rPr>
              <a:t>line</a:t>
            </a:r>
            <a:r>
              <a:rPr lang="pt-PT" sz="900" dirty="0">
                <a:latin typeface="Arial" panose="020B0604020202020204" pitchFamily="34" charset="0"/>
                <a:cs typeface="Arial" panose="020B0604020202020204" pitchFamily="34" charset="0"/>
              </a:rPr>
              <a:t>.</a:t>
            </a:r>
            <a:r>
              <a:rPr lang="en-US" sz="900" dirty="0">
                <a:latin typeface="Arial" panose="020B0604020202020204" pitchFamily="34" charset="0"/>
                <a:cs typeface="Arial" panose="020B0604020202020204" pitchFamily="34" charset="0"/>
              </a:rPr>
              <a:t> MDS plot illustrates the distribution of each samples according to dimension 1 (dim1) against dimension 2 (dim2). Each timepoint is represented by a different color.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HCT116. </a:t>
            </a:r>
            <a:r>
              <a:rPr lang="pt-PT" sz="900" b="1" dirty="0">
                <a:latin typeface="Arial" panose="020B0604020202020204" pitchFamily="34" charset="0"/>
                <a:cs typeface="Arial" panose="020B0604020202020204" pitchFamily="34" charset="0"/>
              </a:rPr>
              <a:t>B </a:t>
            </a:r>
            <a:r>
              <a:rPr lang="pt-PT" sz="900" dirty="0">
                <a:latin typeface="Arial" panose="020B0604020202020204" pitchFamily="34" charset="0"/>
                <a:cs typeface="Arial" panose="020B0604020202020204" pitchFamily="34" charset="0"/>
              </a:rPr>
              <a:t>SW480. </a:t>
            </a:r>
            <a:r>
              <a:rPr lang="pt-PT" sz="900" b="1" dirty="0">
                <a:latin typeface="Arial" panose="020B0604020202020204" pitchFamily="34" charset="0"/>
                <a:cs typeface="Arial" panose="020B0604020202020204" pitchFamily="34" charset="0"/>
              </a:rPr>
              <a:t>C </a:t>
            </a:r>
            <a:r>
              <a:rPr lang="pt-PT" sz="900" dirty="0">
                <a:latin typeface="Arial" panose="020B0604020202020204" pitchFamily="34" charset="0"/>
                <a:cs typeface="Arial" panose="020B0604020202020204" pitchFamily="34" charset="0"/>
              </a:rPr>
              <a:t>LS174T.</a:t>
            </a:r>
            <a:endParaRPr lang="en-US" sz="900" dirty="0">
              <a:latin typeface="Arial" panose="020B0604020202020204" pitchFamily="34" charset="0"/>
              <a:cs typeface="Arial" panose="020B0604020202020204" pitchFamily="34" charset="0"/>
            </a:endParaRPr>
          </a:p>
        </p:txBody>
      </p:sp>
      <p:pic>
        <p:nvPicPr>
          <p:cNvPr id="40" name="Picture 39">
            <a:extLst>
              <a:ext uri="{FF2B5EF4-FFF2-40B4-BE49-F238E27FC236}">
                <a16:creationId xmlns:a16="http://schemas.microsoft.com/office/drawing/2014/main" id="{E6F40435-7BFA-4BCD-B64A-34F5CDE86768}"/>
              </a:ext>
            </a:extLst>
          </p:cNvPr>
          <p:cNvPicPr>
            <a:picLocks noChangeAspect="1"/>
          </p:cNvPicPr>
          <p:nvPr/>
        </p:nvPicPr>
        <p:blipFill rotWithShape="1">
          <a:blip r:embed="rId2"/>
          <a:srcRect l="84800" t="9149" r="4160" b="72904"/>
          <a:stretch/>
        </p:blipFill>
        <p:spPr>
          <a:xfrm>
            <a:off x="6036594" y="8266775"/>
            <a:ext cx="627797" cy="629836"/>
          </a:xfrm>
          <a:prstGeom prst="rect">
            <a:avLst/>
          </a:prstGeom>
        </p:spPr>
      </p:pic>
      <p:grpSp>
        <p:nvGrpSpPr>
          <p:cNvPr id="5" name="Group 4">
            <a:extLst>
              <a:ext uri="{FF2B5EF4-FFF2-40B4-BE49-F238E27FC236}">
                <a16:creationId xmlns:a16="http://schemas.microsoft.com/office/drawing/2014/main" id="{92147A92-AD6F-ACA5-8E3F-7AB5506BDCB5}"/>
              </a:ext>
            </a:extLst>
          </p:cNvPr>
          <p:cNvGrpSpPr/>
          <p:nvPr/>
        </p:nvGrpSpPr>
        <p:grpSpPr>
          <a:xfrm>
            <a:off x="-22986" y="289113"/>
            <a:ext cx="6687377" cy="2557116"/>
            <a:chOff x="-22986" y="255930"/>
            <a:chExt cx="6687377" cy="2557116"/>
          </a:xfrm>
        </p:grpSpPr>
        <p:pic>
          <p:nvPicPr>
            <p:cNvPr id="32" name="Picture 31">
              <a:extLst>
                <a:ext uri="{FF2B5EF4-FFF2-40B4-BE49-F238E27FC236}">
                  <a16:creationId xmlns:a16="http://schemas.microsoft.com/office/drawing/2014/main" id="{6395824B-DB0D-4989-87CE-4078B2D16BCF}"/>
                </a:ext>
              </a:extLst>
            </p:cNvPr>
            <p:cNvPicPr>
              <a:picLocks noChangeAspect="1"/>
            </p:cNvPicPr>
            <p:nvPr/>
          </p:nvPicPr>
          <p:blipFill rotWithShape="1">
            <a:blip r:embed="rId3"/>
            <a:srcRect l="16520" t="3767" r="16019"/>
            <a:stretch/>
          </p:blipFill>
          <p:spPr>
            <a:xfrm>
              <a:off x="193610" y="387511"/>
              <a:ext cx="2754149" cy="2425535"/>
            </a:xfrm>
            <a:prstGeom prst="rect">
              <a:avLst/>
            </a:prstGeom>
          </p:spPr>
        </p:pic>
        <p:pic>
          <p:nvPicPr>
            <p:cNvPr id="33" name="Picture 32">
              <a:extLst>
                <a:ext uri="{FF2B5EF4-FFF2-40B4-BE49-F238E27FC236}">
                  <a16:creationId xmlns:a16="http://schemas.microsoft.com/office/drawing/2014/main" id="{9DFBA71E-9D54-4840-9349-C91413DF2B1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Lst>
            </a:blip>
            <a:srcRect r="9861"/>
            <a:stretch/>
          </p:blipFill>
          <p:spPr>
            <a:xfrm>
              <a:off x="3141369" y="440596"/>
              <a:ext cx="3523022" cy="1883439"/>
            </a:xfrm>
            <a:prstGeom prst="rect">
              <a:avLst/>
            </a:prstGeom>
          </p:spPr>
        </p:pic>
        <p:sp>
          <p:nvSpPr>
            <p:cNvPr id="42" name="CaixaDeTexto 68">
              <a:extLst>
                <a:ext uri="{FF2B5EF4-FFF2-40B4-BE49-F238E27FC236}">
                  <a16:creationId xmlns:a16="http://schemas.microsoft.com/office/drawing/2014/main" id="{CF4E6AF3-95AC-46E7-8B29-EAB615DA3C64}"/>
                </a:ext>
              </a:extLst>
            </p:cNvPr>
            <p:cNvSpPr txBox="1"/>
            <p:nvPr/>
          </p:nvSpPr>
          <p:spPr>
            <a:xfrm>
              <a:off x="-22986" y="255930"/>
              <a:ext cx="336884" cy="369332"/>
            </a:xfrm>
            <a:prstGeom prst="rect">
              <a:avLst/>
            </a:prstGeom>
            <a:noFill/>
          </p:spPr>
          <p:txBody>
            <a:bodyPr wrap="square" rtlCol="0">
              <a:spAutoFit/>
            </a:bodyPr>
            <a:lstStyle/>
            <a:p>
              <a:r>
                <a:rPr lang="pt-PT" b="1" dirty="0"/>
                <a:t>A</a:t>
              </a:r>
              <a:endParaRPr lang="en-US" b="1" dirty="0"/>
            </a:p>
          </p:txBody>
        </p:sp>
      </p:grpSp>
      <p:grpSp>
        <p:nvGrpSpPr>
          <p:cNvPr id="6" name="Group 5">
            <a:extLst>
              <a:ext uri="{FF2B5EF4-FFF2-40B4-BE49-F238E27FC236}">
                <a16:creationId xmlns:a16="http://schemas.microsoft.com/office/drawing/2014/main" id="{0217F3A1-1EF6-09E7-591C-A649E069C123}"/>
              </a:ext>
            </a:extLst>
          </p:cNvPr>
          <p:cNvGrpSpPr/>
          <p:nvPr/>
        </p:nvGrpSpPr>
        <p:grpSpPr>
          <a:xfrm>
            <a:off x="-3305" y="3135342"/>
            <a:ext cx="6693305" cy="2605123"/>
            <a:chOff x="-3305" y="3338134"/>
            <a:chExt cx="6693305" cy="2605123"/>
          </a:xfrm>
        </p:grpSpPr>
        <p:pic>
          <p:nvPicPr>
            <p:cNvPr id="36" name="Picture 35">
              <a:extLst>
                <a:ext uri="{FF2B5EF4-FFF2-40B4-BE49-F238E27FC236}">
                  <a16:creationId xmlns:a16="http://schemas.microsoft.com/office/drawing/2014/main" id="{58C31FD1-B698-45AC-B3C9-69976136258F}"/>
                </a:ext>
              </a:extLst>
            </p:cNvPr>
            <p:cNvPicPr>
              <a:picLocks noChangeAspect="1"/>
            </p:cNvPicPr>
            <p:nvPr/>
          </p:nvPicPr>
          <p:blipFill rotWithShape="1">
            <a:blip r:embed="rId6"/>
            <a:srcRect l="15883" r="16206"/>
            <a:stretch/>
          </p:blipFill>
          <p:spPr>
            <a:xfrm>
              <a:off x="168000" y="3440974"/>
              <a:ext cx="2754000" cy="2502283"/>
            </a:xfrm>
            <a:prstGeom prst="rect">
              <a:avLst/>
            </a:prstGeom>
          </p:spPr>
        </p:pic>
        <p:pic>
          <p:nvPicPr>
            <p:cNvPr id="37" name="Picture 36">
              <a:extLst>
                <a:ext uri="{FF2B5EF4-FFF2-40B4-BE49-F238E27FC236}">
                  <a16:creationId xmlns:a16="http://schemas.microsoft.com/office/drawing/2014/main" id="{980EF9F8-C662-472F-A9CE-C47F0A9ED80B}"/>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50000"/>
                      </a14:imgEffect>
                    </a14:imgLayer>
                  </a14:imgProps>
                </a:ext>
              </a:extLst>
            </a:blip>
            <a:srcRect t="9307" r="13327"/>
            <a:stretch/>
          </p:blipFill>
          <p:spPr>
            <a:xfrm>
              <a:off x="3090000" y="3572667"/>
              <a:ext cx="3600000" cy="1838882"/>
            </a:xfrm>
            <a:prstGeom prst="rect">
              <a:avLst/>
            </a:prstGeom>
          </p:spPr>
        </p:pic>
        <p:sp>
          <p:nvSpPr>
            <p:cNvPr id="43" name="CaixaDeTexto 68">
              <a:extLst>
                <a:ext uri="{FF2B5EF4-FFF2-40B4-BE49-F238E27FC236}">
                  <a16:creationId xmlns:a16="http://schemas.microsoft.com/office/drawing/2014/main" id="{B5941CDE-7068-4641-B683-A57C748C699C}"/>
                </a:ext>
              </a:extLst>
            </p:cNvPr>
            <p:cNvSpPr txBox="1"/>
            <p:nvPr/>
          </p:nvSpPr>
          <p:spPr>
            <a:xfrm>
              <a:off x="-3305" y="3338134"/>
              <a:ext cx="336884" cy="369332"/>
            </a:xfrm>
            <a:prstGeom prst="rect">
              <a:avLst/>
            </a:prstGeom>
            <a:noFill/>
          </p:spPr>
          <p:txBody>
            <a:bodyPr wrap="square" rtlCol="0">
              <a:spAutoFit/>
            </a:bodyPr>
            <a:lstStyle/>
            <a:p>
              <a:r>
                <a:rPr lang="pt-PT" b="1" dirty="0"/>
                <a:t>B</a:t>
              </a:r>
              <a:endParaRPr lang="en-US" b="1" dirty="0"/>
            </a:p>
          </p:txBody>
        </p:sp>
      </p:grpSp>
      <p:grpSp>
        <p:nvGrpSpPr>
          <p:cNvPr id="7" name="Group 6">
            <a:extLst>
              <a:ext uri="{FF2B5EF4-FFF2-40B4-BE49-F238E27FC236}">
                <a16:creationId xmlns:a16="http://schemas.microsoft.com/office/drawing/2014/main" id="{6EB32D91-1C64-62C8-5B86-2588ECA63ABB}"/>
              </a:ext>
            </a:extLst>
          </p:cNvPr>
          <p:cNvGrpSpPr/>
          <p:nvPr/>
        </p:nvGrpSpPr>
        <p:grpSpPr>
          <a:xfrm>
            <a:off x="0" y="6029578"/>
            <a:ext cx="6690000" cy="2651866"/>
            <a:chOff x="0" y="6462881"/>
            <a:chExt cx="6690000" cy="2651866"/>
          </a:xfrm>
        </p:grpSpPr>
        <p:pic>
          <p:nvPicPr>
            <p:cNvPr id="39" name="Picture 38">
              <a:extLst>
                <a:ext uri="{FF2B5EF4-FFF2-40B4-BE49-F238E27FC236}">
                  <a16:creationId xmlns:a16="http://schemas.microsoft.com/office/drawing/2014/main" id="{071589E3-DB38-4A41-B5C8-27F6DB9BFA55}"/>
                </a:ext>
              </a:extLst>
            </p:cNvPr>
            <p:cNvPicPr>
              <a:picLocks noChangeAspect="1"/>
            </p:cNvPicPr>
            <p:nvPr/>
          </p:nvPicPr>
          <p:blipFill rotWithShape="1">
            <a:blip r:embed="rId2"/>
            <a:srcRect l="16574" r="17599"/>
            <a:stretch/>
          </p:blipFill>
          <p:spPr>
            <a:xfrm>
              <a:off x="168000" y="6532791"/>
              <a:ext cx="2754000" cy="2581956"/>
            </a:xfrm>
            <a:prstGeom prst="rect">
              <a:avLst/>
            </a:prstGeom>
          </p:spPr>
        </p:pic>
        <p:pic>
          <p:nvPicPr>
            <p:cNvPr id="41" name="Picture 40">
              <a:extLst>
                <a:ext uri="{FF2B5EF4-FFF2-40B4-BE49-F238E27FC236}">
                  <a16:creationId xmlns:a16="http://schemas.microsoft.com/office/drawing/2014/main" id="{61277161-BDAD-4382-9659-2DAA04466331}"/>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r="10831"/>
            <a:stretch/>
          </p:blipFill>
          <p:spPr>
            <a:xfrm>
              <a:off x="3090000" y="6647547"/>
              <a:ext cx="3600000" cy="1978586"/>
            </a:xfrm>
            <a:prstGeom prst="rect">
              <a:avLst/>
            </a:prstGeom>
          </p:spPr>
        </p:pic>
        <p:sp>
          <p:nvSpPr>
            <p:cNvPr id="2" name="CaixaDeTexto 68">
              <a:extLst>
                <a:ext uri="{FF2B5EF4-FFF2-40B4-BE49-F238E27FC236}">
                  <a16:creationId xmlns:a16="http://schemas.microsoft.com/office/drawing/2014/main" id="{9E5FE690-E48D-6FA9-68DF-774AA69873A0}"/>
                </a:ext>
              </a:extLst>
            </p:cNvPr>
            <p:cNvSpPr txBox="1"/>
            <p:nvPr/>
          </p:nvSpPr>
          <p:spPr>
            <a:xfrm>
              <a:off x="0" y="6462881"/>
              <a:ext cx="336884" cy="369332"/>
            </a:xfrm>
            <a:prstGeom prst="rect">
              <a:avLst/>
            </a:prstGeom>
            <a:noFill/>
          </p:spPr>
          <p:txBody>
            <a:bodyPr wrap="square" rtlCol="0">
              <a:spAutoFit/>
            </a:bodyPr>
            <a:lstStyle/>
            <a:p>
              <a:r>
                <a:rPr lang="pt-PT" b="1" dirty="0"/>
                <a:t>C</a:t>
              </a:r>
              <a:endParaRPr lang="en-US" b="1" dirty="0"/>
            </a:p>
          </p:txBody>
        </p:sp>
      </p:grpSp>
    </p:spTree>
    <p:extLst>
      <p:ext uri="{BB962C8B-B14F-4D97-AF65-F5344CB8AC3E}">
        <p14:creationId xmlns:p14="http://schemas.microsoft.com/office/powerpoint/2010/main" val="31571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94C07399-1C52-47ED-8CDC-50FA8739F87C}"/>
              </a:ext>
            </a:extLst>
          </p:cNvPr>
          <p:cNvSpPr txBox="1"/>
          <p:nvPr/>
        </p:nvSpPr>
        <p:spPr>
          <a:xfrm>
            <a:off x="-76865" y="-75642"/>
            <a:ext cx="1159485" cy="369332"/>
          </a:xfrm>
          <a:prstGeom prst="rect">
            <a:avLst/>
          </a:prstGeom>
          <a:noFill/>
        </p:spPr>
        <p:txBody>
          <a:bodyPr wrap="none" rtlCol="0">
            <a:spAutoFit/>
          </a:bodyPr>
          <a:lstStyle/>
          <a:p>
            <a:r>
              <a:rPr lang="pt-PT" dirty="0"/>
              <a:t>Figure S12</a:t>
            </a:r>
            <a:endParaRPr lang="en-US" dirty="0"/>
          </a:p>
        </p:txBody>
      </p:sp>
      <p:grpSp>
        <p:nvGrpSpPr>
          <p:cNvPr id="11" name="Group 10">
            <a:extLst>
              <a:ext uri="{FF2B5EF4-FFF2-40B4-BE49-F238E27FC236}">
                <a16:creationId xmlns:a16="http://schemas.microsoft.com/office/drawing/2014/main" id="{ED449E23-9735-23F5-1AB9-24D63289E569}"/>
              </a:ext>
            </a:extLst>
          </p:cNvPr>
          <p:cNvGrpSpPr/>
          <p:nvPr/>
        </p:nvGrpSpPr>
        <p:grpSpPr>
          <a:xfrm>
            <a:off x="-22986" y="561078"/>
            <a:ext cx="6298509" cy="2254412"/>
            <a:chOff x="-22986" y="443890"/>
            <a:chExt cx="6298509" cy="2254412"/>
          </a:xfrm>
        </p:grpSpPr>
        <p:grpSp>
          <p:nvGrpSpPr>
            <p:cNvPr id="3" name="Group 2">
              <a:extLst>
                <a:ext uri="{FF2B5EF4-FFF2-40B4-BE49-F238E27FC236}">
                  <a16:creationId xmlns:a16="http://schemas.microsoft.com/office/drawing/2014/main" id="{0AEF2CE9-C387-243F-AA49-804CFBCD9069}"/>
                </a:ext>
              </a:extLst>
            </p:cNvPr>
            <p:cNvGrpSpPr/>
            <p:nvPr/>
          </p:nvGrpSpPr>
          <p:grpSpPr>
            <a:xfrm>
              <a:off x="582476" y="711267"/>
              <a:ext cx="2555286" cy="1987035"/>
              <a:chOff x="596653" y="711267"/>
              <a:chExt cx="2555286" cy="1987035"/>
            </a:xfrm>
          </p:grpSpPr>
          <p:sp>
            <p:nvSpPr>
              <p:cNvPr id="27" name="TextBox 26">
                <a:extLst>
                  <a:ext uri="{FF2B5EF4-FFF2-40B4-BE49-F238E27FC236}">
                    <a16:creationId xmlns:a16="http://schemas.microsoft.com/office/drawing/2014/main" id="{E345D872-4E3E-C33F-4ADA-FD9CE5652AD0}"/>
                  </a:ext>
                </a:extLst>
              </p:cNvPr>
              <p:cNvSpPr txBox="1"/>
              <p:nvPr/>
            </p:nvSpPr>
            <p:spPr>
              <a:xfrm>
                <a:off x="596653" y="711267"/>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siControl_48h</a:t>
                </a:r>
              </a:p>
            </p:txBody>
          </p:sp>
          <p:sp>
            <p:nvSpPr>
              <p:cNvPr id="28" name="TextBox 27">
                <a:extLst>
                  <a:ext uri="{FF2B5EF4-FFF2-40B4-BE49-F238E27FC236}">
                    <a16:creationId xmlns:a16="http://schemas.microsoft.com/office/drawing/2014/main" id="{369003F2-7DBF-882E-9AA0-438C692B4B5A}"/>
                  </a:ext>
                </a:extLst>
              </p:cNvPr>
              <p:cNvSpPr txBox="1"/>
              <p:nvPr/>
            </p:nvSpPr>
            <p:spPr>
              <a:xfrm>
                <a:off x="2023103" y="711267"/>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siControl_72h</a:t>
                </a:r>
              </a:p>
            </p:txBody>
          </p:sp>
          <p:pic>
            <p:nvPicPr>
              <p:cNvPr id="12" name="Picture 11">
                <a:extLst>
                  <a:ext uri="{FF2B5EF4-FFF2-40B4-BE49-F238E27FC236}">
                    <a16:creationId xmlns:a16="http://schemas.microsoft.com/office/drawing/2014/main" id="{E1FCC65F-4036-4C53-9E7A-AF864194D307}"/>
                  </a:ext>
                </a:extLst>
              </p:cNvPr>
              <p:cNvPicPr>
                <a:picLocks noChangeAspect="1"/>
              </p:cNvPicPr>
              <p:nvPr/>
            </p:nvPicPr>
            <p:blipFill>
              <a:blip r:embed="rId2"/>
              <a:stretch>
                <a:fillRect/>
              </a:stretch>
            </p:blipFill>
            <p:spPr>
              <a:xfrm>
                <a:off x="596654" y="1020702"/>
                <a:ext cx="2555285" cy="1677600"/>
              </a:xfrm>
              <a:prstGeom prst="rect">
                <a:avLst/>
              </a:prstGeom>
            </p:spPr>
          </p:pic>
        </p:grpSp>
        <p:grpSp>
          <p:nvGrpSpPr>
            <p:cNvPr id="4" name="Group 3">
              <a:extLst>
                <a:ext uri="{FF2B5EF4-FFF2-40B4-BE49-F238E27FC236}">
                  <a16:creationId xmlns:a16="http://schemas.microsoft.com/office/drawing/2014/main" id="{ACBA1571-5AD3-0A5B-99BE-F8D534D849D0}"/>
                </a:ext>
              </a:extLst>
            </p:cNvPr>
            <p:cNvGrpSpPr/>
            <p:nvPr/>
          </p:nvGrpSpPr>
          <p:grpSpPr>
            <a:xfrm>
              <a:off x="3720238" y="726944"/>
              <a:ext cx="2555285" cy="1971358"/>
              <a:chOff x="3706063" y="726944"/>
              <a:chExt cx="2555285" cy="1971358"/>
            </a:xfrm>
          </p:grpSpPr>
          <p:sp>
            <p:nvSpPr>
              <p:cNvPr id="25" name="TextBox 24">
                <a:extLst>
                  <a:ext uri="{FF2B5EF4-FFF2-40B4-BE49-F238E27FC236}">
                    <a16:creationId xmlns:a16="http://schemas.microsoft.com/office/drawing/2014/main" id="{8F3C778C-C895-24C6-075E-033BB837A281}"/>
                  </a:ext>
                </a:extLst>
              </p:cNvPr>
              <p:cNvSpPr txBox="1"/>
              <p:nvPr/>
            </p:nvSpPr>
            <p:spPr>
              <a:xfrm>
                <a:off x="3706063" y="726944"/>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siKRAS_48h</a:t>
                </a:r>
              </a:p>
            </p:txBody>
          </p:sp>
          <p:sp>
            <p:nvSpPr>
              <p:cNvPr id="26" name="TextBox 25">
                <a:extLst>
                  <a:ext uri="{FF2B5EF4-FFF2-40B4-BE49-F238E27FC236}">
                    <a16:creationId xmlns:a16="http://schemas.microsoft.com/office/drawing/2014/main" id="{F6D06A25-05A2-9D2B-0B25-E9F7B2383DDD}"/>
                  </a:ext>
                </a:extLst>
              </p:cNvPr>
              <p:cNvSpPr txBox="1"/>
              <p:nvPr/>
            </p:nvSpPr>
            <p:spPr>
              <a:xfrm>
                <a:off x="5207852" y="726944"/>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siKRAS_72h</a:t>
                </a:r>
              </a:p>
            </p:txBody>
          </p:sp>
          <p:pic>
            <p:nvPicPr>
              <p:cNvPr id="14" name="Picture 13">
                <a:extLst>
                  <a:ext uri="{FF2B5EF4-FFF2-40B4-BE49-F238E27FC236}">
                    <a16:creationId xmlns:a16="http://schemas.microsoft.com/office/drawing/2014/main" id="{5AAAF590-8B50-4E6F-8408-8A2185435572}"/>
                  </a:ext>
                </a:extLst>
              </p:cNvPr>
              <p:cNvPicPr>
                <a:picLocks noChangeAspect="1"/>
              </p:cNvPicPr>
              <p:nvPr/>
            </p:nvPicPr>
            <p:blipFill>
              <a:blip r:embed="rId3"/>
              <a:stretch>
                <a:fillRect/>
              </a:stretch>
            </p:blipFill>
            <p:spPr>
              <a:xfrm>
                <a:off x="3706063" y="1020702"/>
                <a:ext cx="2555285" cy="1677600"/>
              </a:xfrm>
              <a:prstGeom prst="rect">
                <a:avLst/>
              </a:prstGeom>
            </p:spPr>
          </p:pic>
        </p:grpSp>
        <p:sp>
          <p:nvSpPr>
            <p:cNvPr id="24" name="CaixaDeTexto 68">
              <a:extLst>
                <a:ext uri="{FF2B5EF4-FFF2-40B4-BE49-F238E27FC236}">
                  <a16:creationId xmlns:a16="http://schemas.microsoft.com/office/drawing/2014/main" id="{9D6B468F-78D5-4BCE-9FBA-CA0AF285A70B}"/>
                </a:ext>
              </a:extLst>
            </p:cNvPr>
            <p:cNvSpPr txBox="1"/>
            <p:nvPr/>
          </p:nvSpPr>
          <p:spPr>
            <a:xfrm>
              <a:off x="-22986" y="443890"/>
              <a:ext cx="336884" cy="369332"/>
            </a:xfrm>
            <a:prstGeom prst="rect">
              <a:avLst/>
            </a:prstGeom>
            <a:noFill/>
          </p:spPr>
          <p:txBody>
            <a:bodyPr wrap="square" rtlCol="0">
              <a:spAutoFit/>
            </a:bodyPr>
            <a:lstStyle/>
            <a:p>
              <a:r>
                <a:rPr lang="pt-PT" b="1" dirty="0"/>
                <a:t>A</a:t>
              </a:r>
              <a:endParaRPr lang="en-US" b="1" dirty="0"/>
            </a:p>
          </p:txBody>
        </p:sp>
      </p:grpSp>
      <p:grpSp>
        <p:nvGrpSpPr>
          <p:cNvPr id="10" name="Group 9">
            <a:extLst>
              <a:ext uri="{FF2B5EF4-FFF2-40B4-BE49-F238E27FC236}">
                <a16:creationId xmlns:a16="http://schemas.microsoft.com/office/drawing/2014/main" id="{91EB37FA-40D2-78EA-9B79-70446C40C573}"/>
              </a:ext>
            </a:extLst>
          </p:cNvPr>
          <p:cNvGrpSpPr/>
          <p:nvPr/>
        </p:nvGrpSpPr>
        <p:grpSpPr>
          <a:xfrm>
            <a:off x="0" y="3376568"/>
            <a:ext cx="6279407" cy="2262945"/>
            <a:chOff x="0" y="2635180"/>
            <a:chExt cx="6279407" cy="2262945"/>
          </a:xfrm>
        </p:grpSpPr>
        <p:grpSp>
          <p:nvGrpSpPr>
            <p:cNvPr id="6" name="Group 5">
              <a:extLst>
                <a:ext uri="{FF2B5EF4-FFF2-40B4-BE49-F238E27FC236}">
                  <a16:creationId xmlns:a16="http://schemas.microsoft.com/office/drawing/2014/main" id="{EFA6AAB1-8489-FEC3-F8AA-C9C488CED094}"/>
                </a:ext>
              </a:extLst>
            </p:cNvPr>
            <p:cNvGrpSpPr/>
            <p:nvPr/>
          </p:nvGrpSpPr>
          <p:grpSpPr>
            <a:xfrm>
              <a:off x="3724122" y="2938035"/>
              <a:ext cx="2555285" cy="1952682"/>
              <a:chOff x="3706063" y="2938035"/>
              <a:chExt cx="2555285" cy="1952682"/>
            </a:xfrm>
          </p:grpSpPr>
          <p:pic>
            <p:nvPicPr>
              <p:cNvPr id="18" name="Picture 17">
                <a:extLst>
                  <a:ext uri="{FF2B5EF4-FFF2-40B4-BE49-F238E27FC236}">
                    <a16:creationId xmlns:a16="http://schemas.microsoft.com/office/drawing/2014/main" id="{25D8BE1F-F4EC-4D5F-8800-6B448B758157}"/>
                  </a:ext>
                </a:extLst>
              </p:cNvPr>
              <p:cNvPicPr>
                <a:picLocks noChangeAspect="1"/>
              </p:cNvPicPr>
              <p:nvPr/>
            </p:nvPicPr>
            <p:blipFill>
              <a:blip r:embed="rId4"/>
              <a:stretch>
                <a:fillRect/>
              </a:stretch>
            </p:blipFill>
            <p:spPr>
              <a:xfrm>
                <a:off x="3706063" y="3213117"/>
                <a:ext cx="2555285" cy="1677600"/>
              </a:xfrm>
              <a:prstGeom prst="rect">
                <a:avLst/>
              </a:prstGeom>
            </p:spPr>
          </p:pic>
          <p:sp>
            <p:nvSpPr>
              <p:cNvPr id="48" name="TextBox 47">
                <a:extLst>
                  <a:ext uri="{FF2B5EF4-FFF2-40B4-BE49-F238E27FC236}">
                    <a16:creationId xmlns:a16="http://schemas.microsoft.com/office/drawing/2014/main" id="{5D5F68EB-EB7C-43A0-A62A-4CDBE25EA9A6}"/>
                  </a:ext>
                </a:extLst>
              </p:cNvPr>
              <p:cNvSpPr txBox="1"/>
              <p:nvPr/>
            </p:nvSpPr>
            <p:spPr>
              <a:xfrm>
                <a:off x="3706063" y="2938035"/>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siKRAS_48h</a:t>
                </a:r>
              </a:p>
            </p:txBody>
          </p:sp>
          <p:sp>
            <p:nvSpPr>
              <p:cNvPr id="49" name="TextBox 48">
                <a:extLst>
                  <a:ext uri="{FF2B5EF4-FFF2-40B4-BE49-F238E27FC236}">
                    <a16:creationId xmlns:a16="http://schemas.microsoft.com/office/drawing/2014/main" id="{5B6A73E6-D4E5-4CDB-B54B-CDE7B7F55DE5}"/>
                  </a:ext>
                </a:extLst>
              </p:cNvPr>
              <p:cNvSpPr txBox="1"/>
              <p:nvPr/>
            </p:nvSpPr>
            <p:spPr>
              <a:xfrm>
                <a:off x="5207852" y="2938035"/>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siKRAS_72h</a:t>
                </a:r>
              </a:p>
            </p:txBody>
          </p:sp>
        </p:grpSp>
        <p:grpSp>
          <p:nvGrpSpPr>
            <p:cNvPr id="5" name="Group 4">
              <a:extLst>
                <a:ext uri="{FF2B5EF4-FFF2-40B4-BE49-F238E27FC236}">
                  <a16:creationId xmlns:a16="http://schemas.microsoft.com/office/drawing/2014/main" id="{E305BDC7-6922-9F45-D455-A60D9DF035E7}"/>
                </a:ext>
              </a:extLst>
            </p:cNvPr>
            <p:cNvGrpSpPr/>
            <p:nvPr/>
          </p:nvGrpSpPr>
          <p:grpSpPr>
            <a:xfrm>
              <a:off x="578594" y="2938035"/>
              <a:ext cx="2566934" cy="1960090"/>
              <a:chOff x="596653" y="2938035"/>
              <a:chExt cx="2566934" cy="1960090"/>
            </a:xfrm>
          </p:grpSpPr>
          <p:pic>
            <p:nvPicPr>
              <p:cNvPr id="16" name="Picture 15">
                <a:extLst>
                  <a:ext uri="{FF2B5EF4-FFF2-40B4-BE49-F238E27FC236}">
                    <a16:creationId xmlns:a16="http://schemas.microsoft.com/office/drawing/2014/main" id="{B097D4DC-C9C3-47B5-A0B2-ED20E352A0A3}"/>
                  </a:ext>
                </a:extLst>
              </p:cNvPr>
              <p:cNvPicPr>
                <a:picLocks noChangeAspect="1"/>
              </p:cNvPicPr>
              <p:nvPr/>
            </p:nvPicPr>
            <p:blipFill>
              <a:blip r:embed="rId5"/>
              <a:stretch>
                <a:fillRect/>
              </a:stretch>
            </p:blipFill>
            <p:spPr>
              <a:xfrm>
                <a:off x="608301" y="3220525"/>
                <a:ext cx="2555286" cy="1677600"/>
              </a:xfrm>
              <a:prstGeom prst="rect">
                <a:avLst/>
              </a:prstGeom>
            </p:spPr>
          </p:pic>
          <p:sp>
            <p:nvSpPr>
              <p:cNvPr id="50" name="TextBox 49">
                <a:extLst>
                  <a:ext uri="{FF2B5EF4-FFF2-40B4-BE49-F238E27FC236}">
                    <a16:creationId xmlns:a16="http://schemas.microsoft.com/office/drawing/2014/main" id="{FEAA642B-7DB2-46E6-8707-EDEE1A1C3CDE}"/>
                  </a:ext>
                </a:extLst>
              </p:cNvPr>
              <p:cNvSpPr txBox="1"/>
              <p:nvPr/>
            </p:nvSpPr>
            <p:spPr>
              <a:xfrm>
                <a:off x="596653" y="2938035"/>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siControl_48h</a:t>
                </a:r>
              </a:p>
            </p:txBody>
          </p:sp>
          <p:sp>
            <p:nvSpPr>
              <p:cNvPr id="51" name="TextBox 50">
                <a:extLst>
                  <a:ext uri="{FF2B5EF4-FFF2-40B4-BE49-F238E27FC236}">
                    <a16:creationId xmlns:a16="http://schemas.microsoft.com/office/drawing/2014/main" id="{BD720F82-372E-486D-BACC-C2C74981B1C2}"/>
                  </a:ext>
                </a:extLst>
              </p:cNvPr>
              <p:cNvSpPr txBox="1"/>
              <p:nvPr/>
            </p:nvSpPr>
            <p:spPr>
              <a:xfrm>
                <a:off x="2023103" y="2938035"/>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siControl_72h</a:t>
                </a:r>
              </a:p>
            </p:txBody>
          </p:sp>
        </p:grpSp>
        <p:sp>
          <p:nvSpPr>
            <p:cNvPr id="29" name="CaixaDeTexto 68">
              <a:extLst>
                <a:ext uri="{FF2B5EF4-FFF2-40B4-BE49-F238E27FC236}">
                  <a16:creationId xmlns:a16="http://schemas.microsoft.com/office/drawing/2014/main" id="{06FF85FC-A75E-4191-B352-08EC41CB2D60}"/>
                </a:ext>
              </a:extLst>
            </p:cNvPr>
            <p:cNvSpPr txBox="1"/>
            <p:nvPr/>
          </p:nvSpPr>
          <p:spPr>
            <a:xfrm>
              <a:off x="0" y="2635180"/>
              <a:ext cx="336884" cy="369332"/>
            </a:xfrm>
            <a:prstGeom prst="rect">
              <a:avLst/>
            </a:prstGeom>
            <a:noFill/>
          </p:spPr>
          <p:txBody>
            <a:bodyPr wrap="square" rtlCol="0">
              <a:spAutoFit/>
            </a:bodyPr>
            <a:lstStyle/>
            <a:p>
              <a:r>
                <a:rPr lang="pt-PT" b="1" dirty="0"/>
                <a:t>B</a:t>
              </a:r>
              <a:endParaRPr lang="en-US" b="1" dirty="0"/>
            </a:p>
          </p:txBody>
        </p:sp>
      </p:grpSp>
      <p:sp>
        <p:nvSpPr>
          <p:cNvPr id="35" name="TextBox 34">
            <a:extLst>
              <a:ext uri="{FF2B5EF4-FFF2-40B4-BE49-F238E27FC236}">
                <a16:creationId xmlns:a16="http://schemas.microsoft.com/office/drawing/2014/main" id="{7CE5BDA5-0ABF-4AD8-A444-DCC606CD3957}"/>
              </a:ext>
            </a:extLst>
          </p:cNvPr>
          <p:cNvSpPr txBox="1"/>
          <p:nvPr/>
        </p:nvSpPr>
        <p:spPr>
          <a:xfrm>
            <a:off x="-22986" y="8975591"/>
            <a:ext cx="6858000" cy="369332"/>
          </a:xfrm>
          <a:prstGeom prst="rect">
            <a:avLst/>
          </a:prstGeom>
          <a:noFill/>
        </p:spPr>
        <p:txBody>
          <a:bodyPr wrap="square">
            <a:spAutoFit/>
          </a:bodyPr>
          <a:lstStyle/>
          <a:p>
            <a:pPr algn="just"/>
            <a:r>
              <a:rPr lang="en-US" sz="900" dirty="0">
                <a:latin typeface="Arial" panose="020B0604020202020204" pitchFamily="34" charset="0"/>
                <a:cs typeface="Arial" panose="020B0604020202020204" pitchFamily="34" charset="0"/>
              </a:rPr>
              <a:t>Figure S12. Venn diagrams depicting the number of exclusive and shared DEGs at 48- and 72-hour timepoints in </a:t>
            </a:r>
            <a:r>
              <a:rPr lang="en-US" sz="900" dirty="0" err="1">
                <a:latin typeface="Arial" panose="020B0604020202020204" pitchFamily="34" charset="0"/>
                <a:cs typeface="Arial" panose="020B0604020202020204" pitchFamily="34" charset="0"/>
              </a:rPr>
              <a:t>siControl</a:t>
            </a:r>
            <a:r>
              <a:rPr lang="en-US" sz="900" dirty="0">
                <a:latin typeface="Arial" panose="020B0604020202020204" pitchFamily="34" charset="0"/>
                <a:cs typeface="Arial" panose="020B0604020202020204" pitchFamily="34" charset="0"/>
              </a:rPr>
              <a:t> cells (left) and </a:t>
            </a:r>
            <a:r>
              <a:rPr lang="en-US" sz="900" dirty="0" err="1">
                <a:latin typeface="Arial" panose="020B0604020202020204" pitchFamily="34" charset="0"/>
                <a:cs typeface="Arial" panose="020B0604020202020204" pitchFamily="34" charset="0"/>
              </a:rPr>
              <a:t>siKRAS</a:t>
            </a:r>
            <a:r>
              <a:rPr lang="en-US" sz="900" dirty="0">
                <a:latin typeface="Arial" panose="020B0604020202020204" pitchFamily="34" charset="0"/>
                <a:cs typeface="Arial" panose="020B0604020202020204" pitchFamily="34" charset="0"/>
              </a:rPr>
              <a:t> (right). </a:t>
            </a:r>
            <a:r>
              <a:rPr lang="en-US" sz="900" b="1" dirty="0">
                <a:latin typeface="Arial" panose="020B0604020202020204" pitchFamily="34" charset="0"/>
                <a:cs typeface="Arial" panose="020B0604020202020204" pitchFamily="34" charset="0"/>
              </a:rPr>
              <a:t>A</a:t>
            </a:r>
            <a:r>
              <a:rPr lang="en-US" sz="900" dirty="0">
                <a:latin typeface="Arial" panose="020B0604020202020204" pitchFamily="34" charset="0"/>
                <a:cs typeface="Arial" panose="020B0604020202020204" pitchFamily="34" charset="0"/>
              </a:rPr>
              <a:t> HCT116. </a:t>
            </a:r>
            <a:r>
              <a:rPr lang="en-US" sz="900" b="1" dirty="0">
                <a:latin typeface="Arial" panose="020B0604020202020204" pitchFamily="34" charset="0"/>
                <a:cs typeface="Arial" panose="020B0604020202020204" pitchFamily="34" charset="0"/>
              </a:rPr>
              <a:t>B</a:t>
            </a:r>
            <a:r>
              <a:rPr lang="en-US" sz="900" dirty="0">
                <a:latin typeface="Arial" panose="020B0604020202020204" pitchFamily="34" charset="0"/>
                <a:cs typeface="Arial" panose="020B0604020202020204" pitchFamily="34" charset="0"/>
              </a:rPr>
              <a:t> SW480. </a:t>
            </a:r>
            <a:r>
              <a:rPr lang="en-US" sz="900" b="1" dirty="0">
                <a:latin typeface="Arial" panose="020B0604020202020204" pitchFamily="34" charset="0"/>
                <a:cs typeface="Arial" panose="020B0604020202020204" pitchFamily="34" charset="0"/>
              </a:rPr>
              <a:t>C</a:t>
            </a:r>
            <a:r>
              <a:rPr lang="en-US" sz="900" dirty="0">
                <a:latin typeface="Arial" panose="020B0604020202020204" pitchFamily="34" charset="0"/>
                <a:cs typeface="Arial" panose="020B0604020202020204" pitchFamily="34" charset="0"/>
              </a:rPr>
              <a:t> LS174T. </a:t>
            </a:r>
          </a:p>
        </p:txBody>
      </p:sp>
      <p:grpSp>
        <p:nvGrpSpPr>
          <p:cNvPr id="9" name="Group 8">
            <a:extLst>
              <a:ext uri="{FF2B5EF4-FFF2-40B4-BE49-F238E27FC236}">
                <a16:creationId xmlns:a16="http://schemas.microsoft.com/office/drawing/2014/main" id="{764369A9-C42D-937F-B8AA-2D5043A53DD5}"/>
              </a:ext>
            </a:extLst>
          </p:cNvPr>
          <p:cNvGrpSpPr/>
          <p:nvPr/>
        </p:nvGrpSpPr>
        <p:grpSpPr>
          <a:xfrm>
            <a:off x="-19770" y="6200591"/>
            <a:ext cx="6295294" cy="2213922"/>
            <a:chOff x="-19770" y="4961000"/>
            <a:chExt cx="6295294" cy="2213922"/>
          </a:xfrm>
        </p:grpSpPr>
        <p:grpSp>
          <p:nvGrpSpPr>
            <p:cNvPr id="7" name="Group 6">
              <a:extLst>
                <a:ext uri="{FF2B5EF4-FFF2-40B4-BE49-F238E27FC236}">
                  <a16:creationId xmlns:a16="http://schemas.microsoft.com/office/drawing/2014/main" id="{86E7B939-D80F-37D0-F6A8-2137E6042303}"/>
                </a:ext>
              </a:extLst>
            </p:cNvPr>
            <p:cNvGrpSpPr/>
            <p:nvPr/>
          </p:nvGrpSpPr>
          <p:grpSpPr>
            <a:xfrm>
              <a:off x="3720239" y="5201349"/>
              <a:ext cx="2555285" cy="1973573"/>
              <a:chOff x="3706063" y="5201349"/>
              <a:chExt cx="2555285" cy="1973573"/>
            </a:xfrm>
          </p:grpSpPr>
          <p:pic>
            <p:nvPicPr>
              <p:cNvPr id="22" name="Picture 21">
                <a:extLst>
                  <a:ext uri="{FF2B5EF4-FFF2-40B4-BE49-F238E27FC236}">
                    <a16:creationId xmlns:a16="http://schemas.microsoft.com/office/drawing/2014/main" id="{EEBFFE08-9567-4C4E-B3C0-52DDB837E919}"/>
                  </a:ext>
                </a:extLst>
              </p:cNvPr>
              <p:cNvPicPr>
                <a:picLocks noChangeAspect="1"/>
              </p:cNvPicPr>
              <p:nvPr/>
            </p:nvPicPr>
            <p:blipFill>
              <a:blip r:embed="rId6"/>
              <a:stretch>
                <a:fillRect/>
              </a:stretch>
            </p:blipFill>
            <p:spPr>
              <a:xfrm>
                <a:off x="3706063" y="5497322"/>
                <a:ext cx="2555285" cy="1677600"/>
              </a:xfrm>
              <a:prstGeom prst="rect">
                <a:avLst/>
              </a:prstGeom>
            </p:spPr>
          </p:pic>
          <p:sp>
            <p:nvSpPr>
              <p:cNvPr id="52" name="TextBox 51">
                <a:extLst>
                  <a:ext uri="{FF2B5EF4-FFF2-40B4-BE49-F238E27FC236}">
                    <a16:creationId xmlns:a16="http://schemas.microsoft.com/office/drawing/2014/main" id="{F99DABB1-C38E-4768-A105-6F936D5354AD}"/>
                  </a:ext>
                </a:extLst>
              </p:cNvPr>
              <p:cNvSpPr txBox="1"/>
              <p:nvPr/>
            </p:nvSpPr>
            <p:spPr>
              <a:xfrm>
                <a:off x="3706063" y="5201349"/>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siKRAS_48h</a:t>
                </a:r>
              </a:p>
            </p:txBody>
          </p:sp>
          <p:sp>
            <p:nvSpPr>
              <p:cNvPr id="53" name="TextBox 52">
                <a:extLst>
                  <a:ext uri="{FF2B5EF4-FFF2-40B4-BE49-F238E27FC236}">
                    <a16:creationId xmlns:a16="http://schemas.microsoft.com/office/drawing/2014/main" id="{EEDDF590-67F8-40B2-9261-86BF418645EF}"/>
                  </a:ext>
                </a:extLst>
              </p:cNvPr>
              <p:cNvSpPr txBox="1"/>
              <p:nvPr/>
            </p:nvSpPr>
            <p:spPr>
              <a:xfrm>
                <a:off x="5207854" y="5201349"/>
                <a:ext cx="105349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siKRAS_72h</a:t>
                </a:r>
              </a:p>
            </p:txBody>
          </p:sp>
        </p:grpSp>
        <p:grpSp>
          <p:nvGrpSpPr>
            <p:cNvPr id="8" name="Group 7">
              <a:extLst>
                <a:ext uri="{FF2B5EF4-FFF2-40B4-BE49-F238E27FC236}">
                  <a16:creationId xmlns:a16="http://schemas.microsoft.com/office/drawing/2014/main" id="{2A8B8248-B7CC-8E1F-B01B-169CC9BD21FA}"/>
                </a:ext>
              </a:extLst>
            </p:cNvPr>
            <p:cNvGrpSpPr/>
            <p:nvPr/>
          </p:nvGrpSpPr>
          <p:grpSpPr>
            <a:xfrm>
              <a:off x="582477" y="5201349"/>
              <a:ext cx="2555285" cy="1973573"/>
              <a:chOff x="596653" y="5201349"/>
              <a:chExt cx="2555285" cy="1973573"/>
            </a:xfrm>
          </p:grpSpPr>
          <p:pic>
            <p:nvPicPr>
              <p:cNvPr id="20" name="Picture 19">
                <a:extLst>
                  <a:ext uri="{FF2B5EF4-FFF2-40B4-BE49-F238E27FC236}">
                    <a16:creationId xmlns:a16="http://schemas.microsoft.com/office/drawing/2014/main" id="{787A12FD-5C52-4EEE-8459-F4EE3348A4FB}"/>
                  </a:ext>
                </a:extLst>
              </p:cNvPr>
              <p:cNvPicPr>
                <a:picLocks noChangeAspect="1"/>
              </p:cNvPicPr>
              <p:nvPr/>
            </p:nvPicPr>
            <p:blipFill>
              <a:blip r:embed="rId7"/>
              <a:stretch>
                <a:fillRect/>
              </a:stretch>
            </p:blipFill>
            <p:spPr>
              <a:xfrm>
                <a:off x="596653" y="5497322"/>
                <a:ext cx="2555285" cy="1677600"/>
              </a:xfrm>
              <a:prstGeom prst="rect">
                <a:avLst/>
              </a:prstGeom>
            </p:spPr>
          </p:pic>
          <p:sp>
            <p:nvSpPr>
              <p:cNvPr id="57" name="TextBox 56">
                <a:extLst>
                  <a:ext uri="{FF2B5EF4-FFF2-40B4-BE49-F238E27FC236}">
                    <a16:creationId xmlns:a16="http://schemas.microsoft.com/office/drawing/2014/main" id="{505201B0-297A-48E5-8B75-273C035398C3}"/>
                  </a:ext>
                </a:extLst>
              </p:cNvPr>
              <p:cNvSpPr txBox="1"/>
              <p:nvPr/>
            </p:nvSpPr>
            <p:spPr>
              <a:xfrm>
                <a:off x="596653" y="5201349"/>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siControl_48h</a:t>
                </a:r>
              </a:p>
            </p:txBody>
          </p:sp>
          <p:sp>
            <p:nvSpPr>
              <p:cNvPr id="58" name="TextBox 57">
                <a:extLst>
                  <a:ext uri="{FF2B5EF4-FFF2-40B4-BE49-F238E27FC236}">
                    <a16:creationId xmlns:a16="http://schemas.microsoft.com/office/drawing/2014/main" id="{EE660442-5B9F-4043-8546-ACBC01292E25}"/>
                  </a:ext>
                </a:extLst>
              </p:cNvPr>
              <p:cNvSpPr txBox="1"/>
              <p:nvPr/>
            </p:nvSpPr>
            <p:spPr>
              <a:xfrm>
                <a:off x="2023103" y="5201349"/>
                <a:ext cx="112883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siControl_72h</a:t>
                </a:r>
              </a:p>
            </p:txBody>
          </p:sp>
        </p:grpSp>
        <p:sp>
          <p:nvSpPr>
            <p:cNvPr id="2" name="CaixaDeTexto 68">
              <a:extLst>
                <a:ext uri="{FF2B5EF4-FFF2-40B4-BE49-F238E27FC236}">
                  <a16:creationId xmlns:a16="http://schemas.microsoft.com/office/drawing/2014/main" id="{E4D37B4D-9EE5-22C8-D695-DFE206EABA80}"/>
                </a:ext>
              </a:extLst>
            </p:cNvPr>
            <p:cNvSpPr txBox="1"/>
            <p:nvPr/>
          </p:nvSpPr>
          <p:spPr>
            <a:xfrm>
              <a:off x="-19770" y="4961000"/>
              <a:ext cx="336884" cy="369332"/>
            </a:xfrm>
            <a:prstGeom prst="rect">
              <a:avLst/>
            </a:prstGeom>
            <a:noFill/>
          </p:spPr>
          <p:txBody>
            <a:bodyPr wrap="square" rtlCol="0">
              <a:spAutoFit/>
            </a:bodyPr>
            <a:lstStyle/>
            <a:p>
              <a:r>
                <a:rPr lang="pt-PT" b="1" dirty="0"/>
                <a:t>C</a:t>
              </a:r>
              <a:endParaRPr lang="en-US" b="1" dirty="0"/>
            </a:p>
          </p:txBody>
        </p:sp>
      </p:grpSp>
    </p:spTree>
    <p:extLst>
      <p:ext uri="{BB962C8B-B14F-4D97-AF65-F5344CB8AC3E}">
        <p14:creationId xmlns:p14="http://schemas.microsoft.com/office/powerpoint/2010/main" val="4106762310"/>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20183</TotalTime>
  <Words>1386</Words>
  <Application>Microsoft Office PowerPoint</Application>
  <PresentationFormat>A4 Paper (210x297 mm)</PresentationFormat>
  <Paragraphs>143</Paragraphs>
  <Slides>12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Symbol</vt:lpstr>
      <vt:lpstr>Tema do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Flávia Martins</dc:creator>
  <cp:lastModifiedBy>Flávia Martins</cp:lastModifiedBy>
  <cp:revision>71</cp:revision>
  <dcterms:created xsi:type="dcterms:W3CDTF">2022-06-14T13:25:20Z</dcterms:created>
  <dcterms:modified xsi:type="dcterms:W3CDTF">2023-12-13T14:28:58Z</dcterms:modified>
</cp:coreProperties>
</file>